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72" r:id="rId2"/>
    <p:sldId id="271" r:id="rId3"/>
    <p:sldId id="275" r:id="rId4"/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6" r:id="rId14"/>
    <p:sldId id="268" r:id="rId15"/>
    <p:sldId id="267" r:id="rId16"/>
    <p:sldId id="270" r:id="rId17"/>
    <p:sldId id="269" r:id="rId18"/>
    <p:sldId id="277" r:id="rId19"/>
    <p:sldId id="279" r:id="rId20"/>
    <p:sldId id="278" r:id="rId21"/>
    <p:sldId id="280" r:id="rId22"/>
    <p:sldId id="281" r:id="rId23"/>
    <p:sldId id="282" r:id="rId24"/>
    <p:sldId id="273" r:id="rId25"/>
    <p:sldId id="274" r:id="rId26"/>
    <p:sldId id="276" r:id="rId27"/>
    <p:sldId id="283" r:id="rId28"/>
    <p:sldId id="284" r:id="rId29"/>
  </p:sldIdLst>
  <p:sldSz cx="9144000" cy="6858000" type="screen4x3"/>
  <p:notesSz cx="6797675" cy="9926638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3E03-EEBF-4AA4-85A9-3B90462BDC7E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89B5C-879D-41D0-88BE-083D8A1A3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834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68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2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2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66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58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20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07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44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9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1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25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5C5F2-ACAF-461A-9164-7C725578E66C}" type="datetimeFigureOut">
              <a:rPr lang="en-GB" smtClean="0"/>
              <a:t>22/10/2013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CB218-98A7-4517-8A9A-218B77D7A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16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7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49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31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08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2"/>
            <a:ext cx="9152971" cy="685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8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en-GB" b="1" dirty="0" smtClean="0"/>
              <a:t>Anaerobic Respiration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417646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GB" b="1" dirty="0" smtClean="0">
                <a:solidFill>
                  <a:srgbClr val="FF0000"/>
                </a:solidFill>
              </a:rPr>
              <a:t>Learning objectives</a:t>
            </a:r>
          </a:p>
          <a:p>
            <a:pPr algn="l"/>
            <a:endParaRPr lang="en-GB" b="1" dirty="0" smtClean="0">
              <a:solidFill>
                <a:srgbClr val="FF0000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</a:rPr>
              <a:t>explain why anaerobic </a:t>
            </a:r>
            <a:r>
              <a:rPr lang="en-GB" dirty="0">
                <a:solidFill>
                  <a:srgbClr val="FF0000"/>
                </a:solidFill>
              </a:rPr>
              <a:t>respiration produces a much lower yield of ATP than aerobic respiration</a:t>
            </a:r>
            <a:r>
              <a:rPr lang="en-GB" dirty="0" smtClean="0">
                <a:solidFill>
                  <a:srgbClr val="FF0000"/>
                </a:solidFill>
              </a:rPr>
              <a:t>;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GB" dirty="0">
              <a:solidFill>
                <a:srgbClr val="FF0000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define the term </a:t>
            </a:r>
            <a:r>
              <a:rPr lang="en-GB" i="1" dirty="0">
                <a:solidFill>
                  <a:srgbClr val="FF0000"/>
                </a:solidFill>
              </a:rPr>
              <a:t>respiratory quotient </a:t>
            </a:r>
            <a:r>
              <a:rPr lang="en-GB" dirty="0">
                <a:solidFill>
                  <a:srgbClr val="FF0000"/>
                </a:solidFill>
              </a:rPr>
              <a:t>(RQ); </a:t>
            </a:r>
          </a:p>
          <a:p>
            <a:r>
              <a:rPr lang="en-GB" dirty="0"/>
              <a:t>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Anaerobic production of ATP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Anaerobic conditions mean that there is no final hydrogen acceptor at the end of chemiosmosis.</a:t>
            </a:r>
          </a:p>
          <a:p>
            <a:endParaRPr lang="en-GB" dirty="0"/>
          </a:p>
          <a:p>
            <a:r>
              <a:rPr lang="en-GB" dirty="0" smtClean="0"/>
              <a:t>Because there is no oxygen, NAD and FAD are not regenerated, which results in oxidation being blocked (NAD and FAD can’t get rid of H).  </a:t>
            </a:r>
          </a:p>
          <a:p>
            <a:endParaRPr lang="en-GB" dirty="0"/>
          </a:p>
          <a:p>
            <a:r>
              <a:rPr lang="en-GB" dirty="0" smtClean="0"/>
              <a:t>This subsequently means that no further link reaction, </a:t>
            </a:r>
            <a:r>
              <a:rPr lang="en-GB" dirty="0"/>
              <a:t>K</a:t>
            </a:r>
            <a:r>
              <a:rPr lang="en-GB" dirty="0" smtClean="0"/>
              <a:t>rebs cycle or oxidative phosphorylation can occur.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44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Anaerobic production of ATP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Cells deprived of oxygen will undergo anaerobic respiration.</a:t>
            </a:r>
          </a:p>
          <a:p>
            <a:endParaRPr lang="en-GB" dirty="0"/>
          </a:p>
          <a:p>
            <a:r>
              <a:rPr lang="en-GB" dirty="0" smtClean="0"/>
              <a:t>At the start of exercise, the circulatory system cannot work fast enough to supply oxygen to working muscles.</a:t>
            </a:r>
          </a:p>
          <a:p>
            <a:endParaRPr lang="en-GB" dirty="0"/>
          </a:p>
          <a:p>
            <a:r>
              <a:rPr lang="en-GB" dirty="0" smtClean="0"/>
              <a:t>These cells still need to generate ATP, therefore can only get energy from glycolysis and substrate level phosphorylation.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34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8110"/>
            <a:ext cx="5328592" cy="684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eft Arrow 3"/>
          <p:cNvSpPr/>
          <p:nvPr/>
        </p:nvSpPr>
        <p:spPr>
          <a:xfrm>
            <a:off x="4508392" y="5373216"/>
            <a:ext cx="180020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308592" y="5230070"/>
            <a:ext cx="2088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Substrate level phosphorylation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Remember, the net gain is only </a:t>
            </a:r>
            <a:r>
              <a:rPr lang="en-GB" b="1" u="sng" dirty="0" smtClean="0">
                <a:solidFill>
                  <a:srgbClr val="FF0000"/>
                </a:solidFill>
              </a:rPr>
              <a:t>2 ATP</a:t>
            </a:r>
            <a:endParaRPr lang="en-GB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Anaerobic production of ATP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Once this reaction has occurred once, it will not happen again unless the pyruvate is removed and the reduced NAD (NADH) is oxidised and able to pick up  more hydrogen.</a:t>
            </a:r>
          </a:p>
          <a:p>
            <a:endParaRPr lang="en-GB" dirty="0"/>
          </a:p>
          <a:p>
            <a:r>
              <a:rPr lang="en-GB" dirty="0" smtClean="0"/>
              <a:t>Why recycle NAD? We would not be able to produce more ATP in glycolysis without it.</a:t>
            </a:r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636" y="1600200"/>
            <a:ext cx="35237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6660232" y="4149080"/>
            <a:ext cx="1440160" cy="12961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15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ic.edu/classes/bios/bios100/lectf03am/ferment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620687"/>
            <a:ext cx="76295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81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Anaerobic production of ATP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For NAD to be recycled, the following happens: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Pyruvate						Lactate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NAD passes on its hydrogen to a new hydrogen acceptor – </a:t>
            </a:r>
            <a:r>
              <a:rPr lang="en-GB" dirty="0">
                <a:solidFill>
                  <a:srgbClr val="FF0000"/>
                </a:solidFill>
              </a:rPr>
              <a:t>pyruvate</a:t>
            </a:r>
            <a:r>
              <a:rPr lang="en-GB" dirty="0"/>
              <a:t>. 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Hydrogen reduces pyruvate</a:t>
            </a:r>
            <a:r>
              <a:rPr lang="en-GB" dirty="0"/>
              <a:t>, it is converted to </a:t>
            </a:r>
            <a:r>
              <a:rPr lang="en-GB" dirty="0">
                <a:solidFill>
                  <a:srgbClr val="FF0000"/>
                </a:solidFill>
              </a:rPr>
              <a:t>lactate</a:t>
            </a:r>
            <a:r>
              <a:rPr lang="en-GB" dirty="0"/>
              <a:t> (lactic acid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NAD is now free to accept another hydrogen so glycolysis can continue.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2123728" y="1927558"/>
            <a:ext cx="4680520" cy="648072"/>
            <a:chOff x="2123728" y="2924944"/>
            <a:chExt cx="4680520" cy="648072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2123728" y="3573016"/>
              <a:ext cx="4680520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91880" y="2924944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NADH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16016" y="2924944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NAD</a:t>
              </a:r>
              <a:endParaRPr lang="en-GB" dirty="0"/>
            </a:p>
          </p:txBody>
        </p:sp>
        <p:sp>
          <p:nvSpPr>
            <p:cNvPr id="16" name="Curved Up Arrow 15"/>
            <p:cNvSpPr/>
            <p:nvPr/>
          </p:nvSpPr>
          <p:spPr>
            <a:xfrm>
              <a:off x="3851920" y="3222268"/>
              <a:ext cx="1296144" cy="350748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92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fate of lactate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Lactate can build up in muscle cells, which will inhibit glycolysis and therefore stop ATP production.</a:t>
            </a:r>
          </a:p>
          <a:p>
            <a:endParaRPr lang="en-GB" sz="2400" dirty="0"/>
          </a:p>
          <a:p>
            <a:r>
              <a:rPr lang="en-GB" sz="2400" dirty="0" smtClean="0"/>
              <a:t>To prevent this, lactate can be oxidised back to pyruvate by the enzyme lactate dehydrogenase (present in muscle and liver cells)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7032"/>
            <a:ext cx="642937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66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en-GB" b="1" dirty="0"/>
              <a:t>The fate of lactate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1196752"/>
            <a:ext cx="4908381" cy="5472608"/>
          </a:xfrm>
        </p:spPr>
        <p:txBody>
          <a:bodyPr>
            <a:noAutofit/>
          </a:bodyPr>
          <a:lstStyle/>
          <a:p>
            <a:r>
              <a:rPr lang="en-GB" sz="1800" dirty="0" smtClean="0"/>
              <a:t>Majority of lactate produced in muscle cells will enter the bloodstream.</a:t>
            </a:r>
          </a:p>
          <a:p>
            <a:endParaRPr lang="en-GB" sz="1800" dirty="0"/>
          </a:p>
          <a:p>
            <a:r>
              <a:rPr lang="en-GB" sz="1800" dirty="0" smtClean="0"/>
              <a:t>Build up of lactate in bloodstream can lead to “lactate acidosis” (lowering pH of blood)</a:t>
            </a:r>
          </a:p>
          <a:p>
            <a:endParaRPr lang="en-GB" sz="1800" dirty="0"/>
          </a:p>
          <a:p>
            <a:r>
              <a:rPr lang="en-GB" sz="1800" dirty="0" smtClean="0"/>
              <a:t>Lactate contains a lot of potential energy so it is taken to the liver where it is converted to pyruvate.</a:t>
            </a:r>
          </a:p>
          <a:p>
            <a:endParaRPr lang="en-GB" sz="1800" dirty="0"/>
          </a:p>
          <a:p>
            <a:r>
              <a:rPr lang="en-GB" sz="1800" dirty="0" smtClean="0"/>
              <a:t>From here, pyruvate is eventually converted back to glucose and returned to muscle cells or stored as glycogen.</a:t>
            </a:r>
          </a:p>
          <a:p>
            <a:endParaRPr lang="en-GB" sz="1800" dirty="0"/>
          </a:p>
          <a:p>
            <a:r>
              <a:rPr lang="en-GB" sz="1800" dirty="0" smtClean="0"/>
              <a:t>The liver can do this because it has x50 the levels of enzymes needed to carry out the conversion.</a:t>
            </a:r>
            <a:endParaRPr lang="en-GB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3" y="2636912"/>
            <a:ext cx="3991073" cy="299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ps.prenhall.com/wps/media/objects/2478/2537811/Media-Portfolio/chapter_23/text_images/FG23_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555776" y="2636912"/>
            <a:ext cx="183175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84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Summary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Reduced NAD </a:t>
            </a:r>
            <a:r>
              <a:rPr lang="en-GB" dirty="0" smtClean="0"/>
              <a:t>from glycolysis, transfers hydrogen to </a:t>
            </a:r>
            <a:r>
              <a:rPr lang="en-GB" dirty="0" smtClean="0">
                <a:solidFill>
                  <a:srgbClr val="FF0000"/>
                </a:solidFill>
              </a:rPr>
              <a:t>pyruvate</a:t>
            </a:r>
            <a:r>
              <a:rPr lang="en-GB" dirty="0" smtClean="0"/>
              <a:t> to form </a:t>
            </a:r>
            <a:r>
              <a:rPr lang="en-GB" dirty="0" smtClean="0">
                <a:solidFill>
                  <a:srgbClr val="FF0000"/>
                </a:solidFill>
              </a:rPr>
              <a:t>lactate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FF0000"/>
                </a:solidFill>
              </a:rPr>
              <a:t>NAD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NAD</a:t>
            </a:r>
            <a:r>
              <a:rPr lang="en-GB" dirty="0" smtClean="0"/>
              <a:t> can then be reused in </a:t>
            </a:r>
            <a:r>
              <a:rPr lang="en-GB" dirty="0" smtClean="0">
                <a:solidFill>
                  <a:srgbClr val="FF0000"/>
                </a:solidFill>
              </a:rPr>
              <a:t>glycolysis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This production of lactate regenerates NAD.  This means glycolysis can continue even when there is not much oxygen around, so a small amount of ATP can be produced to keep some biological processes going.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40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Other </a:t>
            </a:r>
            <a:r>
              <a:rPr lang="en-GB" b="1" dirty="0" smtClean="0"/>
              <a:t>Anaerobic </a:t>
            </a:r>
            <a:r>
              <a:rPr lang="en-GB" b="1" dirty="0" smtClean="0"/>
              <a:t>Pathways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Yeast – eukaryotic cell that produces </a:t>
            </a:r>
            <a:r>
              <a:rPr lang="en-GB" dirty="0" smtClean="0">
                <a:solidFill>
                  <a:srgbClr val="FF0000"/>
                </a:solidFill>
              </a:rPr>
              <a:t>ethan</a:t>
            </a:r>
            <a:r>
              <a:rPr lang="en-GB" u="sng" dirty="0" smtClean="0">
                <a:solidFill>
                  <a:srgbClr val="FF0000"/>
                </a:solidFill>
              </a:rPr>
              <a:t>al</a:t>
            </a:r>
            <a:r>
              <a:rPr lang="en-GB" dirty="0" smtClean="0"/>
              <a:t> in aerobic respiration.  </a:t>
            </a:r>
          </a:p>
          <a:p>
            <a:endParaRPr lang="en-GB" dirty="0"/>
          </a:p>
          <a:p>
            <a:r>
              <a:rPr lang="en-GB" dirty="0" smtClean="0"/>
              <a:t>This is the </a:t>
            </a:r>
            <a:r>
              <a:rPr lang="en-GB" dirty="0" smtClean="0">
                <a:solidFill>
                  <a:srgbClr val="FF0000"/>
                </a:solidFill>
              </a:rPr>
              <a:t>hydrogen acceptor</a:t>
            </a:r>
            <a:r>
              <a:rPr lang="en-GB" dirty="0" smtClean="0"/>
              <a:t>, not pyruvate.</a:t>
            </a:r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Pyruvate</a:t>
            </a:r>
            <a:r>
              <a:rPr lang="en-GB" dirty="0" smtClean="0"/>
              <a:t> is produced as a result of glycolysis but is </a:t>
            </a:r>
            <a:r>
              <a:rPr lang="en-GB" dirty="0" err="1" smtClean="0">
                <a:solidFill>
                  <a:srgbClr val="FF0000"/>
                </a:solidFill>
              </a:rPr>
              <a:t>decarboxylated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to </a:t>
            </a:r>
            <a:r>
              <a:rPr lang="en-GB" dirty="0" smtClean="0">
                <a:solidFill>
                  <a:srgbClr val="FF0000"/>
                </a:solidFill>
              </a:rPr>
              <a:t>ethanal</a:t>
            </a:r>
          </a:p>
          <a:p>
            <a:endParaRPr lang="en-GB" dirty="0"/>
          </a:p>
          <a:p>
            <a:r>
              <a:rPr lang="en-GB" dirty="0" smtClean="0"/>
              <a:t>Ethanal is </a:t>
            </a:r>
            <a:r>
              <a:rPr lang="en-GB" dirty="0" smtClean="0">
                <a:solidFill>
                  <a:srgbClr val="FF0000"/>
                </a:solidFill>
              </a:rPr>
              <a:t>reduced to ethanol.  </a:t>
            </a:r>
            <a:r>
              <a:rPr lang="en-GB" dirty="0" smtClean="0"/>
              <a:t>This occurs because of alcohol dehydrogenase enzymes.</a:t>
            </a:r>
          </a:p>
          <a:p>
            <a:endParaRPr lang="en-GB" dirty="0"/>
          </a:p>
          <a:p>
            <a:r>
              <a:rPr lang="en-GB" dirty="0" smtClean="0"/>
              <a:t>To stop a build up of ethanol in human liver cells, </a:t>
            </a:r>
            <a:r>
              <a:rPr lang="en-GB" dirty="0"/>
              <a:t>alcohol dehydrogenase </a:t>
            </a:r>
            <a:r>
              <a:rPr lang="en-GB" dirty="0" smtClean="0"/>
              <a:t>adds hydrogen to ethanol to convert it back to ethanal.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9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4932039" y="2924944"/>
            <a:ext cx="2664296" cy="648072"/>
            <a:chOff x="3305677" y="2924944"/>
            <a:chExt cx="3498571" cy="64807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3305677" y="3573016"/>
              <a:ext cx="3498571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251238" y="2924944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NADH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75373" y="2924944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NAD</a:t>
              </a:r>
              <a:endParaRPr lang="en-GB" dirty="0"/>
            </a:p>
          </p:txBody>
        </p:sp>
        <p:sp>
          <p:nvSpPr>
            <p:cNvPr id="8" name="Curved Up Arrow 7"/>
            <p:cNvSpPr/>
            <p:nvPr/>
          </p:nvSpPr>
          <p:spPr>
            <a:xfrm>
              <a:off x="4611278" y="3222268"/>
              <a:ext cx="1296144" cy="350748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40024" y="2924944"/>
            <a:ext cx="2583904" cy="754524"/>
            <a:chOff x="619944" y="2924944"/>
            <a:chExt cx="2583904" cy="754524"/>
          </a:xfrm>
        </p:grpSpPr>
        <p:sp>
          <p:nvSpPr>
            <p:cNvPr id="11" name="TextBox 10"/>
            <p:cNvSpPr txBox="1"/>
            <p:nvPr/>
          </p:nvSpPr>
          <p:spPr>
            <a:xfrm>
              <a:off x="2093263" y="2924944"/>
              <a:ext cx="82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CO</a:t>
              </a:r>
              <a:r>
                <a:rPr lang="en-GB" baseline="-25000" dirty="0" smtClean="0"/>
                <a:t>2</a:t>
              </a:r>
              <a:endParaRPr lang="en-GB" baseline="-25000" dirty="0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7500" y="3222268"/>
              <a:ext cx="7715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619944" y="3573016"/>
              <a:ext cx="2583904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47328" y="3356992"/>
            <a:ext cx="115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pyruvate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3847728" y="3356992"/>
            <a:ext cx="115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ethanal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668344" y="3388350"/>
            <a:ext cx="115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ethanol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02065" y="3726324"/>
            <a:ext cx="2588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Decarboxylase enzyme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5298774" y="4339406"/>
            <a:ext cx="23517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alcohol dehydrogenase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412511" y="3936892"/>
            <a:ext cx="82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NADH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574171" y="3941621"/>
            <a:ext cx="82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NAD</a:t>
            </a:r>
            <a:endParaRPr lang="en-GB" dirty="0"/>
          </a:p>
        </p:txBody>
      </p:sp>
      <p:sp>
        <p:nvSpPr>
          <p:cNvPr id="24" name="Curved Up Arrow 23"/>
          <p:cNvSpPr/>
          <p:nvPr/>
        </p:nvSpPr>
        <p:spPr>
          <a:xfrm rot="10800000">
            <a:off x="5903193" y="3582308"/>
            <a:ext cx="987063" cy="35074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574171" y="4581128"/>
            <a:ext cx="18327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574171" y="5013176"/>
            <a:ext cx="18327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96487" y="4314582"/>
            <a:ext cx="258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In the liver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7495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Summary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Carbon dioxide </a:t>
            </a:r>
            <a:r>
              <a:rPr lang="en-GB" dirty="0" smtClean="0"/>
              <a:t>is removed from </a:t>
            </a:r>
            <a:r>
              <a:rPr lang="en-GB" dirty="0" smtClean="0">
                <a:solidFill>
                  <a:srgbClr val="FF0000"/>
                </a:solidFill>
              </a:rPr>
              <a:t>pyruvate</a:t>
            </a:r>
            <a:r>
              <a:rPr lang="en-GB" dirty="0" smtClean="0"/>
              <a:t> to form </a:t>
            </a:r>
            <a:r>
              <a:rPr lang="en-GB" dirty="0" smtClean="0">
                <a:solidFill>
                  <a:srgbClr val="FF0000"/>
                </a:solidFill>
              </a:rPr>
              <a:t>ethanal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Reduced NAD </a:t>
            </a:r>
            <a:r>
              <a:rPr lang="en-GB" dirty="0" smtClean="0"/>
              <a:t>(from glycolysis) transfers </a:t>
            </a:r>
            <a:r>
              <a:rPr lang="en-GB" dirty="0" smtClean="0">
                <a:solidFill>
                  <a:srgbClr val="FF0000"/>
                </a:solidFill>
              </a:rPr>
              <a:t>hydrogen</a:t>
            </a:r>
            <a:r>
              <a:rPr lang="en-GB" dirty="0" smtClean="0"/>
              <a:t>  to </a:t>
            </a:r>
            <a:r>
              <a:rPr lang="en-GB" dirty="0" smtClean="0">
                <a:solidFill>
                  <a:srgbClr val="FF0000"/>
                </a:solidFill>
              </a:rPr>
              <a:t>ethanal</a:t>
            </a:r>
            <a:r>
              <a:rPr lang="en-GB" dirty="0" smtClean="0"/>
              <a:t> to form </a:t>
            </a:r>
            <a:r>
              <a:rPr lang="en-GB" dirty="0" smtClean="0">
                <a:solidFill>
                  <a:srgbClr val="FF0000"/>
                </a:solidFill>
              </a:rPr>
              <a:t>ethanol</a:t>
            </a:r>
            <a:r>
              <a:rPr lang="en-GB" dirty="0" smtClean="0"/>
              <a:t> and NAD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NAD</a:t>
            </a:r>
            <a:r>
              <a:rPr lang="en-GB" dirty="0" smtClean="0"/>
              <a:t> can then be reused in </a:t>
            </a:r>
            <a:r>
              <a:rPr lang="en-GB" dirty="0" smtClean="0">
                <a:solidFill>
                  <a:srgbClr val="FF0000"/>
                </a:solidFill>
              </a:rPr>
              <a:t>glycolysis</a:t>
            </a:r>
          </a:p>
          <a:p>
            <a:endParaRPr lang="en-GB" dirty="0"/>
          </a:p>
          <a:p>
            <a:r>
              <a:rPr lang="en-GB" dirty="0" smtClean="0"/>
              <a:t>The production of ethanol also regenerates NAD so glycolysis can continue when there is not much oxygen.</a:t>
            </a:r>
          </a:p>
          <a:p>
            <a:endParaRPr lang="en-GB" dirty="0"/>
          </a:p>
          <a:p>
            <a:r>
              <a:rPr lang="en-GB" dirty="0" smtClean="0"/>
              <a:t>The liver can oxidise ethanol to </a:t>
            </a:r>
            <a:r>
              <a:rPr lang="en-GB" dirty="0" err="1" smtClean="0"/>
              <a:t>ethanal</a:t>
            </a:r>
            <a:r>
              <a:rPr lang="en-GB" dirty="0" smtClean="0"/>
              <a:t> to stop the build up of </a:t>
            </a:r>
            <a:r>
              <a:rPr lang="en-GB" dirty="0" err="1" smtClean="0"/>
              <a:t>alochol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494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97768"/>
            <a:ext cx="8640960" cy="114300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Respiratory Quotients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All respiratory substrates use up oxygen and produce carbon dioxide when they are broken down to produce ATP.</a:t>
            </a:r>
          </a:p>
          <a:p>
            <a:endParaRPr lang="en-GB" dirty="0"/>
          </a:p>
          <a:p>
            <a:r>
              <a:rPr lang="en-GB" dirty="0" smtClean="0"/>
              <a:t>The respiratory quotient can be worked out using the formula below:</a:t>
            </a:r>
          </a:p>
          <a:p>
            <a:pPr algn="ctr"/>
            <a:endParaRPr lang="en-GB" dirty="0" smtClean="0"/>
          </a:p>
          <a:p>
            <a:pPr marL="0" indent="0"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RQ </a:t>
            </a:r>
            <a:r>
              <a:rPr lang="en-GB" b="1" dirty="0">
                <a:solidFill>
                  <a:srgbClr val="FF0000"/>
                </a:solidFill>
              </a:rPr>
              <a:t>= </a:t>
            </a:r>
            <a:r>
              <a:rPr lang="en-GB" b="1" u="sng" dirty="0">
                <a:solidFill>
                  <a:srgbClr val="FF0000"/>
                </a:solidFill>
              </a:rPr>
              <a:t>volume of carbon dioxide given off</a:t>
            </a:r>
            <a:r>
              <a:rPr lang="en-GB" b="1" dirty="0">
                <a:solidFill>
                  <a:srgbClr val="FF0000"/>
                </a:solidFill>
              </a:rPr>
              <a:t/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>
                <a:solidFill>
                  <a:srgbClr val="FF0000"/>
                </a:solidFill>
              </a:rPr>
              <a:t>        volume of oxygen taken in 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dirty="0"/>
          </a:p>
          <a:p>
            <a:r>
              <a:rPr lang="en-GB" dirty="0" smtClean="0"/>
              <a:t>The RQ value can tell you </a:t>
            </a:r>
            <a:r>
              <a:rPr lang="en-GB" dirty="0" smtClean="0">
                <a:solidFill>
                  <a:srgbClr val="FF0000"/>
                </a:solidFill>
              </a:rPr>
              <a:t>which substrate </a:t>
            </a:r>
            <a:r>
              <a:rPr lang="en-GB" dirty="0" smtClean="0"/>
              <a:t>is being used and if it was respired under </a:t>
            </a:r>
            <a:r>
              <a:rPr lang="en-GB" dirty="0" smtClean="0">
                <a:solidFill>
                  <a:srgbClr val="FF0000"/>
                </a:solidFill>
              </a:rPr>
              <a:t>aerobic or anaerobic </a:t>
            </a:r>
            <a:r>
              <a:rPr lang="en-GB" dirty="0" smtClean="0"/>
              <a:t>conditions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93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Respiratory </a:t>
            </a:r>
            <a:r>
              <a:rPr lang="en-GB" sz="3600" b="1" dirty="0" smtClean="0"/>
              <a:t>Quotients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RQ </a:t>
            </a:r>
            <a:r>
              <a:rPr lang="en-GB" b="1" dirty="0">
                <a:solidFill>
                  <a:srgbClr val="FF0000"/>
                </a:solidFill>
              </a:rPr>
              <a:t>= </a:t>
            </a:r>
            <a:r>
              <a:rPr lang="en-GB" b="1" u="sng" dirty="0">
                <a:solidFill>
                  <a:srgbClr val="FF0000"/>
                </a:solidFill>
              </a:rPr>
              <a:t>volume of carbon dioxide given off</a:t>
            </a:r>
            <a:r>
              <a:rPr lang="en-GB" b="1" dirty="0">
                <a:solidFill>
                  <a:srgbClr val="FF0000"/>
                </a:solidFill>
              </a:rPr>
              <a:t/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>
                <a:solidFill>
                  <a:srgbClr val="FF0000"/>
                </a:solidFill>
              </a:rPr>
              <a:t>        volume of oxygen taken in 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dirty="0" smtClean="0"/>
              <a:t>The basic equation for aerobic respiration using glucose is:</a:t>
            </a:r>
          </a:p>
          <a:p>
            <a:pPr marL="0" indent="0" algn="ctr">
              <a:buNone/>
            </a:pPr>
            <a:r>
              <a:rPr lang="en-GB" sz="2400" dirty="0" smtClean="0"/>
              <a:t>C</a:t>
            </a:r>
            <a:r>
              <a:rPr lang="en-GB" sz="2400" baseline="-25000" dirty="0" smtClean="0"/>
              <a:t>6</a:t>
            </a:r>
            <a:r>
              <a:rPr lang="en-GB" sz="2400" dirty="0" smtClean="0"/>
              <a:t>H</a:t>
            </a:r>
            <a:r>
              <a:rPr lang="en-GB" sz="2400" baseline="-25000" dirty="0" smtClean="0"/>
              <a:t>12</a:t>
            </a:r>
            <a:r>
              <a:rPr lang="en-GB" sz="2400" dirty="0" smtClean="0"/>
              <a:t>O</a:t>
            </a:r>
            <a:r>
              <a:rPr lang="en-GB" sz="2400" baseline="-25000" dirty="0" smtClean="0"/>
              <a:t>6</a:t>
            </a:r>
            <a:r>
              <a:rPr lang="en-GB" sz="2400" dirty="0" smtClean="0"/>
              <a:t> + 6O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		 6CO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+ 6H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O + energy</a:t>
            </a:r>
          </a:p>
          <a:p>
            <a:pPr marL="0" indent="0" algn="ctr">
              <a:buNone/>
            </a:pPr>
            <a:endParaRPr lang="en-GB" sz="2400" dirty="0"/>
          </a:p>
          <a:p>
            <a:r>
              <a:rPr lang="en-GB" sz="2400" dirty="0" smtClean="0"/>
              <a:t>RQ of glucose = molecules of CO</a:t>
            </a:r>
            <a:r>
              <a:rPr lang="en-GB" sz="2400" baseline="-25000" dirty="0" smtClean="0"/>
              <a:t>2 </a:t>
            </a:r>
            <a:r>
              <a:rPr lang="en-GB" sz="2400" dirty="0" smtClean="0"/>
              <a:t>released / molecules of O</a:t>
            </a:r>
            <a:r>
              <a:rPr lang="en-GB" sz="2400" baseline="-25000" dirty="0" smtClean="0"/>
              <a:t>2 </a:t>
            </a:r>
            <a:r>
              <a:rPr lang="en-GB" sz="2400" dirty="0" smtClean="0"/>
              <a:t>consumed</a:t>
            </a:r>
          </a:p>
          <a:p>
            <a:endParaRPr lang="en-GB" sz="2400" dirty="0"/>
          </a:p>
          <a:p>
            <a:r>
              <a:rPr lang="en-GB" sz="2400" dirty="0" smtClean="0"/>
              <a:t>= 6/6 </a:t>
            </a:r>
          </a:p>
          <a:p>
            <a:r>
              <a:rPr lang="en-GB" sz="2400" dirty="0" smtClean="0"/>
              <a:t>=1</a:t>
            </a:r>
            <a:endParaRPr lang="en-GB" sz="2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35896" y="3573016"/>
            <a:ext cx="93610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48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Respiratory </a:t>
            </a:r>
            <a:r>
              <a:rPr lang="en-GB" sz="3600" b="1" dirty="0" smtClean="0"/>
              <a:t>Quotients</a:t>
            </a:r>
            <a:endParaRPr lang="en-GB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745139"/>
              </p:ext>
            </p:extLst>
          </p:nvPr>
        </p:nvGraphicFramePr>
        <p:xfrm>
          <a:off x="457200" y="1600200"/>
          <a:ext cx="8228988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3646"/>
                <a:gridCol w="239534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Respiratory substrates</a:t>
                      </a:r>
                      <a:endParaRPr lang="en-GB" sz="3200" dirty="0"/>
                    </a:p>
                  </a:txBody>
                  <a:tcPr marL="102448" marR="1024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RQ</a:t>
                      </a:r>
                      <a:endParaRPr lang="en-GB" sz="3200" dirty="0"/>
                    </a:p>
                  </a:txBody>
                  <a:tcPr marL="102448" marR="10244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Lipids (triglycerides)</a:t>
                      </a:r>
                      <a:endParaRPr lang="en-GB" sz="3200" dirty="0"/>
                    </a:p>
                  </a:txBody>
                  <a:tcPr marL="102448" marR="1024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0.7</a:t>
                      </a:r>
                      <a:endParaRPr lang="en-GB" sz="3200" dirty="0"/>
                    </a:p>
                  </a:txBody>
                  <a:tcPr marL="102448" marR="10244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Proteins or amino acids</a:t>
                      </a:r>
                      <a:endParaRPr lang="en-GB" sz="3200" dirty="0"/>
                    </a:p>
                  </a:txBody>
                  <a:tcPr marL="102448" marR="1024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0.9</a:t>
                      </a:r>
                      <a:endParaRPr lang="en-GB" sz="3200" dirty="0"/>
                    </a:p>
                  </a:txBody>
                  <a:tcPr marL="102448" marR="10244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Carbohydrates</a:t>
                      </a:r>
                      <a:endParaRPr lang="en-GB" sz="3200" dirty="0"/>
                    </a:p>
                  </a:txBody>
                  <a:tcPr marL="102448" marR="1024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 marL="102448" marR="102448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221088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Respiratory quotients have been worked out for other respiratory substrates.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Lipids and proteins have lower RQ values because more oxygen is needed to oxidise fats and lipids than to oxidise carbohydrates.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990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Respiratory Quotients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Under normal conditions, RQ values for humans are between </a:t>
            </a:r>
            <a:r>
              <a:rPr lang="en-GB" b="1" dirty="0" smtClean="0">
                <a:solidFill>
                  <a:srgbClr val="FF0000"/>
                </a:solidFill>
              </a:rPr>
              <a:t>0.7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FF0000"/>
                </a:solidFill>
              </a:rPr>
              <a:t>1.0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 smtClean="0"/>
              <a:t>This range of values shows that some fats and some carbohydrates are being respired (remember protein is only used in extreme cases)</a:t>
            </a:r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High RQs (&gt;1) </a:t>
            </a:r>
            <a:r>
              <a:rPr lang="en-GB" dirty="0" smtClean="0"/>
              <a:t>indicates an organism is </a:t>
            </a:r>
            <a:r>
              <a:rPr lang="en-GB" dirty="0" smtClean="0">
                <a:solidFill>
                  <a:srgbClr val="FF0000"/>
                </a:solidFill>
              </a:rPr>
              <a:t>short of oxygen</a:t>
            </a:r>
            <a:r>
              <a:rPr lang="en-GB" dirty="0" smtClean="0"/>
              <a:t> and therefore is </a:t>
            </a:r>
            <a:r>
              <a:rPr lang="en-GB" dirty="0" smtClean="0">
                <a:solidFill>
                  <a:srgbClr val="FF0000"/>
                </a:solidFill>
              </a:rPr>
              <a:t>respiring anaerobically.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Plant RQ </a:t>
            </a:r>
            <a:r>
              <a:rPr lang="en-GB" dirty="0" smtClean="0"/>
              <a:t>values can appear low because the </a:t>
            </a:r>
            <a:r>
              <a:rPr lang="en-GB" dirty="0" smtClean="0">
                <a:solidFill>
                  <a:srgbClr val="FF0000"/>
                </a:solidFill>
              </a:rPr>
              <a:t>carbon dioxide </a:t>
            </a:r>
            <a:r>
              <a:rPr lang="en-GB" dirty="0" smtClean="0"/>
              <a:t>that is released is used in </a:t>
            </a:r>
            <a:r>
              <a:rPr lang="en-GB" dirty="0" smtClean="0">
                <a:solidFill>
                  <a:srgbClr val="FF0000"/>
                </a:solidFill>
              </a:rPr>
              <a:t>photosynthesis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2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Respirometers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616624"/>
          </a:xfrm>
        </p:spPr>
        <p:txBody>
          <a:bodyPr>
            <a:normAutofit/>
          </a:bodyPr>
          <a:lstStyle/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instrument called a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respirometer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collects data on RQ values.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Sodium hydroxide absorbs all CO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from the air in the apparatus from the beginning. Potassium hydroxide could be used instead of sodium hydroxide. They both absorb CO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 the germinating seeds use oxygen and the pressure reduces in tube A so the manometer level nearest to the seeds rises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Any CO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excreted is absorbed by the sodium hydroxide solution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syringe is used to return the manometer fluid levels to normal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volume of oxygen used is calculated by measuring the volume of gas needed from the syringe to return the levels to the original values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If water replaces the sodium hydroxide then the carbon dioxide evolved can be measured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77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344816" cy="492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0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40"/>
            <a:ext cx="9144000" cy="685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39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0"/>
            <a:ext cx="91302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4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Questions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molecule is made when carbon dioxide is removed from pyruvate during alcoholic fermentation?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Does anaerobic respiration release more or less energy per glucose molecule than aerobic respiration?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is a respiratory substrate?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 culture of mammalian cells was incubated with glucose, pyruvate and </a:t>
            </a:r>
            <a:r>
              <a:rPr lang="en-GB" dirty="0" err="1" smtClean="0"/>
              <a:t>antimycin</a:t>
            </a:r>
            <a:r>
              <a:rPr lang="en-GB" dirty="0" smtClean="0"/>
              <a:t> C.  </a:t>
            </a:r>
            <a:r>
              <a:rPr lang="en-GB" dirty="0" err="1" smtClean="0"/>
              <a:t>Antimycin</a:t>
            </a:r>
            <a:r>
              <a:rPr lang="en-GB" dirty="0" smtClean="0"/>
              <a:t> C inhibits an electron carrier in the electron transport chain of aerobic respiration.  Explain why these cells produce </a:t>
            </a:r>
            <a:r>
              <a:rPr lang="en-GB" dirty="0" err="1" smtClean="0"/>
              <a:t>lacate</a:t>
            </a:r>
            <a:r>
              <a:rPr lang="en-GB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This equation shows the aerobic respiration of a fat called </a:t>
            </a:r>
            <a:r>
              <a:rPr lang="en-GB" dirty="0" err="1" smtClean="0"/>
              <a:t>triolein</a:t>
            </a:r>
            <a:r>
              <a:rPr lang="en-GB" dirty="0" smtClean="0"/>
              <a:t>: C</a:t>
            </a:r>
            <a:r>
              <a:rPr lang="en-GB" baseline="-25000" dirty="0" smtClean="0"/>
              <a:t>6</a:t>
            </a:r>
            <a:r>
              <a:rPr lang="en-GB" dirty="0" smtClean="0"/>
              <a:t>H</a:t>
            </a:r>
            <a:r>
              <a:rPr lang="en-GB" baseline="-25000" dirty="0" smtClean="0"/>
              <a:t>104</a:t>
            </a:r>
            <a:r>
              <a:rPr lang="en-GB" dirty="0" smtClean="0"/>
              <a:t>O</a:t>
            </a:r>
            <a:r>
              <a:rPr lang="en-GB" baseline="-25000" dirty="0" smtClean="0"/>
              <a:t>6</a:t>
            </a:r>
            <a:r>
              <a:rPr lang="en-GB" dirty="0" smtClean="0"/>
              <a:t> + 80O</a:t>
            </a:r>
            <a:r>
              <a:rPr lang="en-GB" baseline="-25000" dirty="0" smtClean="0"/>
              <a:t>2</a:t>
            </a:r>
            <a:r>
              <a:rPr lang="en-GB" dirty="0" smtClean="0"/>
              <a:t>		52H</a:t>
            </a:r>
            <a:r>
              <a:rPr lang="en-GB" baseline="-25000" dirty="0" smtClean="0"/>
              <a:t>2</a:t>
            </a:r>
            <a:r>
              <a:rPr lang="en-GB" dirty="0" smtClean="0"/>
              <a:t>O + 57CO</a:t>
            </a:r>
            <a:r>
              <a:rPr lang="en-GB" baseline="-25000" dirty="0" smtClean="0"/>
              <a:t>2</a:t>
            </a:r>
          </a:p>
          <a:p>
            <a:endParaRPr lang="en-GB" baseline="-25000" dirty="0"/>
          </a:p>
          <a:p>
            <a:pPr marL="0" indent="0">
              <a:buNone/>
            </a:pPr>
            <a:r>
              <a:rPr lang="en-GB" dirty="0" smtClean="0"/>
              <a:t>	Calculate the RQ for this reaction.  Show your working.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987824" y="5661248"/>
            <a:ext cx="93610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61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Answers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Ethanal</a:t>
            </a:r>
            <a:r>
              <a:rPr lang="en-GB" dirty="0" smtClean="0"/>
              <a:t>, NOT ethanol!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Anaerobic respiration releases much less energy (only 2ATP) because only glycolysis can take place.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 respiratory substrate is a biological molecule that can be broken down to release energy.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Lactate fermentation does not involve electron carriers/the electron transport chain/ </a:t>
            </a:r>
            <a:r>
              <a:rPr lang="en-GB" smtClean="0"/>
              <a:t>oxidative phosphorylation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RQ = CO2 / o2 (1 mark)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So the RQ value of </a:t>
            </a:r>
            <a:r>
              <a:rPr lang="en-GB" dirty="0" err="1" smtClean="0"/>
              <a:t>triolein</a:t>
            </a:r>
            <a:r>
              <a:rPr lang="en-GB" dirty="0" smtClean="0"/>
              <a:t> = 57/80 = 0.71</a:t>
            </a:r>
            <a:r>
              <a:rPr lang="en-GB" dirty="0"/>
              <a:t>(1 mark)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55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PTQWZ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914</Words>
  <Application>Microsoft Office PowerPoint</Application>
  <PresentationFormat>On-screen Show (4:3)</PresentationFormat>
  <Paragraphs>167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Anaerobic Respiration</vt:lpstr>
      <vt:lpstr>Anaerobic production of ATP</vt:lpstr>
      <vt:lpstr>Anaerobic production of ATP</vt:lpstr>
      <vt:lpstr>PowerPoint Presentation</vt:lpstr>
      <vt:lpstr>Anaerobic production of ATP</vt:lpstr>
      <vt:lpstr>PowerPoint Presentation</vt:lpstr>
      <vt:lpstr>Anaerobic production of ATP</vt:lpstr>
      <vt:lpstr>The fate of lactate</vt:lpstr>
      <vt:lpstr>The fate of lactate</vt:lpstr>
      <vt:lpstr>PowerPoint Presentation</vt:lpstr>
      <vt:lpstr>Summary</vt:lpstr>
      <vt:lpstr>Other Anaerobic Pathways</vt:lpstr>
      <vt:lpstr>PowerPoint Presentation</vt:lpstr>
      <vt:lpstr>Summary</vt:lpstr>
      <vt:lpstr>Respiratory Quotients</vt:lpstr>
      <vt:lpstr>Respiratory Quotients</vt:lpstr>
      <vt:lpstr>Respiratory Quotients</vt:lpstr>
      <vt:lpstr>Respiratory Quotients</vt:lpstr>
      <vt:lpstr>Respirometers</vt:lpstr>
      <vt:lpstr>PowerPoint Presentation</vt:lpstr>
      <vt:lpstr>PowerPoint Presentation</vt:lpstr>
      <vt:lpstr>PowerPoint Presentation</vt:lpstr>
      <vt:lpstr>PowerPoint Presentation</vt:lpstr>
      <vt:lpstr>Questions</vt:lpstr>
      <vt:lpstr>Answers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Anaerobic Respiration</dc:title>
  <dc:creator>Hannah Clack</dc:creator>
  <cp:lastModifiedBy>Sharan Tagore (HCACP)</cp:lastModifiedBy>
  <cp:revision>25</cp:revision>
  <cp:lastPrinted>2013-10-22T11:03:31Z</cp:lastPrinted>
  <dcterms:created xsi:type="dcterms:W3CDTF">2013-10-14T19:01:28Z</dcterms:created>
  <dcterms:modified xsi:type="dcterms:W3CDTF">2013-10-22T12:15:22Z</dcterms:modified>
</cp:coreProperties>
</file>