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1" r:id="rId3"/>
    <p:sldId id="262" r:id="rId4"/>
    <p:sldId id="315" r:id="rId5"/>
    <p:sldId id="267" r:id="rId6"/>
    <p:sldId id="272" r:id="rId7"/>
    <p:sldId id="269" r:id="rId8"/>
    <p:sldId id="268" r:id="rId9"/>
    <p:sldId id="270" r:id="rId10"/>
    <p:sldId id="271" r:id="rId11"/>
    <p:sldId id="273" r:id="rId12"/>
    <p:sldId id="274" r:id="rId13"/>
    <p:sldId id="275" r:id="rId14"/>
    <p:sldId id="307" r:id="rId15"/>
    <p:sldId id="308" r:id="rId16"/>
    <p:sldId id="309" r:id="rId17"/>
    <p:sldId id="310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316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317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259" r:id="rId51"/>
    <p:sldId id="260" r:id="rId52"/>
    <p:sldId id="311" r:id="rId53"/>
    <p:sldId id="312" r:id="rId54"/>
    <p:sldId id="313" r:id="rId55"/>
    <p:sldId id="314" r:id="rId56"/>
  </p:sldIdLst>
  <p:sldSz cx="9144000" cy="6858000" type="screen4x3"/>
  <p:notesSz cx="6797675" cy="9926638"/>
  <p:custDataLst>
    <p:tags r:id="rId58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67"/>
    <a:srgbClr val="A0B4CC"/>
    <a:srgbClr val="A4B4C6"/>
    <a:srgbClr val="6E8CB2"/>
    <a:srgbClr val="8A2826"/>
    <a:srgbClr val="7B3A35"/>
    <a:srgbClr val="9B4943"/>
    <a:srgbClr val="D7C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286" autoAdjust="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F788F-E18B-4104-86E4-BBC075749E56}" type="datetimeFigureOut">
              <a:rPr lang="en-GB" smtClean="0"/>
              <a:t>23/01/2014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837A5-427F-4D4B-9DDB-B820417864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840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08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E907BC8C-68B9-468D-BD5D-E589329D5ACF}" type="slidenum">
              <a:rPr lang="en-GB" altLang="en-US" sz="1200" smtClean="0"/>
              <a:pPr eaLnBrk="1" hangingPunct="1"/>
              <a:t>3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D1ABFC7C-F8E6-441F-A7FC-57901A3ED8E7}" type="slidenum">
              <a:rPr lang="en-GB" altLang="en-US" sz="1200" smtClean="0"/>
              <a:pPr eaLnBrk="1" hangingPunct="1"/>
              <a:t>5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07A7D4E9-4521-4EF5-8B99-7A2288D78064}" type="slidenum">
              <a:rPr lang="en-GB" altLang="en-US" sz="1200" smtClean="0"/>
              <a:pPr eaLnBrk="1" hangingPunct="1"/>
              <a:t>6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A2097D67-9107-4F9D-A708-C525134AF32C}" type="slidenum">
              <a:rPr lang="en-GB" altLang="en-US" sz="1200" smtClean="0"/>
              <a:pPr eaLnBrk="1" hangingPunct="1"/>
              <a:t>7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B821406A-BF34-4E3A-A03D-9D7694DB4D01}" type="slidenum">
              <a:rPr lang="en-GB" altLang="en-US" sz="1200" smtClean="0"/>
              <a:pPr eaLnBrk="1" hangingPunct="1"/>
              <a:t>8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7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58FD5EB1-3EA9-4A95-BF96-D44148DE2270}" type="slidenum">
              <a:rPr lang="en-GB" altLang="en-US" sz="1200" smtClean="0"/>
              <a:pPr eaLnBrk="1" hangingPunct="1"/>
              <a:t>9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8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1206DF9-6B4A-4E61-B015-6EFB5BE558BD}" type="slidenum">
              <a:rPr lang="en-GB" altLang="en-US" sz="1200" smtClean="0"/>
              <a:pPr eaLnBrk="1" hangingPunct="1"/>
              <a:t>10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E95B2158-1247-4C47-BF87-E2024329E212}" type="slidenum">
              <a:rPr lang="en-GB" altLang="en-US" sz="1200" smtClean="0"/>
              <a:pPr eaLnBrk="1" hangingPunct="1"/>
              <a:t>11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1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A84CE92B-4CA2-4C9B-92EC-DAC61D5DDF95}" type="slidenum">
              <a:rPr lang="en-GB" altLang="en-US" sz="1200" smtClean="0"/>
              <a:pPr eaLnBrk="1" hangingPunct="1"/>
              <a:t>12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2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7CABD833-342B-423B-8012-CF276FD73BDA}" type="slidenum">
              <a:rPr lang="en-GB" altLang="en-US" sz="1200" smtClean="0"/>
              <a:pPr eaLnBrk="1" hangingPunct="1"/>
              <a:t>13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3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5D35692E-4258-484B-91E9-1DCFE330A511}" type="slidenum">
              <a:rPr lang="en-GB" altLang="en-US" sz="1200" smtClean="0"/>
              <a:pPr eaLnBrk="1" hangingPunct="1"/>
              <a:t>18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67BF2060-2921-4C96-A6ED-A6FFC91C3670}" type="slidenum">
              <a:rPr lang="en-GB" altLang="en-US" sz="1200" smtClean="0"/>
              <a:pPr eaLnBrk="1" hangingPunct="1"/>
              <a:t>19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5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8086FB2-BE87-4D68-90AD-9765BCDF29AF}" type="slidenum">
              <a:rPr lang="en-GB" altLang="en-US" sz="1200" smtClean="0"/>
              <a:pPr eaLnBrk="1" hangingPunct="1"/>
              <a:t>20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3E4AD605-3C65-4D1B-A129-41F9BC00FACA}" type="slidenum">
              <a:rPr lang="en-GB" altLang="en-US" sz="1200" smtClean="0"/>
              <a:pPr eaLnBrk="1" hangingPunct="1"/>
              <a:t>21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7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BC57138A-7246-4D73-9884-A825485B5AA7}" type="slidenum">
              <a:rPr lang="en-GB" altLang="en-US" sz="1200" smtClean="0"/>
              <a:pPr eaLnBrk="1" hangingPunct="1"/>
              <a:t>22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F90F21F-2E75-4AF3-9C26-A5A133F969AD}" type="slidenum">
              <a:rPr lang="en-GB" altLang="en-US" sz="1200" smtClean="0"/>
              <a:pPr eaLnBrk="1" hangingPunct="1"/>
              <a:t>23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BB1B01C1-5CFB-484A-A7E7-7F1A5752BD55}" type="slidenum">
              <a:rPr lang="en-GB" altLang="en-US" sz="1200" smtClean="0"/>
              <a:pPr eaLnBrk="1" hangingPunct="1"/>
              <a:t>24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0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AEFDC10-4622-4147-8D32-BF7C2AAB0ABC}" type="slidenum">
              <a:rPr lang="en-GB" altLang="en-US" sz="1200" smtClean="0"/>
              <a:pPr eaLnBrk="1" hangingPunct="1"/>
              <a:t>26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1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BD01E768-4BA9-45C5-A49F-AB1C5B733707}" type="slidenum">
              <a:rPr lang="en-GB" altLang="en-US" sz="1200" smtClean="0"/>
              <a:pPr eaLnBrk="1" hangingPunct="1"/>
              <a:t>27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785E47FB-03B2-482B-9742-464FEEABD944}" type="slidenum">
              <a:rPr lang="en-GB" altLang="en-US" sz="1200" smtClean="0"/>
              <a:pPr eaLnBrk="1" hangingPunct="1"/>
              <a:t>28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3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045378D5-1CF9-4DB2-82E2-90943FBB054E}" type="slidenum">
              <a:rPr lang="en-GB" altLang="en-US" sz="1200" smtClean="0"/>
              <a:pPr eaLnBrk="1" hangingPunct="1"/>
              <a:t>29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4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418A8FCA-97AE-4548-B11C-8075F4D4AF41}" type="slidenum">
              <a:rPr lang="en-GB" altLang="en-US" sz="1200" smtClean="0"/>
              <a:pPr eaLnBrk="1" hangingPunct="1"/>
              <a:t>30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A10D88A-68B9-4D89-8E67-DF4FA79E532E}" type="slidenum">
              <a:rPr lang="en-GB" altLang="en-US" sz="1200" smtClean="0"/>
              <a:pPr eaLnBrk="1" hangingPunct="1"/>
              <a:t>31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6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B4F6AE4C-252B-4507-B79A-24CE1752B76E}" type="slidenum">
              <a:rPr lang="en-GB" altLang="en-US" sz="1200" smtClean="0"/>
              <a:pPr eaLnBrk="1" hangingPunct="1"/>
              <a:t>32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7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4C94E43-DCDF-490E-B6A6-E45590E5F955}" type="slidenum">
              <a:rPr lang="en-GB" altLang="en-US" sz="1200" smtClean="0"/>
              <a:pPr eaLnBrk="1" hangingPunct="1"/>
              <a:t>34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8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ABF664A5-08A8-495F-8FBB-D501A3B779D4}" type="slidenum">
              <a:rPr lang="en-GB" altLang="en-US" sz="1200" smtClean="0"/>
              <a:pPr eaLnBrk="1" hangingPunct="1"/>
              <a:t>35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39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58493B6-CC55-443E-86B1-1F10414B9945}" type="slidenum">
              <a:rPr lang="en-GB" altLang="en-US" sz="1200" smtClean="0"/>
              <a:pPr eaLnBrk="1" hangingPunct="1"/>
              <a:t>36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0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EE118BF4-0BA4-4A97-AA66-AD204F301472}" type="slidenum">
              <a:rPr lang="en-GB" altLang="en-US" sz="1200" smtClean="0"/>
              <a:pPr eaLnBrk="1" hangingPunct="1"/>
              <a:t>37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1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A36EBA3-F3FF-4EC1-909E-43918F317E84}" type="slidenum">
              <a:rPr lang="en-GB" altLang="en-US" sz="1200" smtClean="0"/>
              <a:pPr eaLnBrk="1" hangingPunct="1"/>
              <a:t>38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2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FD26D5DD-EC1F-449F-9996-471A32A1F902}" type="slidenum">
              <a:rPr lang="en-GB" altLang="en-US" sz="1200" smtClean="0"/>
              <a:pPr eaLnBrk="1" hangingPunct="1"/>
              <a:t>39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3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E1648AF0-09EA-48A0-AFAB-50974E0146C8}" type="slidenum">
              <a:rPr lang="en-GB" altLang="en-US" sz="1200" smtClean="0"/>
              <a:pPr eaLnBrk="1" hangingPunct="1"/>
              <a:t>40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4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BAA95150-AD30-47EF-BFAA-C5B3A8CD29EE}" type="slidenum">
              <a:rPr lang="en-GB" altLang="en-US" sz="1200" smtClean="0"/>
              <a:pPr eaLnBrk="1" hangingPunct="1"/>
              <a:t>41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5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01BA59D-D924-4A7A-ADF5-3B3CD68E2437}" type="slidenum">
              <a:rPr lang="en-GB" altLang="en-US" sz="1200" smtClean="0"/>
              <a:pPr eaLnBrk="1" hangingPunct="1"/>
              <a:t>42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6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8CC0193D-5A96-4D46-B378-FB4ED632E1A3}" type="slidenum">
              <a:rPr lang="en-GB" altLang="en-US" sz="1200" smtClean="0"/>
              <a:pPr eaLnBrk="1" hangingPunct="1"/>
              <a:t>43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7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E036CD87-434C-4B55-8DFA-04EC66EA49D6}" type="slidenum">
              <a:rPr lang="en-GB" altLang="en-US" sz="1200" smtClean="0"/>
              <a:pPr eaLnBrk="1" hangingPunct="1"/>
              <a:t>44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8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CF8AB08-047F-445C-9242-7F431F5A7AE0}" type="slidenum">
              <a:rPr lang="en-GB" altLang="en-US" sz="1200" smtClean="0"/>
              <a:pPr eaLnBrk="1" hangingPunct="1"/>
              <a:t>45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49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007BD671-6505-4902-ABB0-B58064CE0252}" type="slidenum">
              <a:rPr lang="en-GB" altLang="en-US" sz="1200" smtClean="0"/>
              <a:pPr eaLnBrk="1" hangingPunct="1"/>
              <a:t>46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50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7D49621A-909E-4660-A942-567A720F5FE3}" type="slidenum">
              <a:rPr lang="en-GB" altLang="en-US" sz="1200" smtClean="0"/>
              <a:pPr eaLnBrk="1" hangingPunct="1"/>
              <a:t>47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51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418DE4D0-6F20-4E4B-AD6D-9419DAB45C44}" type="slidenum">
              <a:rPr lang="en-GB" altLang="en-US" sz="1200" smtClean="0"/>
              <a:pPr eaLnBrk="1" hangingPunct="1"/>
              <a:t>48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2C4ED59C-3F51-4E20-9131-2BCDFBAE4FFC}" type="slidenum">
              <a:rPr lang="en-GB" altLang="en-US" sz="1200" smtClean="0"/>
              <a:pPr eaLnBrk="1" hangingPunct="1"/>
              <a:t>49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F7EE7EF1-28CF-4CD5-ABDA-B41BD76E851F}" type="slidenum">
              <a:rPr lang="en-GB" altLang="en-US" sz="1200" smtClean="0"/>
              <a:pPr eaLnBrk="1" hangingPunct="1"/>
              <a:t>52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0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3206BDDB-0F93-4A1D-9405-471D288563B2}" type="slidenum">
              <a:rPr lang="en-GB" altLang="en-US" sz="1200" smtClean="0"/>
              <a:pPr eaLnBrk="1" hangingPunct="1"/>
              <a:t>53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A10DE352-A997-49E6-B067-B74C70D0B09B}" type="slidenum">
              <a:rPr lang="en-GB" altLang="en-US" sz="1200" smtClean="0"/>
              <a:pPr eaLnBrk="1" hangingPunct="1"/>
              <a:t>54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811DBE8-DCBA-484C-AE27-2D3E2E21AECB}" type="slidenum">
              <a:rPr lang="en-GB" altLang="en-US" sz="1200" smtClean="0"/>
              <a:pPr eaLnBrk="1" hangingPunct="1"/>
              <a:t>55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dna title tem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39850"/>
            <a:ext cx="7772400" cy="1470025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000" b="1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2738"/>
            <a:ext cx="6400800" cy="792162"/>
          </a:xfr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6C5BADB-F860-4EF8-8872-0CD40506E13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25D920-8E77-40DC-B2EB-D876D4EC19E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5191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ECEE3-81B6-4F53-BCAF-2C80733E504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16637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650" y="862013"/>
            <a:ext cx="4378325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862013"/>
            <a:ext cx="4379913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4E38D-ABF4-4147-9884-55C248DBF5E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21789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F7907-2EE8-4222-AD41-184B9423C08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30115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92167-EFA2-4927-AFC6-7CE8D12E9A9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26240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813E27-6AF7-4A9D-977C-F01F01BB722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15324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70CAA-9EF4-442B-AA9F-40026EAD374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359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49F9C-38C8-4420-955E-12D5199753B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9053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0496C-8671-427F-9DE4-B5E8CF2D59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50085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115888"/>
            <a:ext cx="2227263" cy="614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50" y="115888"/>
            <a:ext cx="6530975" cy="614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9AFBD-3F46-491F-BC86-74418F560CC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84537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4825"/>
            <a:ext cx="8229600" cy="2236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64013"/>
            <a:ext cx="8229600" cy="22367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02C1E-B7CC-4D1F-BEA0-6385D56014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4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dna templat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650" y="862013"/>
            <a:ext cx="8910638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0650" y="63373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08225" y="6337300"/>
            <a:ext cx="45354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97688" y="63373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B89858-6CDF-4055-9886-C2C9048B814F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650" y="115888"/>
            <a:ext cx="8910638" cy="5032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accent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19063" y="3271838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8525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2400" b="1" u="sng" dirty="0">
                <a:solidFill>
                  <a:srgbClr val="000000"/>
                </a:solidFill>
                <a:latin typeface="+mj-lt"/>
                <a:cs typeface="Arial" charset="0"/>
              </a:rPr>
              <a:t>Learning question</a:t>
            </a:r>
            <a:r>
              <a:rPr lang="en-GB" sz="2400" dirty="0">
                <a:solidFill>
                  <a:srgbClr val="000000"/>
                </a:solidFill>
                <a:latin typeface="+mj-lt"/>
                <a:cs typeface="Arial" charset="0"/>
              </a:rPr>
              <a:t>: </a:t>
            </a:r>
            <a:r>
              <a:rPr lang="en-GB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How can genetic diagrams be used to solve problems?</a:t>
            </a:r>
            <a:endParaRPr lang="en-GB" sz="2400" dirty="0">
              <a:solidFill>
                <a:srgbClr val="000000"/>
              </a:solidFill>
              <a:latin typeface="+mj-lt"/>
              <a:cs typeface="Arial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323528" y="3405905"/>
            <a:ext cx="3312368" cy="31608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4000" dirty="0" smtClean="0">
                <a:latin typeface="Lucida Sans Unicode" pitchFamily="34" charset="0"/>
                <a:cs typeface="Arial" charset="0"/>
              </a:rPr>
              <a:t>What do these two famous people have in common?</a:t>
            </a:r>
            <a:endParaRPr lang="en-GB" sz="4000" dirty="0">
              <a:latin typeface="Lucida Sans Unicode" pitchFamily="34" charset="0"/>
              <a:cs typeface="Arial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19063" y="169863"/>
            <a:ext cx="8916987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2400" b="1" dirty="0"/>
              <a:t>Title: </a:t>
            </a:r>
            <a:r>
              <a:rPr lang="en-GB" sz="2400" b="1" dirty="0" smtClean="0"/>
              <a:t>Using genetics</a:t>
            </a:r>
            <a:r>
              <a:rPr lang="en-GB" sz="2400" b="1" dirty="0"/>
              <a:t>	</a:t>
            </a:r>
            <a:r>
              <a:rPr lang="en-GB" sz="2400" b="1" dirty="0" smtClean="0"/>
              <a:t>	</a:t>
            </a:r>
            <a:r>
              <a:rPr lang="en-GB" sz="2000" b="1" dirty="0" smtClean="0"/>
              <a:t>Thursday 23</a:t>
            </a:r>
            <a:r>
              <a:rPr lang="en-GB" sz="2000" b="1" baseline="30000" dirty="0" smtClean="0"/>
              <a:t>rd</a:t>
            </a:r>
            <a:r>
              <a:rPr lang="en-GB" sz="2000" b="1" dirty="0" smtClean="0"/>
              <a:t> </a:t>
            </a:r>
            <a:r>
              <a:rPr lang="en-GB" sz="2000" b="1" dirty="0"/>
              <a:t>January 2014</a:t>
            </a: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119063" y="2103181"/>
            <a:ext cx="8859837" cy="821763"/>
          </a:xfrm>
          <a:prstGeom prst="rect">
            <a:avLst/>
          </a:prstGeom>
          <a:solidFill>
            <a:schemeClr val="bg1"/>
          </a:solidFill>
          <a:ln w="5080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2400" b="1" u="sng" dirty="0" smtClean="0">
                <a:solidFill>
                  <a:srgbClr val="000000"/>
                </a:solidFill>
                <a:latin typeface="+mj-lt"/>
                <a:cs typeface="Arial" charset="0"/>
              </a:rPr>
              <a:t>Homework: </a:t>
            </a:r>
          </a:p>
          <a:p>
            <a:pPr eaLnBrk="1" hangingPunct="1"/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Learning package 6 (apart from 1(c) ) for </a:t>
            </a:r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Monday 27</a:t>
            </a:r>
            <a:r>
              <a:rPr lang="en-GB" sz="2400" baseline="30000" dirty="0" smtClean="0">
                <a:solidFill>
                  <a:srgbClr val="000000"/>
                </a:solidFill>
                <a:latin typeface="+mj-lt"/>
              </a:rPr>
              <a:t>th</a:t>
            </a:r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 January</a:t>
            </a:r>
            <a:endParaRPr lang="en-GB" sz="24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2053" name="Picture 5" descr="http://historyrocket.com/images/Famous-People-With-Hemophi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39096"/>
            <a:ext cx="2205321" cy="289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www.hemophilia-information.com/images/Queen_Victoria_18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539096"/>
            <a:ext cx="2126559" cy="289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Learning Outcomes</a:t>
            </a:r>
            <a:endParaRPr lang="en-US" altLang="en-US" sz="4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r>
              <a:rPr lang="en-US" altLang="en-US" dirty="0" smtClean="0"/>
              <a:t>Explain the terms </a:t>
            </a:r>
            <a:r>
              <a:rPr lang="en-US" altLang="en-US" i="1" dirty="0" smtClean="0"/>
              <a:t>allele, locus, phenotype, genotype, dominant, </a:t>
            </a:r>
            <a:r>
              <a:rPr lang="en-US" altLang="en-US" i="1" dirty="0" err="1" smtClean="0"/>
              <a:t>codominant</a:t>
            </a:r>
            <a:r>
              <a:rPr lang="en-US" altLang="en-US" i="1" dirty="0" smtClean="0"/>
              <a:t> and recessive</a:t>
            </a:r>
            <a:r>
              <a:rPr lang="en-US" altLang="en-US" dirty="0" smtClean="0"/>
              <a:t>;</a:t>
            </a:r>
          </a:p>
          <a:p>
            <a:pPr marL="0" indent="0">
              <a:buNone/>
            </a:pPr>
            <a:r>
              <a:rPr lang="en-US" altLang="en-US" dirty="0" smtClean="0"/>
              <a:t> </a:t>
            </a:r>
          </a:p>
          <a:p>
            <a:r>
              <a:rPr lang="en-US" altLang="en-US" dirty="0" smtClean="0"/>
              <a:t>Explain the terms </a:t>
            </a:r>
            <a:r>
              <a:rPr lang="en-US" altLang="en-US" i="1" dirty="0" smtClean="0"/>
              <a:t>linkage </a:t>
            </a:r>
            <a:r>
              <a:rPr lang="en-US" altLang="en-US" dirty="0" smtClean="0"/>
              <a:t>and </a:t>
            </a:r>
            <a:r>
              <a:rPr lang="en-US" altLang="en-US" i="1" dirty="0" smtClean="0"/>
              <a:t>crossing-over</a:t>
            </a:r>
            <a:r>
              <a:rPr lang="en-US" altLang="en-US" dirty="0" smtClean="0"/>
              <a:t>; </a:t>
            </a:r>
          </a:p>
          <a:p>
            <a:pPr>
              <a:buFont typeface="Wingdings 2" pitchFamily="18" charset="2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253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936848"/>
          </a:xfrm>
          <a:noFill/>
        </p:spPr>
        <p:txBody>
          <a:bodyPr/>
          <a:lstStyle/>
          <a:p>
            <a:r>
              <a:rPr lang="en-GB" altLang="en-US" sz="4800" dirty="0" smtClean="0">
                <a:solidFill>
                  <a:schemeClr val="accent1">
                    <a:lumMod val="75000"/>
                  </a:schemeClr>
                </a:solidFill>
              </a:rPr>
              <a:t>Starter</a:t>
            </a:r>
          </a:p>
        </p:txBody>
      </p:sp>
      <p:sp>
        <p:nvSpPr>
          <p:cNvPr id="39939" name="Rectangle 3"/>
          <p:cNvSpPr>
            <a:spLocks noGrp="1"/>
          </p:cNvSpPr>
          <p:nvPr>
            <p:ph idx="1"/>
          </p:nvPr>
        </p:nvSpPr>
        <p:spPr>
          <a:xfrm>
            <a:off x="120650" y="1484784"/>
            <a:ext cx="8910638" cy="4777904"/>
          </a:xfrm>
        </p:spPr>
        <p:txBody>
          <a:bodyPr lIns="54864"/>
          <a:lstStyle/>
          <a:p>
            <a:r>
              <a:rPr lang="en-GB" altLang="en-US" dirty="0" smtClean="0"/>
              <a:t>Complete the activity sheet on genetics</a:t>
            </a:r>
            <a:r>
              <a:rPr lang="en-GB" altLang="en-US" dirty="0" smtClean="0"/>
              <a:t>.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There are three parts to this activity:</a:t>
            </a:r>
          </a:p>
          <a:p>
            <a:pPr lvl="1"/>
            <a:r>
              <a:rPr lang="en-GB" altLang="en-US" dirty="0"/>
              <a:t>Vocabulary </a:t>
            </a:r>
          </a:p>
          <a:p>
            <a:pPr lvl="1"/>
            <a:r>
              <a:rPr lang="en-GB" altLang="en-US" dirty="0"/>
              <a:t>Genetic diagrams</a:t>
            </a:r>
          </a:p>
          <a:p>
            <a:pPr lvl="1"/>
            <a:r>
              <a:rPr lang="en-GB" altLang="en-US" dirty="0" err="1"/>
              <a:t>Codomiance</a:t>
            </a:r>
            <a:r>
              <a:rPr lang="en-GB" altLang="en-US" dirty="0"/>
              <a:t> </a:t>
            </a:r>
          </a:p>
          <a:p>
            <a:endParaRPr lang="en-GB" altLang="en-US" dirty="0"/>
          </a:p>
          <a:p>
            <a:r>
              <a:rPr lang="en-GB" altLang="en-US" dirty="0" smtClean="0"/>
              <a:t>You will be tested on all three areas in your examination!</a:t>
            </a:r>
          </a:p>
          <a:p>
            <a:pPr lvl="1"/>
            <a:endParaRPr lang="en-GB" altLang="en-US" dirty="0" smtClean="0"/>
          </a:p>
          <a:p>
            <a:endParaRPr lang="en-GB" altLang="en-US" dirty="0" smtClean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29" name="ShockwaveFlash1" r:id="rId2" imgW="1798573" imgH="1077901"/>
        </mc:Choice>
        <mc:Fallback>
          <p:control name="ShockwaveFlash1" r:id="rId2" imgW="1798573" imgH="1077901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825" y="4953000"/>
                  <a:ext cx="3841750" cy="17160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048212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20824"/>
          </a:xfrm>
        </p:spPr>
        <p:txBody>
          <a:bodyPr/>
          <a:lstStyle/>
          <a:p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Progress tracker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646251"/>
              </p:ext>
            </p:extLst>
          </p:nvPr>
        </p:nvGraphicFramePr>
        <p:xfrm>
          <a:off x="395536" y="908720"/>
          <a:ext cx="7979742" cy="492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914"/>
                <a:gridCol w="2659914"/>
                <a:gridCol w="2659914"/>
              </a:tblGrid>
              <a:tr h="54362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0-5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5-10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10-15</a:t>
                      </a:r>
                      <a:endParaRPr lang="en-GB" sz="3200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64910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92832"/>
          </a:xfrm>
          <a:noFill/>
        </p:spPr>
        <p:txBody>
          <a:bodyPr/>
          <a:lstStyle/>
          <a:p>
            <a:r>
              <a:rPr lang="en-GB" altLang="en-US" sz="3600" dirty="0" smtClean="0">
                <a:solidFill>
                  <a:schemeClr val="accent1">
                    <a:lumMod val="75000"/>
                  </a:schemeClr>
                </a:solidFill>
              </a:rPr>
              <a:t>Monohybrid inheritance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120650" y="1124744"/>
            <a:ext cx="8910638" cy="5137944"/>
          </a:xfrm>
        </p:spPr>
        <p:txBody>
          <a:bodyPr/>
          <a:lstStyle/>
          <a:p>
            <a:r>
              <a:rPr lang="en-GB" altLang="en-US" dirty="0" smtClean="0"/>
              <a:t>Mendel’s First Law		</a:t>
            </a:r>
          </a:p>
          <a:p>
            <a:pPr lvl="1"/>
            <a:r>
              <a:rPr lang="en-GB" altLang="en-US" dirty="0" smtClean="0"/>
              <a:t>principle of segregation</a:t>
            </a:r>
          </a:p>
          <a:p>
            <a:pPr lvl="1"/>
            <a:endParaRPr lang="en-GB" altLang="en-US" dirty="0" smtClean="0"/>
          </a:p>
          <a:p>
            <a:pPr algn="ctr">
              <a:buFont typeface="Wingdings 2" pitchFamily="18" charset="2"/>
              <a:buNone/>
            </a:pPr>
            <a:r>
              <a:rPr lang="en-GB" altLang="en-US" dirty="0" smtClean="0"/>
              <a:t>“</a:t>
            </a:r>
            <a:r>
              <a:rPr lang="en-GB" altLang="en-US" i="1" dirty="0" smtClean="0"/>
              <a:t>The alleles of a gene exist in pairs but when gametes are formed, the members of each pair pass into different gametes, thus each gamete contains only one of each allele.”</a:t>
            </a:r>
          </a:p>
        </p:txBody>
      </p:sp>
      <p:pic>
        <p:nvPicPr>
          <p:cNvPr id="2050" name="Picture 2" descr="http://upload.wikimedia.org/wikipedia/commons/1/1f/Gregor_Mendel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820010"/>
            <a:ext cx="1804765" cy="27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02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864840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Genetic Cross conventions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dirty="0" smtClean="0"/>
              <a:t>Use symbols to represent two alleles</a:t>
            </a:r>
          </a:p>
          <a:p>
            <a:pPr>
              <a:lnSpc>
                <a:spcPct val="90000"/>
              </a:lnSpc>
            </a:pPr>
            <a:endParaRPr lang="en-GB" altLang="en-US" sz="2800" dirty="0" smtClean="0"/>
          </a:p>
          <a:p>
            <a:pPr>
              <a:lnSpc>
                <a:spcPct val="90000"/>
              </a:lnSpc>
            </a:pPr>
            <a:r>
              <a:rPr lang="en-GB" altLang="en-US" sz="2800" dirty="0" smtClean="0"/>
              <a:t>Alleles of the same gene should be given the same letter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Capital letter represents the dominant allele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Small letter represents the recessive allele</a:t>
            </a:r>
          </a:p>
          <a:p>
            <a:pPr lvl="1">
              <a:lnSpc>
                <a:spcPct val="90000"/>
              </a:lnSpc>
            </a:pPr>
            <a:endParaRPr lang="en-GB" altLang="en-US" sz="2400" dirty="0" smtClean="0"/>
          </a:p>
          <a:p>
            <a:pPr>
              <a:lnSpc>
                <a:spcPct val="90000"/>
              </a:lnSpc>
            </a:pPr>
            <a:r>
              <a:rPr lang="en-GB" altLang="en-US" sz="2800" dirty="0" smtClean="0"/>
              <a:t>Choose letters where the capital and small letter </a:t>
            </a:r>
            <a:r>
              <a:rPr lang="en-GB" altLang="en-US" sz="2800" b="1" u="sng" dirty="0" smtClean="0"/>
              <a:t>look</a:t>
            </a:r>
            <a:r>
              <a:rPr lang="en-GB" altLang="en-US" sz="2800" u="sng" dirty="0" smtClean="0"/>
              <a:t> </a:t>
            </a:r>
            <a:r>
              <a:rPr lang="en-GB" altLang="en-US" sz="2800" b="1" u="sng" dirty="0" smtClean="0"/>
              <a:t>different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>
                <a:solidFill>
                  <a:srgbClr val="FF0000"/>
                </a:solidFill>
              </a:rPr>
              <a:t>The examiner needs to be in </a:t>
            </a:r>
            <a:r>
              <a:rPr lang="en-GB" altLang="en-US" sz="2400" b="1" u="sng" dirty="0" smtClean="0">
                <a:solidFill>
                  <a:srgbClr val="FF0000"/>
                </a:solidFill>
              </a:rPr>
              <a:t>no doubt </a:t>
            </a:r>
            <a:r>
              <a:rPr lang="en-GB" altLang="en-US" sz="2400" dirty="0" smtClean="0">
                <a:solidFill>
                  <a:srgbClr val="FF0000"/>
                </a:solidFill>
              </a:rPr>
              <a:t>about what you have written</a:t>
            </a:r>
          </a:p>
        </p:txBody>
      </p:sp>
    </p:spTree>
    <p:extLst>
      <p:ext uri="{BB962C8B-B14F-4D97-AF65-F5344CB8AC3E}">
        <p14:creationId xmlns:p14="http://schemas.microsoft.com/office/powerpoint/2010/main" val="1316617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20824"/>
          </a:xfrm>
          <a:noFill/>
        </p:spPr>
        <p:txBody>
          <a:bodyPr/>
          <a:lstStyle/>
          <a:p>
            <a:r>
              <a:rPr lang="en-GB" altLang="en-US" sz="3600" dirty="0" smtClean="0">
                <a:solidFill>
                  <a:schemeClr val="accent1">
                    <a:lumMod val="75000"/>
                  </a:schemeClr>
                </a:solidFill>
              </a:rPr>
              <a:t>Inheritance of height in pea plants</a:t>
            </a:r>
          </a:p>
        </p:txBody>
      </p:sp>
      <p:sp>
        <p:nvSpPr>
          <p:cNvPr id="47107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dirty="0" smtClean="0"/>
              <a:t>Laying out the cross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P phenotype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P genotype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Gametes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F1 genotype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F1 phenotype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F1 self-fertilised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Gametes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Random fertilisation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F2 genotypic ratio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F2 phenotypic ratio</a:t>
            </a:r>
          </a:p>
        </p:txBody>
      </p:sp>
    </p:spTree>
    <p:extLst>
      <p:ext uri="{BB962C8B-B14F-4D97-AF65-F5344CB8AC3E}">
        <p14:creationId xmlns:p14="http://schemas.microsoft.com/office/powerpoint/2010/main" val="32363892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Inheritance of height in pea plants</a:t>
            </a:r>
          </a:p>
        </p:txBody>
      </p:sp>
      <p:sp>
        <p:nvSpPr>
          <p:cNvPr id="46083" name="Rectangl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altLang="en-US" sz="2400" dirty="0" smtClean="0"/>
              <a:t>Follow out the following cross to the F2 generation</a:t>
            </a:r>
          </a:p>
          <a:p>
            <a:pPr lvl="1"/>
            <a:r>
              <a:rPr lang="en-GB" altLang="en-US" sz="2000" b="1" dirty="0" smtClean="0"/>
              <a:t>Homozygous tall pea plant with a homozygous dwarf pea plant</a:t>
            </a:r>
          </a:p>
          <a:p>
            <a:r>
              <a:rPr lang="en-GB" altLang="en-US" sz="2400" dirty="0" smtClean="0"/>
              <a:t>Write out the genotypic and phenotypic ratios from the F2 generation</a:t>
            </a:r>
          </a:p>
        </p:txBody>
      </p:sp>
      <p:graphicFrame>
        <p:nvGraphicFramePr>
          <p:cNvPr id="586784" name="Group 3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6627166"/>
              </p:ext>
            </p:extLst>
          </p:nvPr>
        </p:nvGraphicFramePr>
        <p:xfrm>
          <a:off x="755650" y="1773238"/>
          <a:ext cx="4968477" cy="1943794"/>
        </p:xfrm>
        <a:graphic>
          <a:graphicData uri="http://schemas.openxmlformats.org/drawingml/2006/table">
            <a:tbl>
              <a:tblPr/>
              <a:tblGrid>
                <a:gridCol w="1330127"/>
                <a:gridCol w="841593"/>
                <a:gridCol w="1466630"/>
                <a:gridCol w="1330127"/>
              </a:tblGrid>
              <a:tr h="648391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gene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Allele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relationship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Symbol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012">
                <a:tc rowSpan="2"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Height of pea plants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Tall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Dominant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3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dwarf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recessive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00808"/>
            <a:ext cx="2116137" cy="202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92832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Pupil Activity – example question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>
          <a:xfrm>
            <a:off x="120650" y="1196752"/>
            <a:ext cx="8910638" cy="5065936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(a)In </a:t>
            </a:r>
            <a:r>
              <a:rPr lang="en-GB" sz="2000" dirty="0"/>
              <a:t>peas the height of the plant is controlled by one gene which has two alleles. </a:t>
            </a:r>
          </a:p>
          <a:p>
            <a:pPr marL="0" indent="0">
              <a:buNone/>
            </a:pPr>
            <a:r>
              <a:rPr lang="en-GB" sz="2000" b="1" dirty="0"/>
              <a:t>	</a:t>
            </a:r>
            <a:r>
              <a:rPr lang="en-GB" sz="2000" b="1" dirty="0" smtClean="0"/>
              <a:t>T</a:t>
            </a:r>
            <a:r>
              <a:rPr lang="en-GB" sz="2000" dirty="0" smtClean="0"/>
              <a:t> </a:t>
            </a:r>
            <a:r>
              <a:rPr lang="en-GB" sz="2000" dirty="0"/>
              <a:t>represents the dominant allele for tall stems.</a:t>
            </a:r>
          </a:p>
          <a:p>
            <a:pPr marL="0" indent="0">
              <a:buNone/>
            </a:pPr>
            <a:r>
              <a:rPr lang="en-GB" sz="2000" b="1" dirty="0"/>
              <a:t>	t</a:t>
            </a:r>
            <a:r>
              <a:rPr lang="en-GB" sz="2000" dirty="0"/>
              <a:t> represents the allele for short stems.  </a:t>
            </a:r>
          </a:p>
          <a:p>
            <a:pPr marL="0" indent="0">
              <a:buNone/>
            </a:pPr>
            <a:r>
              <a:rPr lang="en-GB" sz="2000" dirty="0"/>
              <a:t> </a:t>
            </a:r>
          </a:p>
          <a:p>
            <a:pPr marL="0" indent="0">
              <a:buNone/>
            </a:pPr>
            <a:r>
              <a:rPr lang="en-GB" sz="2000" dirty="0" smtClean="0"/>
              <a:t>True </a:t>
            </a:r>
            <a:r>
              <a:rPr lang="en-GB" sz="2000" dirty="0"/>
              <a:t>breeding, tall-stemmed pea plants </a:t>
            </a:r>
            <a:r>
              <a:rPr lang="en-GB" sz="2000" dirty="0" smtClean="0"/>
              <a:t>were </a:t>
            </a:r>
            <a:r>
              <a:rPr lang="en-GB" sz="2000" dirty="0"/>
              <a:t>crossed with short-stemmed pea </a:t>
            </a:r>
            <a:r>
              <a:rPr lang="en-GB" sz="2000" dirty="0" smtClean="0"/>
              <a:t>plants </a:t>
            </a:r>
            <a:r>
              <a:rPr lang="en-GB" sz="2000" dirty="0"/>
              <a:t>to produce the F</a:t>
            </a:r>
            <a:r>
              <a:rPr lang="en-GB" sz="2000" baseline="-25000" dirty="0"/>
              <a:t>1</a:t>
            </a:r>
            <a:r>
              <a:rPr lang="en-GB" sz="2000" dirty="0"/>
              <a:t> </a:t>
            </a:r>
            <a:r>
              <a:rPr lang="en-GB" sz="2000" dirty="0" smtClean="0"/>
              <a:t>generation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r>
              <a:rPr lang="en-GB" sz="2000" dirty="0"/>
              <a:t> </a:t>
            </a:r>
            <a:r>
              <a:rPr lang="en-GB" sz="2000" dirty="0" smtClean="0"/>
              <a:t>	 (</a:t>
            </a:r>
            <a:r>
              <a:rPr lang="en-GB" sz="2000" dirty="0" err="1"/>
              <a:t>i</a:t>
            </a:r>
            <a:r>
              <a:rPr lang="en-GB" sz="2000" dirty="0"/>
              <a:t>)	State the genotypes of the parents.</a:t>
            </a:r>
          </a:p>
          <a:p>
            <a:pPr marL="0" indent="0">
              <a:buNone/>
            </a:pPr>
            <a:r>
              <a:rPr lang="en-GB" sz="2000" dirty="0" smtClean="0"/>
              <a:t>	(</a:t>
            </a:r>
            <a:r>
              <a:rPr lang="en-GB" sz="2000" dirty="0"/>
              <a:t>ii) 	State the phenotype of the F</a:t>
            </a:r>
            <a:r>
              <a:rPr lang="en-GB" sz="2000" baseline="-25000" dirty="0"/>
              <a:t>1</a:t>
            </a:r>
            <a:r>
              <a:rPr lang="en-GB" sz="2000" dirty="0"/>
              <a:t> plants.</a:t>
            </a:r>
          </a:p>
          <a:p>
            <a:pPr marL="0" indent="0">
              <a:buNone/>
            </a:pPr>
            <a:r>
              <a:rPr lang="en-GB" sz="2000" dirty="0"/>
              <a:t> </a:t>
            </a:r>
          </a:p>
          <a:p>
            <a:pPr marL="0" indent="0">
              <a:buNone/>
            </a:pPr>
            <a:r>
              <a:rPr lang="en-GB" sz="2000" dirty="0"/>
              <a:t> </a:t>
            </a:r>
            <a:r>
              <a:rPr lang="en-GB" sz="2000" dirty="0" smtClean="0"/>
              <a:t>Plants </a:t>
            </a:r>
            <a:r>
              <a:rPr lang="en-GB" sz="2000" dirty="0"/>
              <a:t>from the F</a:t>
            </a:r>
            <a:r>
              <a:rPr lang="en-GB" sz="2000" baseline="-25000" dirty="0"/>
              <a:t>1</a:t>
            </a:r>
            <a:r>
              <a:rPr lang="en-GB" sz="2000" dirty="0"/>
              <a:t> generation were crossed to produce the F</a:t>
            </a:r>
            <a:r>
              <a:rPr lang="en-GB" sz="2000" baseline="-25000" dirty="0"/>
              <a:t>2</a:t>
            </a:r>
            <a:r>
              <a:rPr lang="en-GB" sz="2000" dirty="0"/>
              <a:t> generation of plants.</a:t>
            </a:r>
          </a:p>
          <a:p>
            <a:pPr marL="0" indent="0">
              <a:buNone/>
            </a:pPr>
            <a:r>
              <a:rPr lang="en-GB" sz="2000" dirty="0"/>
              <a:t> </a:t>
            </a:r>
            <a:r>
              <a:rPr lang="en-GB" sz="2000" dirty="0" smtClean="0"/>
              <a:t>	(</a:t>
            </a:r>
            <a:r>
              <a:rPr lang="en-GB" sz="2000" dirty="0"/>
              <a:t>iii)  State the phenotypes and their expected ratio in the F</a:t>
            </a:r>
            <a:r>
              <a:rPr lang="en-GB" sz="2000" baseline="-25000" dirty="0"/>
              <a:t>2</a:t>
            </a:r>
            <a:r>
              <a:rPr lang="en-GB" sz="2000" dirty="0"/>
              <a:t> </a:t>
            </a:r>
            <a:r>
              <a:rPr lang="en-GB" sz="2000" dirty="0" smtClean="0"/>
              <a:t>	generation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r>
              <a:rPr lang="en-GB" sz="1800" dirty="0"/>
              <a:t> </a:t>
            </a:r>
          </a:p>
          <a:p>
            <a:pPr lvl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53500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Cystic Fibrosis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r>
              <a:rPr lang="en-GB" altLang="en-US" dirty="0" smtClean="0"/>
              <a:t>Cystic Fibrosis is caused by a mutation to a gene on one of the autosomes.</a:t>
            </a:r>
          </a:p>
          <a:p>
            <a:r>
              <a:rPr lang="en-GB" altLang="en-US" dirty="0" smtClean="0"/>
              <a:t>Mutation</a:t>
            </a:r>
          </a:p>
          <a:p>
            <a:pPr lvl="1"/>
            <a:r>
              <a:rPr lang="en-GB" altLang="en-US" dirty="0" smtClean="0"/>
              <a:t>Changes the shape of the transmembrane chloride ion channels (CFTR protein)</a:t>
            </a:r>
          </a:p>
          <a:p>
            <a:pPr lvl="1"/>
            <a:r>
              <a:rPr lang="en-GB" altLang="en-US" dirty="0" smtClean="0"/>
              <a:t>The CFTR gene is found on Chromosome 7</a:t>
            </a:r>
          </a:p>
          <a:p>
            <a:pPr lvl="1"/>
            <a:r>
              <a:rPr lang="en-GB" altLang="en-US" dirty="0" smtClean="0"/>
              <a:t>The faulty gene is recessive</a:t>
            </a:r>
          </a:p>
        </p:txBody>
      </p:sp>
    </p:spTree>
    <p:extLst>
      <p:ext uri="{BB962C8B-B14F-4D97-AF65-F5344CB8AC3E}">
        <p14:creationId xmlns:p14="http://schemas.microsoft.com/office/powerpoint/2010/main" val="40134118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648816"/>
          </a:xfrm>
          <a:noFill/>
        </p:spPr>
        <p:txBody>
          <a:bodyPr/>
          <a:lstStyle/>
          <a:p>
            <a:r>
              <a:rPr lang="en-GB" altLang="en-US" sz="3600" dirty="0" smtClean="0">
                <a:solidFill>
                  <a:schemeClr val="accent1">
                    <a:lumMod val="75000"/>
                  </a:schemeClr>
                </a:solidFill>
              </a:rPr>
              <a:t>Inheritance of cystic fibrosis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 dirty="0" smtClean="0"/>
              <a:t>Three possible genotypes</a:t>
            </a:r>
          </a:p>
          <a:p>
            <a:pPr lvl="1"/>
            <a:r>
              <a:rPr lang="en-GB" altLang="en-US" sz="2400" dirty="0" smtClean="0"/>
              <a:t>FF	unaffected</a:t>
            </a:r>
          </a:p>
          <a:p>
            <a:pPr lvl="1"/>
            <a:r>
              <a:rPr lang="en-GB" altLang="en-US" sz="2400" dirty="0" err="1" smtClean="0"/>
              <a:t>Ff</a:t>
            </a:r>
            <a:r>
              <a:rPr lang="en-GB" altLang="en-US" sz="2400" dirty="0" smtClean="0"/>
              <a:t>	unaffected</a:t>
            </a:r>
          </a:p>
          <a:p>
            <a:pPr lvl="1"/>
            <a:r>
              <a:rPr lang="en-GB" altLang="en-US" sz="2400" dirty="0" err="1" smtClean="0"/>
              <a:t>ff</a:t>
            </a:r>
            <a:r>
              <a:rPr lang="en-GB" altLang="en-US" sz="2400" dirty="0" smtClean="0"/>
              <a:t>		cystic fibrosis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Remember gametes can only contain one allele for the CFTR gene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At fertilisation, any gamete from the father can fertilise any gamete from the mother</a:t>
            </a:r>
          </a:p>
          <a:p>
            <a:pPr lvl="1"/>
            <a:r>
              <a:rPr lang="en-GB" altLang="en-US" sz="2400" dirty="0" smtClean="0"/>
              <a:t>This can be shown in a genetic diagram</a:t>
            </a:r>
          </a:p>
        </p:txBody>
      </p:sp>
    </p:spTree>
    <p:extLst>
      <p:ext uri="{BB962C8B-B14F-4D97-AF65-F5344CB8AC3E}">
        <p14:creationId xmlns:p14="http://schemas.microsoft.com/office/powerpoint/2010/main" val="34845813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397000"/>
          </a:xfrm>
          <a:noFill/>
        </p:spPr>
        <p:txBody>
          <a:bodyPr/>
          <a:lstStyle/>
          <a:p>
            <a:r>
              <a:rPr lang="en-GB" altLang="en-US" sz="2800" dirty="0" smtClean="0">
                <a:solidFill>
                  <a:schemeClr val="accent1">
                    <a:lumMod val="75000"/>
                  </a:schemeClr>
                </a:solidFill>
              </a:rPr>
              <a:t>Genetic diagram showing the chances of a heterozygous man and a heterozygous woman having a child with cystic fibrosis.</a:t>
            </a: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2" t="24414" r="29329" b="14561"/>
          <a:stretch>
            <a:fillRect/>
          </a:stretch>
        </p:blipFill>
        <p:spPr bwMode="auto">
          <a:xfrm>
            <a:off x="1258888" y="1512888"/>
            <a:ext cx="6119812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820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936848"/>
          </a:xfrm>
          <a:noFill/>
        </p:spPr>
        <p:txBody>
          <a:bodyPr/>
          <a:lstStyle/>
          <a:p>
            <a:r>
              <a:rPr lang="en-GB" altLang="en-US" sz="3600" dirty="0" smtClean="0">
                <a:solidFill>
                  <a:schemeClr val="accent1">
                    <a:lumMod val="75000"/>
                  </a:schemeClr>
                </a:solidFill>
              </a:rPr>
              <a:t>Phenotype ratio of offspring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>
          <a:xfrm>
            <a:off x="120650" y="1412776"/>
            <a:ext cx="8910638" cy="4849912"/>
          </a:xfrm>
        </p:spPr>
        <p:txBody>
          <a:bodyPr/>
          <a:lstStyle/>
          <a:p>
            <a:r>
              <a:rPr lang="en-GB" altLang="en-US" sz="2800" dirty="0" smtClean="0"/>
              <a:t>Genotype ratio 1FF:	2Ff:	1ff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Phenotype ratio 3 unaffected:1cystic fibrosis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Can also be expressed as</a:t>
            </a:r>
          </a:p>
          <a:p>
            <a:pPr lvl="1"/>
            <a:r>
              <a:rPr lang="en-GB" altLang="en-US" sz="2400" dirty="0" smtClean="0"/>
              <a:t>25% chance of the child having cystic fibrosis</a:t>
            </a:r>
          </a:p>
          <a:p>
            <a:pPr lvl="1"/>
            <a:r>
              <a:rPr lang="en-GB" altLang="en-US" sz="2400" dirty="0" smtClean="0"/>
              <a:t>Probability of 0.25 that a child will inherit the disease</a:t>
            </a:r>
          </a:p>
          <a:p>
            <a:pPr lvl="1"/>
            <a:r>
              <a:rPr lang="en-GB" altLang="en-US" sz="2400" dirty="0" smtClean="0"/>
              <a:t>Probability that 1 in 4  that a child from these parents will have this disease.</a:t>
            </a:r>
          </a:p>
        </p:txBody>
      </p:sp>
    </p:spTree>
    <p:extLst>
      <p:ext uri="{BB962C8B-B14F-4D97-AF65-F5344CB8AC3E}">
        <p14:creationId xmlns:p14="http://schemas.microsoft.com/office/powerpoint/2010/main" val="948589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13567" y="274638"/>
            <a:ext cx="8506608" cy="1143000"/>
          </a:xfrm>
        </p:spPr>
        <p:txBody>
          <a:bodyPr/>
          <a:lstStyle/>
          <a:p>
            <a:pPr algn="ctr"/>
            <a:r>
              <a:rPr lang="en-GB" altLang="en-US" sz="6600" b="1" dirty="0" smtClean="0">
                <a:solidFill>
                  <a:srgbClr val="00B050"/>
                </a:solidFill>
              </a:rPr>
              <a:t>Mini Plenary</a:t>
            </a:r>
            <a:endParaRPr lang="en-GB" altLang="en-US" sz="6600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8" y="1600200"/>
            <a:ext cx="834377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1. In </a:t>
            </a:r>
            <a:r>
              <a:rPr lang="en-GB" dirty="0"/>
              <a:t>tomato plants the allele for red fruit is dominant to the allele for yellow fruit. If a heterozygous tomato plant is crossed with a plant which produces yellow fruit, the expected phenotype ratio of the offspring would be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	A	3 red  :  1 yellow</a:t>
            </a:r>
          </a:p>
          <a:p>
            <a:pPr marL="0" indent="0">
              <a:buNone/>
            </a:pPr>
            <a:r>
              <a:rPr lang="en-GB" dirty="0"/>
              <a:t>	B	1 red  :  3 yellow</a:t>
            </a:r>
          </a:p>
          <a:p>
            <a:pPr marL="0" indent="0">
              <a:buNone/>
            </a:pPr>
            <a:r>
              <a:rPr lang="en-GB" dirty="0"/>
              <a:t>	C	1 red  :  2 yellow</a:t>
            </a:r>
          </a:p>
          <a:p>
            <a:pPr marL="0" indent="0">
              <a:buNone/>
            </a:pPr>
            <a:r>
              <a:rPr lang="en-GB" dirty="0"/>
              <a:t>	D	1 red  :  1 yellow</a:t>
            </a:r>
          </a:p>
          <a:p>
            <a:endParaRPr lang="en-GB" sz="1800" dirty="0"/>
          </a:p>
          <a:p>
            <a:pPr marL="0" indent="0" algn="ctr">
              <a:buFont typeface="Arial" charset="0"/>
              <a:buNone/>
            </a:pPr>
            <a:endParaRPr lang="en-GB" altLang="en-US" sz="5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05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13567" y="274638"/>
            <a:ext cx="8506608" cy="1143000"/>
          </a:xfrm>
        </p:spPr>
        <p:txBody>
          <a:bodyPr/>
          <a:lstStyle/>
          <a:p>
            <a:pPr algn="ctr"/>
            <a:r>
              <a:rPr lang="en-GB" altLang="en-US" sz="6600" b="1" dirty="0" smtClean="0">
                <a:solidFill>
                  <a:srgbClr val="00B050"/>
                </a:solidFill>
              </a:rPr>
              <a:t>Mini Plenary</a:t>
            </a:r>
            <a:endParaRPr lang="en-GB" altLang="en-US" sz="6600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8" y="1600200"/>
            <a:ext cx="834377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2. </a:t>
            </a:r>
            <a:r>
              <a:rPr lang="en-GB" sz="2000" i="1" dirty="0" err="1" smtClean="0"/>
              <a:t>Achoo</a:t>
            </a:r>
            <a:r>
              <a:rPr lang="en-GB" sz="2000" i="1" dirty="0" smtClean="0"/>
              <a:t> </a:t>
            </a:r>
            <a:r>
              <a:rPr lang="en-GB" sz="2000" i="1" dirty="0"/>
              <a:t>syndrome</a:t>
            </a:r>
            <a:r>
              <a:rPr lang="en-GB" sz="2000" dirty="0"/>
              <a:t> is a dominant characteristic in humans which causes the sufferer to sneeze in response to bright light. A woman who is homozygous for the syndrome and a man who is unaffected have children.</a:t>
            </a:r>
          </a:p>
          <a:p>
            <a:pPr marL="0" indent="0">
              <a:buNone/>
            </a:pPr>
            <a:r>
              <a:rPr lang="en-GB" sz="2000" dirty="0"/>
              <a:t> </a:t>
            </a:r>
          </a:p>
          <a:p>
            <a:pPr marL="0" indent="0">
              <a:buNone/>
            </a:pPr>
            <a:r>
              <a:rPr lang="en-GB" sz="2000" dirty="0" smtClean="0"/>
              <a:t>What </a:t>
            </a:r>
            <a:r>
              <a:rPr lang="en-GB" sz="2000" dirty="0"/>
              <a:t>proportion of their children would be expected to have </a:t>
            </a:r>
            <a:r>
              <a:rPr lang="en-GB" sz="2000" i="1" dirty="0" err="1" smtClean="0"/>
              <a:t>Achoo</a:t>
            </a:r>
            <a:r>
              <a:rPr lang="en-GB" sz="2000" i="1" dirty="0" smtClean="0"/>
              <a:t> </a:t>
            </a:r>
            <a:r>
              <a:rPr lang="en-GB" sz="2000" i="1" dirty="0"/>
              <a:t>syndrome</a:t>
            </a:r>
            <a:r>
              <a:rPr lang="en-GB" sz="2000" dirty="0"/>
              <a:t>?</a:t>
            </a:r>
          </a:p>
          <a:p>
            <a:pPr marL="0" indent="0">
              <a:buNone/>
            </a:pPr>
            <a:r>
              <a:rPr lang="en-GB" sz="2000" dirty="0"/>
              <a:t> </a:t>
            </a:r>
          </a:p>
          <a:p>
            <a:pPr marL="0" indent="0">
              <a:buNone/>
            </a:pPr>
            <a:r>
              <a:rPr lang="en-GB" sz="2000" dirty="0"/>
              <a:t>	A	   0%</a:t>
            </a:r>
          </a:p>
          <a:p>
            <a:pPr marL="0" indent="0">
              <a:buNone/>
            </a:pPr>
            <a:r>
              <a:rPr lang="en-GB" sz="2000" dirty="0"/>
              <a:t>	B	 25%</a:t>
            </a:r>
          </a:p>
          <a:p>
            <a:pPr marL="0" indent="0">
              <a:buNone/>
            </a:pPr>
            <a:r>
              <a:rPr lang="en-GB" sz="2000" dirty="0"/>
              <a:t>	C	 50</a:t>
            </a:r>
            <a:r>
              <a:rPr lang="en-GB" sz="2000" dirty="0" smtClean="0"/>
              <a:t>%</a:t>
            </a:r>
          </a:p>
          <a:p>
            <a:pPr marL="0" indent="0">
              <a:buNone/>
            </a:pPr>
            <a:r>
              <a:rPr lang="en-GB" sz="2000" dirty="0"/>
              <a:t>	</a:t>
            </a:r>
            <a:r>
              <a:rPr lang="en-GB" sz="2000" dirty="0" smtClean="0"/>
              <a:t>D	100%</a:t>
            </a:r>
            <a:endParaRPr lang="en-GB" sz="2000" dirty="0"/>
          </a:p>
          <a:p>
            <a:pPr marL="0" indent="0" algn="ctr">
              <a:buFont typeface="Arial" charset="0"/>
              <a:buNone/>
            </a:pPr>
            <a:endParaRPr lang="en-GB" altLang="en-US" sz="5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13567" y="274638"/>
            <a:ext cx="8506608" cy="1143000"/>
          </a:xfrm>
        </p:spPr>
        <p:txBody>
          <a:bodyPr/>
          <a:lstStyle/>
          <a:p>
            <a:pPr algn="ctr"/>
            <a:r>
              <a:rPr lang="en-GB" altLang="en-US" sz="6600" b="1" dirty="0" smtClean="0">
                <a:solidFill>
                  <a:srgbClr val="00B050"/>
                </a:solidFill>
              </a:rPr>
              <a:t>Mini Plenary</a:t>
            </a:r>
            <a:endParaRPr lang="en-GB" altLang="en-US" sz="6600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8" y="1600200"/>
            <a:ext cx="834377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3.</a:t>
            </a:r>
            <a:r>
              <a:rPr lang="en-GB" sz="2800" dirty="0"/>
              <a:t> </a:t>
            </a:r>
            <a:r>
              <a:rPr lang="en-GB" sz="2800" dirty="0" smtClean="0"/>
              <a:t>Which </a:t>
            </a:r>
            <a:r>
              <a:rPr lang="en-GB" sz="2800" dirty="0"/>
              <a:t>term refers to a description of a characteristic of an </a:t>
            </a:r>
            <a:r>
              <a:rPr lang="en-GB" sz="2800" dirty="0" smtClean="0"/>
              <a:t>organism</a:t>
            </a:r>
            <a:r>
              <a:rPr lang="en-GB" sz="2800" dirty="0"/>
              <a:t>?</a:t>
            </a:r>
          </a:p>
          <a:p>
            <a:pPr marL="0" indent="0">
              <a:buNone/>
            </a:pPr>
            <a:r>
              <a:rPr lang="en-GB" sz="2800" dirty="0"/>
              <a:t> </a:t>
            </a:r>
          </a:p>
          <a:p>
            <a:pPr marL="0" indent="0">
              <a:buNone/>
            </a:pPr>
            <a:r>
              <a:rPr lang="en-GB" sz="2800" dirty="0"/>
              <a:t>	A	genotype</a:t>
            </a:r>
          </a:p>
          <a:p>
            <a:pPr marL="0" indent="0">
              <a:buNone/>
            </a:pPr>
            <a:r>
              <a:rPr lang="en-GB" sz="2800" dirty="0"/>
              <a:t>	B	phenotype</a:t>
            </a:r>
          </a:p>
          <a:p>
            <a:pPr marL="0" indent="0">
              <a:buNone/>
            </a:pPr>
            <a:r>
              <a:rPr lang="en-GB" sz="2800" dirty="0"/>
              <a:t>	C	allele</a:t>
            </a:r>
          </a:p>
          <a:p>
            <a:pPr marL="0" indent="0">
              <a:buNone/>
            </a:pPr>
            <a:r>
              <a:rPr lang="en-GB" sz="2800" dirty="0"/>
              <a:t>	D	natural selection</a:t>
            </a:r>
          </a:p>
          <a:p>
            <a:pPr marL="0" indent="0">
              <a:buFont typeface="Arial" charset="0"/>
              <a:buNone/>
            </a:pPr>
            <a:endParaRPr lang="en-GB" altLang="en-US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3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13567" y="274638"/>
            <a:ext cx="8506608" cy="1143000"/>
          </a:xfrm>
        </p:spPr>
        <p:txBody>
          <a:bodyPr/>
          <a:lstStyle/>
          <a:p>
            <a:pPr algn="ctr"/>
            <a:r>
              <a:rPr lang="en-GB" altLang="en-US" sz="6600" b="1" dirty="0" smtClean="0">
                <a:solidFill>
                  <a:srgbClr val="00B050"/>
                </a:solidFill>
              </a:rPr>
              <a:t>Mini Plenary</a:t>
            </a:r>
            <a:endParaRPr lang="en-GB" altLang="en-US" sz="6600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8" y="1600200"/>
            <a:ext cx="834377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/>
              <a:t>4.</a:t>
            </a:r>
            <a:r>
              <a:rPr lang="en-GB" sz="3200" dirty="0"/>
              <a:t> </a:t>
            </a:r>
            <a:r>
              <a:rPr lang="en-GB" sz="3200" dirty="0" smtClean="0"/>
              <a:t>Which </a:t>
            </a:r>
            <a:r>
              <a:rPr lang="en-GB" sz="3200" dirty="0"/>
              <a:t>term refers to forms of a gene controlling the same </a:t>
            </a:r>
            <a:r>
              <a:rPr lang="en-GB" sz="3200" dirty="0" smtClean="0"/>
              <a:t>characteristic</a:t>
            </a:r>
            <a:r>
              <a:rPr lang="en-GB" sz="3200" dirty="0"/>
              <a:t>?</a:t>
            </a:r>
          </a:p>
          <a:p>
            <a:pPr marL="0" indent="0">
              <a:buNone/>
            </a:pPr>
            <a:r>
              <a:rPr lang="en-GB" sz="3200" dirty="0"/>
              <a:t> </a:t>
            </a:r>
          </a:p>
          <a:p>
            <a:pPr marL="0" indent="0">
              <a:buNone/>
            </a:pPr>
            <a:r>
              <a:rPr lang="en-GB" sz="3200" dirty="0"/>
              <a:t>	A	genotypes</a:t>
            </a:r>
          </a:p>
          <a:p>
            <a:pPr marL="0" indent="0">
              <a:buNone/>
            </a:pPr>
            <a:r>
              <a:rPr lang="en-GB" sz="3200" dirty="0"/>
              <a:t>	B	phenotypes</a:t>
            </a:r>
          </a:p>
          <a:p>
            <a:pPr marL="0" indent="0">
              <a:buNone/>
            </a:pPr>
            <a:r>
              <a:rPr lang="en-GB" sz="3200" dirty="0"/>
              <a:t>	C	alleles</a:t>
            </a:r>
          </a:p>
          <a:p>
            <a:pPr marL="0" indent="0">
              <a:buNone/>
            </a:pPr>
            <a:r>
              <a:rPr lang="en-GB" sz="3200" dirty="0"/>
              <a:t>	D	dominant</a:t>
            </a:r>
          </a:p>
          <a:p>
            <a:pPr marL="0" indent="0">
              <a:buFont typeface="Arial" charset="0"/>
              <a:buNone/>
            </a:pPr>
            <a:endParaRPr lang="en-GB" altLang="en-US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26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Learning Outcome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>
          <a:xfrm>
            <a:off x="120650" y="1628800"/>
            <a:ext cx="8910638" cy="4633888"/>
          </a:xfrm>
        </p:spPr>
        <p:txBody>
          <a:bodyPr/>
          <a:lstStyle/>
          <a:p>
            <a:r>
              <a:rPr lang="en-GB" altLang="en-US" dirty="0" smtClean="0"/>
              <a:t>Use genetic diagrams to solve problems involving sex-linkage and </a:t>
            </a:r>
            <a:r>
              <a:rPr lang="en-GB" altLang="en-US" dirty="0" err="1" smtClean="0"/>
              <a:t>codominance</a:t>
            </a:r>
            <a:r>
              <a:rPr lang="en-GB" altLang="en-US" dirty="0" smtClean="0"/>
              <a:t>.</a:t>
            </a:r>
            <a:r>
              <a:rPr lang="en-US" altLang="en-US" dirty="0" smtClean="0"/>
              <a:t> 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6644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Sex-Linkage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>
          <a:xfrm>
            <a:off x="120650" y="1556792"/>
            <a:ext cx="8910638" cy="4705896"/>
          </a:xfrm>
        </p:spPr>
        <p:txBody>
          <a:bodyPr/>
          <a:lstStyle/>
          <a:p>
            <a:r>
              <a:rPr lang="en-GB" altLang="en-US" dirty="0" smtClean="0"/>
              <a:t>Sex-linked genes are genes whose loci are on the X or Y chromosomes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The sex chromosomes are </a:t>
            </a:r>
            <a:r>
              <a:rPr lang="en-GB" altLang="en-US" b="1" u="sng" dirty="0" smtClean="0"/>
              <a:t>not homologous</a:t>
            </a:r>
            <a:r>
              <a:rPr lang="en-GB" altLang="en-US" dirty="0" smtClean="0"/>
              <a:t>, as many genes present on the X are </a:t>
            </a:r>
            <a:r>
              <a:rPr lang="en-GB" altLang="en-US" b="1" u="sng" dirty="0" smtClean="0"/>
              <a:t>not present on the Y</a:t>
            </a:r>
            <a:r>
              <a:rPr lang="en-GB" altLang="en-US" dirty="0" smtClean="0"/>
              <a:t>.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Examples</a:t>
            </a:r>
          </a:p>
          <a:p>
            <a:pPr lvl="1"/>
            <a:r>
              <a:rPr lang="en-GB" altLang="en-US" dirty="0" smtClean="0"/>
              <a:t>Haemophilia</a:t>
            </a:r>
          </a:p>
          <a:p>
            <a:pPr lvl="1"/>
            <a:r>
              <a:rPr lang="en-GB" altLang="en-US" dirty="0" smtClean="0"/>
              <a:t>Fragile X syndrome</a:t>
            </a:r>
          </a:p>
          <a:p>
            <a:pPr lvl="1"/>
            <a:r>
              <a:rPr lang="en-GB" altLang="en-US" dirty="0" smtClean="0"/>
              <a:t>Red green colour blindness</a:t>
            </a:r>
          </a:p>
        </p:txBody>
      </p:sp>
    </p:spTree>
    <p:extLst>
      <p:ext uri="{BB962C8B-B14F-4D97-AF65-F5344CB8AC3E}">
        <p14:creationId xmlns:p14="http://schemas.microsoft.com/office/powerpoint/2010/main" val="1326175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80864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Sex Chromosomes</a:t>
            </a:r>
          </a:p>
        </p:txBody>
      </p:sp>
      <p:pic>
        <p:nvPicPr>
          <p:cNvPr id="563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4" t="27365" r="7927" b="23242"/>
          <a:stretch>
            <a:fillRect/>
          </a:stretch>
        </p:blipFill>
        <p:spPr bwMode="auto">
          <a:xfrm>
            <a:off x="684213" y="1628775"/>
            <a:ext cx="74168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5584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296888"/>
          </a:xfrm>
          <a:noFill/>
        </p:spPr>
        <p:txBody>
          <a:bodyPr/>
          <a:lstStyle/>
          <a:p>
            <a:r>
              <a:rPr lang="en-GB" altLang="en-US" sz="3600" dirty="0" smtClean="0">
                <a:solidFill>
                  <a:schemeClr val="accent1">
                    <a:lumMod val="75000"/>
                  </a:schemeClr>
                </a:solidFill>
              </a:rPr>
              <a:t>Factor VIII and Haemophilia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r>
              <a:rPr lang="en-GB" altLang="en-US" dirty="0" smtClean="0"/>
              <a:t>Haemophilia is caused by a </a:t>
            </a:r>
            <a:r>
              <a:rPr lang="en-GB" altLang="en-US" b="1" dirty="0" smtClean="0"/>
              <a:t>recessive allele </a:t>
            </a:r>
            <a:r>
              <a:rPr lang="en-GB" altLang="en-US" dirty="0" smtClean="0"/>
              <a:t>of a gene that codes for a faulty version of the protein factor VIII</a:t>
            </a:r>
          </a:p>
          <a:p>
            <a:pPr lvl="1"/>
            <a:r>
              <a:rPr lang="en-GB" altLang="en-US" dirty="0" smtClean="0"/>
              <a:t>X</a:t>
            </a:r>
            <a:r>
              <a:rPr lang="en-GB" altLang="en-US" baseline="30000" dirty="0" smtClean="0"/>
              <a:t>H	</a:t>
            </a:r>
            <a:r>
              <a:rPr lang="en-GB" altLang="en-US" dirty="0" smtClean="0"/>
              <a:t>normal allele</a:t>
            </a:r>
          </a:p>
          <a:p>
            <a:pPr lvl="1"/>
            <a:r>
              <a:rPr lang="en-GB" altLang="en-US" dirty="0" err="1" smtClean="0"/>
              <a:t>X</a:t>
            </a:r>
            <a:r>
              <a:rPr lang="en-GB" altLang="en-US" baseline="30000" dirty="0" err="1" smtClean="0"/>
              <a:t>h</a:t>
            </a:r>
            <a:r>
              <a:rPr lang="en-GB" altLang="en-US" baseline="30000" dirty="0" smtClean="0"/>
              <a:t> 	</a:t>
            </a:r>
            <a:r>
              <a:rPr lang="en-GB" altLang="en-US" dirty="0" smtClean="0"/>
              <a:t>haemophilia allele</a:t>
            </a:r>
          </a:p>
          <a:p>
            <a:pPr lvl="1"/>
            <a:endParaRPr lang="en-GB" altLang="en-US" dirty="0"/>
          </a:p>
          <a:p>
            <a:pPr lvl="1"/>
            <a:endParaRPr lang="en-GB" altLang="en-US" dirty="0" smtClean="0"/>
          </a:p>
          <a:p>
            <a:pPr marL="457200" lvl="1" indent="0">
              <a:buNone/>
            </a:pPr>
            <a:r>
              <a:rPr lang="en-GB" altLang="en-US" dirty="0" smtClean="0">
                <a:solidFill>
                  <a:srgbClr val="FF0000"/>
                </a:solidFill>
              </a:rPr>
              <a:t>Remember, males are XY, females are XX</a:t>
            </a:r>
            <a:endParaRPr lang="en-GB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371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864840"/>
          </a:xfrm>
          <a:noFill/>
        </p:spPr>
        <p:txBody>
          <a:bodyPr/>
          <a:lstStyle/>
          <a:p>
            <a:r>
              <a:rPr lang="en-GB" altLang="en-US" sz="410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ossible genotypes and phenotypes</a:t>
            </a:r>
          </a:p>
        </p:txBody>
      </p:sp>
      <p:sp>
        <p:nvSpPr>
          <p:cNvPr id="58371" name="Rectangle 4"/>
          <p:cNvSpPr>
            <a:spLocks noGrp="1"/>
          </p:cNvSpPr>
          <p:nvPr>
            <p:ph type="body" sz="half" idx="1"/>
          </p:nvPr>
        </p:nvSpPr>
        <p:spPr>
          <a:xfrm>
            <a:off x="467544" y="1340768"/>
            <a:ext cx="8003232" cy="4625975"/>
          </a:xfrm>
          <a:solidFill>
            <a:schemeClr val="bg1"/>
          </a:solidFill>
        </p:spPr>
        <p:txBody>
          <a:bodyPr lIns="54864"/>
          <a:lstStyle/>
          <a:p>
            <a:pPr marL="0" indent="0">
              <a:buNone/>
            </a:pPr>
            <a:r>
              <a:rPr lang="en-US" altLang="en-US" sz="2400" dirty="0" smtClean="0"/>
              <a:t>Applying your knowledge</a:t>
            </a:r>
          </a:p>
          <a:p>
            <a:pPr marL="0" indent="0">
              <a:buNone/>
            </a:pPr>
            <a:r>
              <a:rPr lang="en-US" altLang="en-US" sz="2400" dirty="0" smtClean="0"/>
              <a:t>Write out the genotypes for these phenotypes in hemophilia </a:t>
            </a:r>
          </a:p>
          <a:p>
            <a:pPr marL="0" indent="0">
              <a:buNone/>
            </a:pPr>
            <a:endParaRPr lang="en-US" altLang="en-US" sz="2400" dirty="0"/>
          </a:p>
          <a:p>
            <a:r>
              <a:rPr lang="en-US" altLang="en-US" sz="2400" dirty="0" smtClean="0"/>
              <a:t>Affected male_____________</a:t>
            </a:r>
          </a:p>
          <a:p>
            <a:r>
              <a:rPr lang="en-US" altLang="en-US" sz="2400" dirty="0" smtClean="0"/>
              <a:t>Normal male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______________</a:t>
            </a:r>
          </a:p>
          <a:p>
            <a:r>
              <a:rPr lang="en-US" altLang="en-US" sz="2400" dirty="0"/>
              <a:t>Affected </a:t>
            </a:r>
            <a:r>
              <a:rPr lang="en-US" altLang="en-US" sz="2400" dirty="0" smtClean="0"/>
              <a:t>female</a:t>
            </a:r>
            <a:r>
              <a:rPr lang="en-US" altLang="en-US" sz="2400" dirty="0"/>
              <a:t> ____________</a:t>
            </a:r>
          </a:p>
          <a:p>
            <a:r>
              <a:rPr lang="en-US" altLang="en-US" sz="2400" dirty="0"/>
              <a:t>Normal </a:t>
            </a:r>
            <a:r>
              <a:rPr lang="en-US" altLang="en-US" sz="2400" dirty="0" smtClean="0"/>
              <a:t>female</a:t>
            </a:r>
            <a:r>
              <a:rPr lang="en-US" altLang="en-US" sz="2400" dirty="0"/>
              <a:t> ____________</a:t>
            </a:r>
            <a:endParaRPr lang="en-US" altLang="en-US" sz="2400" dirty="0" smtClean="0"/>
          </a:p>
          <a:p>
            <a:r>
              <a:rPr lang="en-US" altLang="en-US" sz="2400" dirty="0" smtClean="0"/>
              <a:t>Carrier female</a:t>
            </a:r>
            <a:r>
              <a:rPr lang="en-US" altLang="en-US" sz="2400" dirty="0"/>
              <a:t> ____________</a:t>
            </a:r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06304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936848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Inheritance of Haemophilia</a:t>
            </a:r>
          </a:p>
        </p:txBody>
      </p:sp>
      <p:pic>
        <p:nvPicPr>
          <p:cNvPr id="5939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8" t="33269" r="5696" b="10634"/>
          <a:stretch>
            <a:fillRect/>
          </a:stretch>
        </p:blipFill>
        <p:spPr bwMode="auto">
          <a:xfrm>
            <a:off x="971600" y="1019007"/>
            <a:ext cx="6048325" cy="565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2200" y="5301208"/>
            <a:ext cx="2483768" cy="923330"/>
          </a:xfrm>
          <a:prstGeom prst="rect">
            <a:avLst/>
          </a:prstGeom>
          <a:solidFill>
            <a:schemeClr val="bg1"/>
          </a:solidFill>
          <a:ln w="6032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Note! The stages for writing out a genetic diagram is the same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848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224880"/>
          </a:xfrm>
          <a:noFill/>
        </p:spPr>
        <p:txBody>
          <a:bodyPr/>
          <a:lstStyle/>
          <a:p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Pedigree for a sex linked recessive disease </a:t>
            </a:r>
          </a:p>
        </p:txBody>
      </p:sp>
      <p:pic>
        <p:nvPicPr>
          <p:cNvPr id="604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23416" r="9392" b="25391"/>
          <a:stretch>
            <a:fillRect/>
          </a:stretch>
        </p:blipFill>
        <p:spPr bwMode="auto">
          <a:xfrm>
            <a:off x="34925" y="1773238"/>
            <a:ext cx="9109075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Oval 7"/>
          <p:cNvSpPr>
            <a:spLocks noChangeArrowheads="1"/>
          </p:cNvSpPr>
          <p:nvPr/>
        </p:nvSpPr>
        <p:spPr bwMode="auto">
          <a:xfrm>
            <a:off x="6300788" y="50133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314869" y="908720"/>
            <a:ext cx="2483768" cy="1477328"/>
          </a:xfrm>
          <a:prstGeom prst="rect">
            <a:avLst/>
          </a:prstGeom>
          <a:solidFill>
            <a:schemeClr val="bg1"/>
          </a:solidFill>
          <a:ln w="6032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Write out the genotypes for as many people in the family tree as possible.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9143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</p:spPr>
        <p:txBody>
          <a:bodyPr/>
          <a:lstStyle/>
          <a:p>
            <a:r>
              <a:rPr lang="en-GB" sz="5400" dirty="0" smtClean="0">
                <a:solidFill>
                  <a:srgbClr val="374D67"/>
                </a:solidFill>
              </a:rPr>
              <a:t>Mini-plenary</a:t>
            </a:r>
            <a:endParaRPr lang="en-GB" dirty="0">
              <a:solidFill>
                <a:srgbClr val="374D6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r>
              <a:rPr lang="en-GB" dirty="0" smtClean="0"/>
              <a:t>Collect a “connect 4” board and question sheet.</a:t>
            </a:r>
          </a:p>
          <a:p>
            <a:endParaRPr lang="en-GB" dirty="0"/>
          </a:p>
          <a:p>
            <a:r>
              <a:rPr lang="en-GB" dirty="0" smtClean="0"/>
              <a:t>In pairs, test each others knowledge of genetics and try to win the game!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6230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92832"/>
          </a:xfrm>
          <a:noFill/>
        </p:spPr>
        <p:txBody>
          <a:bodyPr/>
          <a:lstStyle/>
          <a:p>
            <a:r>
              <a:rPr lang="en-GB" altLang="en-US" sz="4000" dirty="0" err="1" smtClean="0">
                <a:solidFill>
                  <a:schemeClr val="accent1">
                    <a:lumMod val="75000"/>
                  </a:schemeClr>
                </a:solidFill>
              </a:rPr>
              <a:t>Codominance</a:t>
            </a:r>
            <a:endParaRPr lang="en-GB" altLang="en-US" sz="4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120650" y="1268760"/>
            <a:ext cx="8910638" cy="4993928"/>
          </a:xfrm>
        </p:spPr>
        <p:txBody>
          <a:bodyPr/>
          <a:lstStyle/>
          <a:p>
            <a:r>
              <a:rPr lang="en-GB" altLang="en-US" dirty="0" err="1" smtClean="0"/>
              <a:t>Codominance</a:t>
            </a:r>
            <a:r>
              <a:rPr lang="en-GB" altLang="en-US" dirty="0" smtClean="0"/>
              <a:t> describes a pair  of alleles, neither of which is dominant over the other.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This means both have an effect on the phenotype when present together in the genotype</a:t>
            </a:r>
          </a:p>
        </p:txBody>
      </p:sp>
    </p:spTree>
    <p:extLst>
      <p:ext uri="{BB962C8B-B14F-4D97-AF65-F5344CB8AC3E}">
        <p14:creationId xmlns:p14="http://schemas.microsoft.com/office/powerpoint/2010/main" val="3420760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936848"/>
          </a:xfrm>
          <a:noFill/>
        </p:spPr>
        <p:txBody>
          <a:bodyPr/>
          <a:lstStyle/>
          <a:p>
            <a:r>
              <a:rPr lang="en-GB" altLang="en-US" sz="4000" dirty="0" err="1" smtClean="0">
                <a:solidFill>
                  <a:schemeClr val="accent1">
                    <a:lumMod val="75000"/>
                  </a:schemeClr>
                </a:solidFill>
              </a:rPr>
              <a:t>Codominance</a:t>
            </a:r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 example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774825"/>
            <a:ext cx="4033838" cy="4625975"/>
          </a:xfrm>
        </p:spPr>
        <p:txBody>
          <a:bodyPr lIns="54864"/>
          <a:lstStyle/>
          <a:p>
            <a:r>
              <a:rPr lang="en-GB" altLang="en-US" sz="2400" b="1" smtClean="0"/>
              <a:t>Flower colour in plants</a:t>
            </a:r>
          </a:p>
          <a:p>
            <a:pPr lvl="1"/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R</a:t>
            </a:r>
            <a:r>
              <a:rPr lang="en-GB" altLang="en-US" sz="2000" b="1" smtClean="0"/>
              <a:t>	red</a:t>
            </a:r>
          </a:p>
          <a:p>
            <a:pPr lvl="1"/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w</a:t>
            </a:r>
            <a:r>
              <a:rPr lang="en-GB" altLang="en-US" sz="2000" b="1" smtClean="0"/>
              <a:t>	white</a:t>
            </a:r>
          </a:p>
          <a:p>
            <a:endParaRPr lang="en-GB" altLang="en-US" sz="2400" b="1" smtClean="0"/>
          </a:p>
          <a:p>
            <a:r>
              <a:rPr lang="en-GB" altLang="en-US" sz="2400" b="1" smtClean="0"/>
              <a:t>Genotypes</a:t>
            </a:r>
          </a:p>
          <a:p>
            <a:pPr lvl="1"/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R</a:t>
            </a:r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R	</a:t>
            </a:r>
            <a:r>
              <a:rPr lang="en-GB" altLang="en-US" sz="2000" b="1" smtClean="0"/>
              <a:t>red flowers</a:t>
            </a:r>
          </a:p>
          <a:p>
            <a:pPr lvl="1"/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R</a:t>
            </a:r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W</a:t>
            </a:r>
            <a:r>
              <a:rPr lang="en-GB" altLang="en-US" sz="2000" b="1" smtClean="0"/>
              <a:t>	pink flowers</a:t>
            </a:r>
          </a:p>
          <a:p>
            <a:pPr lvl="1"/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W</a:t>
            </a:r>
            <a:r>
              <a:rPr lang="en-GB" altLang="en-US" sz="2000" b="1" smtClean="0"/>
              <a:t>C</a:t>
            </a:r>
            <a:r>
              <a:rPr lang="en-GB" altLang="en-US" sz="2000" b="1" baseline="30000" smtClean="0"/>
              <a:t>W</a:t>
            </a:r>
            <a:r>
              <a:rPr lang="en-GB" altLang="en-US" sz="2000" b="1" smtClean="0"/>
              <a:t>	white flowers</a:t>
            </a:r>
          </a:p>
        </p:txBody>
      </p:sp>
      <p:sp>
        <p:nvSpPr>
          <p:cNvPr id="62468" name="Rectangle 4"/>
          <p:cNvSpPr>
            <a:spLocks noGrp="1"/>
          </p:cNvSpPr>
          <p:nvPr>
            <p:ph type="body" sz="half" idx="2"/>
          </p:nvPr>
        </p:nvSpPr>
        <p:spPr>
          <a:xfrm>
            <a:off x="4652963" y="1774825"/>
            <a:ext cx="4033837" cy="4625975"/>
          </a:xfrm>
        </p:spPr>
        <p:txBody>
          <a:bodyPr/>
          <a:lstStyle/>
          <a:p>
            <a:r>
              <a:rPr lang="en-GB" altLang="en-US" sz="2400" dirty="0" smtClean="0"/>
              <a:t>Write out a genetic cross between a pure breeding red plant and a pure breeding white plant.</a:t>
            </a:r>
          </a:p>
          <a:p>
            <a:pPr marL="0" indent="0">
              <a:buNone/>
            </a:pPr>
            <a:r>
              <a:rPr lang="en-GB" altLang="en-US" sz="2400" dirty="0" smtClean="0"/>
              <a:t>  </a:t>
            </a:r>
          </a:p>
          <a:p>
            <a:r>
              <a:rPr lang="en-GB" altLang="en-US" sz="2400" dirty="0" smtClean="0"/>
              <a:t>Carry out the cross to the F</a:t>
            </a:r>
            <a:r>
              <a:rPr lang="en-GB" altLang="en-US" sz="2400" baseline="-25000" dirty="0" smtClean="0"/>
              <a:t>2</a:t>
            </a:r>
            <a:r>
              <a:rPr lang="en-GB" altLang="en-US" sz="2400" dirty="0" smtClean="0"/>
              <a:t> generation.</a:t>
            </a:r>
          </a:p>
          <a:p>
            <a:pPr lvl="1"/>
            <a:r>
              <a:rPr lang="en-GB" altLang="en-US" sz="2000" dirty="0" smtClean="0"/>
              <a:t>Write out the genotype and phenotype ratio for the F</a:t>
            </a:r>
            <a:r>
              <a:rPr lang="en-GB" altLang="en-US" sz="2000" baseline="-25000" dirty="0" smtClean="0"/>
              <a:t>2</a:t>
            </a:r>
            <a:r>
              <a:rPr lang="en-GB" altLang="en-US" sz="2000" dirty="0" smtClean="0"/>
              <a:t> generation</a:t>
            </a:r>
          </a:p>
        </p:txBody>
      </p:sp>
    </p:spTree>
    <p:extLst>
      <p:ext uri="{BB962C8B-B14F-4D97-AF65-F5344CB8AC3E}">
        <p14:creationId xmlns:p14="http://schemas.microsoft.com/office/powerpoint/2010/main" val="1589929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Revision Question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120650" y="1268760"/>
            <a:ext cx="8910638" cy="49939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dirty="0" smtClean="0"/>
              <a:t>Coat colour in Galloway cattle is controlled by a gene with two alleles. The C</a:t>
            </a:r>
            <a:r>
              <a:rPr lang="en-GB" altLang="en-US" sz="2400" baseline="30000" dirty="0" smtClean="0"/>
              <a:t>R</a:t>
            </a:r>
            <a:r>
              <a:rPr lang="en-GB" altLang="en-US" sz="2400" dirty="0" smtClean="0"/>
              <a:t> allele produces red hairs and therefore a red coat colour. The </a:t>
            </a:r>
            <a:r>
              <a:rPr lang="en-GB" altLang="en-US" sz="2400" dirty="0" err="1" smtClean="0"/>
              <a:t>C</a:t>
            </a:r>
            <a:r>
              <a:rPr lang="en-GB" altLang="en-US" sz="2400" baseline="30000" dirty="0" err="1" smtClean="0"/>
              <a:t>w</a:t>
            </a:r>
            <a:r>
              <a:rPr lang="en-GB" altLang="en-US" sz="2400" dirty="0" smtClean="0"/>
              <a:t> allele produces white hairs.</a:t>
            </a:r>
          </a:p>
          <a:p>
            <a:pPr>
              <a:lnSpc>
                <a:spcPct val="90000"/>
              </a:lnSpc>
            </a:pPr>
            <a:endParaRPr lang="en-GB" altLang="en-US" sz="2400" dirty="0" smtClean="0"/>
          </a:p>
          <a:p>
            <a:pPr>
              <a:lnSpc>
                <a:spcPct val="90000"/>
              </a:lnSpc>
            </a:pPr>
            <a:r>
              <a:rPr lang="en-GB" altLang="en-US" sz="2400" dirty="0" smtClean="0"/>
              <a:t>A farmer crossed a true-breeding, red-coated cow with a true-breeding white-coated bull. The calf produced had roan coat colouring (made up of an equal number of red and white hairs).</a:t>
            </a:r>
          </a:p>
          <a:p>
            <a:pPr>
              <a:lnSpc>
                <a:spcPct val="90000"/>
              </a:lnSpc>
            </a:pPr>
            <a:endParaRPr lang="en-GB" altLang="en-US" sz="2400" dirty="0" smtClean="0"/>
          </a:p>
          <a:p>
            <a:pPr>
              <a:lnSpc>
                <a:spcPct val="90000"/>
              </a:lnSpc>
            </a:pPr>
            <a:r>
              <a:rPr lang="en-GB" altLang="en-US" sz="2400" dirty="0" smtClean="0"/>
              <a:t>Explain the result and draw a genetic diagram to predict the outcome of crossing two roan coloured animals.</a:t>
            </a:r>
          </a:p>
        </p:txBody>
      </p:sp>
    </p:spTree>
    <p:extLst>
      <p:ext uri="{BB962C8B-B14F-4D97-AF65-F5344CB8AC3E}">
        <p14:creationId xmlns:p14="http://schemas.microsoft.com/office/powerpoint/2010/main" val="3300027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>
          <a:xfrm>
            <a:off x="120650" y="594568"/>
            <a:ext cx="8910638" cy="503237"/>
          </a:xfrm>
          <a:noFill/>
        </p:spPr>
        <p:txBody>
          <a:bodyPr/>
          <a:lstStyle/>
          <a:p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Inheritance of A, B, AB and O blood groups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120650" y="1988840"/>
            <a:ext cx="8910638" cy="4752528"/>
          </a:xfrm>
        </p:spPr>
        <p:txBody>
          <a:bodyPr/>
          <a:lstStyle/>
          <a:p>
            <a:r>
              <a:rPr lang="en-GB" altLang="en-US" sz="3600" dirty="0" smtClean="0"/>
              <a:t>Human blood groups give an example of </a:t>
            </a:r>
            <a:r>
              <a:rPr lang="en-GB" altLang="en-US" sz="3600" dirty="0" err="1" smtClean="0"/>
              <a:t>codominance</a:t>
            </a:r>
            <a:r>
              <a:rPr lang="en-GB" altLang="en-US" sz="3600" dirty="0" smtClean="0"/>
              <a:t> and multiple alleles</a:t>
            </a:r>
          </a:p>
          <a:p>
            <a:endParaRPr lang="en-GB" altLang="en-US" sz="3600" dirty="0" smtClean="0"/>
          </a:p>
          <a:p>
            <a:pPr lvl="1"/>
            <a:r>
              <a:rPr lang="en-GB" altLang="en-US" sz="3200" dirty="0" smtClean="0"/>
              <a:t>There are 3 alleles present</a:t>
            </a:r>
          </a:p>
          <a:p>
            <a:pPr lvl="2"/>
            <a:r>
              <a:rPr lang="en-GB" altLang="en-US" sz="3200" dirty="0" smtClean="0"/>
              <a:t>I</a:t>
            </a:r>
            <a:r>
              <a:rPr lang="en-GB" altLang="en-US" sz="3200" baseline="30000" dirty="0" smtClean="0"/>
              <a:t>A</a:t>
            </a:r>
          </a:p>
          <a:p>
            <a:pPr lvl="2"/>
            <a:r>
              <a:rPr lang="en-GB" altLang="en-US" sz="3200" dirty="0" smtClean="0"/>
              <a:t>I</a:t>
            </a:r>
            <a:r>
              <a:rPr lang="en-GB" altLang="en-US" sz="3200" baseline="30000" dirty="0" smtClean="0"/>
              <a:t>B</a:t>
            </a:r>
          </a:p>
          <a:p>
            <a:pPr lvl="2"/>
            <a:r>
              <a:rPr lang="en-GB" altLang="en-US" sz="3200" dirty="0" smtClean="0"/>
              <a:t>I</a:t>
            </a:r>
            <a:r>
              <a:rPr lang="en-GB" altLang="en-US" sz="3200" baseline="30000" dirty="0" smtClean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011190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smtClean="0"/>
              <a:t>I</a:t>
            </a:r>
            <a:r>
              <a:rPr lang="en-GB" altLang="en-US" b="1" baseline="30000" dirty="0" smtClean="0"/>
              <a:t>A</a:t>
            </a:r>
            <a:r>
              <a:rPr lang="en-GB" altLang="en-US" b="1" dirty="0" smtClean="0"/>
              <a:t> and I</a:t>
            </a:r>
            <a:r>
              <a:rPr lang="en-GB" altLang="en-US" b="1" baseline="30000" dirty="0" smtClean="0"/>
              <a:t>B </a:t>
            </a:r>
            <a:r>
              <a:rPr lang="en-GB" altLang="en-US" b="1" dirty="0" smtClean="0"/>
              <a:t>are </a:t>
            </a:r>
            <a:r>
              <a:rPr lang="en-GB" altLang="en-US" b="1" dirty="0" err="1" smtClean="0"/>
              <a:t>codominant</a:t>
            </a:r>
            <a:endParaRPr lang="en-GB" altLang="en-US" b="1" dirty="0" smtClean="0"/>
          </a:p>
          <a:p>
            <a:r>
              <a:rPr lang="en-GB" altLang="en-US" b="1" dirty="0" smtClean="0"/>
              <a:t>I</a:t>
            </a:r>
            <a:r>
              <a:rPr lang="en-GB" altLang="en-US" b="1" baseline="30000" dirty="0" smtClean="0"/>
              <a:t>o</a:t>
            </a:r>
            <a:r>
              <a:rPr lang="en-GB" altLang="en-US" b="1" dirty="0" smtClean="0"/>
              <a:t> is recessive</a:t>
            </a:r>
          </a:p>
          <a:p>
            <a:endParaRPr lang="en-GB" altLang="en-US" b="1" dirty="0" smtClean="0"/>
          </a:p>
          <a:p>
            <a:r>
              <a:rPr lang="en-GB" altLang="en-US" b="1" dirty="0" smtClean="0"/>
              <a:t>Remember each human will only have two alleles</a:t>
            </a:r>
          </a:p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3258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Blood Groups</a:t>
            </a:r>
          </a:p>
        </p:txBody>
      </p:sp>
      <p:graphicFrame>
        <p:nvGraphicFramePr>
          <p:cNvPr id="611387" name="Group 59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6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60400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Genotype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Phenotype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</a:t>
                      </a: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Blood Group 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 </a:t>
                      </a: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Blood Group 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</a:t>
                      </a: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Blood Group 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</a:t>
                      </a: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</a:t>
                      </a:r>
                      <a:endParaRPr kumimoji="0" lang="en-GB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Blood Group 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 </a:t>
                      </a: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Blood Group 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o </a:t>
                      </a:r>
                      <a:r>
                        <a:rPr kumimoji="0" lang="en-GB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I</a:t>
                      </a:r>
                      <a:r>
                        <a:rPr kumimoji="0" lang="en-GB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Blood Group </a:t>
                      </a:r>
                      <a:r>
                        <a:rPr kumimoji="0" lang="en-GB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209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864840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Inheritance of blood groups</a:t>
            </a:r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120650" y="1340768"/>
            <a:ext cx="8910638" cy="4921920"/>
          </a:xfrm>
        </p:spPr>
        <p:txBody>
          <a:bodyPr/>
          <a:lstStyle/>
          <a:p>
            <a:r>
              <a:rPr lang="en-GB" altLang="en-US" sz="3200" dirty="0" smtClean="0"/>
              <a:t>Carry out genetic crosses for the following examples. </a:t>
            </a:r>
          </a:p>
          <a:p>
            <a:pPr lvl="1"/>
            <a:r>
              <a:rPr lang="en-GB" altLang="en-US" sz="2800" dirty="0" smtClean="0"/>
              <a:t>Two parents have blood groups A and B, the father is </a:t>
            </a:r>
            <a:r>
              <a:rPr lang="en-GB" altLang="en-US" sz="2800" dirty="0" err="1" smtClean="0"/>
              <a:t>I</a:t>
            </a:r>
            <a:r>
              <a:rPr lang="en-GB" altLang="en-US" sz="2800" baseline="30000" dirty="0" err="1" smtClean="0"/>
              <a:t>A</a:t>
            </a:r>
            <a:r>
              <a:rPr lang="en-GB" altLang="en-US" sz="2800" dirty="0" err="1" smtClean="0"/>
              <a:t>I</a:t>
            </a:r>
            <a:r>
              <a:rPr lang="en-GB" altLang="en-US" sz="2800" baseline="30000" dirty="0" err="1" smtClean="0"/>
              <a:t>o</a:t>
            </a:r>
            <a:r>
              <a:rPr lang="en-GB" altLang="en-US" sz="2800" dirty="0" smtClean="0"/>
              <a:t> and the mother is </a:t>
            </a:r>
            <a:r>
              <a:rPr lang="en-GB" altLang="en-US" sz="2800" dirty="0" err="1" smtClean="0"/>
              <a:t>I</a:t>
            </a:r>
            <a:r>
              <a:rPr lang="en-GB" altLang="en-US" sz="2800" baseline="30000" dirty="0" err="1" smtClean="0"/>
              <a:t>B</a:t>
            </a:r>
            <a:r>
              <a:rPr lang="en-GB" altLang="en-US" sz="2800" dirty="0" err="1" smtClean="0"/>
              <a:t>I</a:t>
            </a:r>
            <a:r>
              <a:rPr lang="en-GB" altLang="en-US" sz="2800" baseline="30000" dirty="0" err="1" smtClean="0"/>
              <a:t>o</a:t>
            </a:r>
            <a:endParaRPr lang="en-GB" altLang="en-US" sz="2800" baseline="30000" dirty="0" smtClean="0"/>
          </a:p>
          <a:p>
            <a:pPr lvl="1"/>
            <a:endParaRPr lang="en-GB" altLang="en-US" sz="2800" baseline="30000" dirty="0" smtClean="0"/>
          </a:p>
          <a:p>
            <a:pPr lvl="1"/>
            <a:r>
              <a:rPr lang="en-GB" altLang="en-US" sz="2800" dirty="0" smtClean="0"/>
              <a:t>Father has blood group AB and the mother has blood group O</a:t>
            </a:r>
          </a:p>
          <a:p>
            <a:pPr lvl="1"/>
            <a:endParaRPr lang="en-GB" altLang="en-US" sz="2800" dirty="0" smtClean="0"/>
          </a:p>
          <a:p>
            <a:pPr lvl="1"/>
            <a:r>
              <a:rPr lang="en-GB" altLang="en-US" sz="2800" dirty="0" smtClean="0"/>
              <a:t>Mother is homozygous blood group A and the father is heterozygous B.</a:t>
            </a:r>
          </a:p>
        </p:txBody>
      </p:sp>
    </p:spTree>
    <p:extLst>
      <p:ext uri="{BB962C8B-B14F-4D97-AF65-F5344CB8AC3E}">
        <p14:creationId xmlns:p14="http://schemas.microsoft.com/office/powerpoint/2010/main" val="25276920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20824"/>
          </a:xfrm>
        </p:spPr>
        <p:txBody>
          <a:bodyPr/>
          <a:lstStyle/>
          <a:p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Progress tracker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152397"/>
              </p:ext>
            </p:extLst>
          </p:nvPr>
        </p:nvGraphicFramePr>
        <p:xfrm>
          <a:off x="395536" y="908720"/>
          <a:ext cx="7979742" cy="492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914"/>
                <a:gridCol w="2659914"/>
                <a:gridCol w="2659914"/>
              </a:tblGrid>
              <a:tr h="54362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0-5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5-10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10-15</a:t>
                      </a:r>
                      <a:endParaRPr lang="en-GB" sz="3200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436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5515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Learning Outcome</a:t>
            </a:r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120650" y="1844824"/>
            <a:ext cx="8910638" cy="4417864"/>
          </a:xfrm>
        </p:spPr>
        <p:txBody>
          <a:bodyPr/>
          <a:lstStyle/>
          <a:p>
            <a:r>
              <a:rPr lang="en-GB" altLang="en-US" dirty="0" smtClean="0"/>
              <a:t>Describe the interactions between loci (epistasis). 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Predict phenotypic ratios in problems involving epistasis.</a:t>
            </a:r>
          </a:p>
        </p:txBody>
      </p:sp>
    </p:spTree>
    <p:extLst>
      <p:ext uri="{BB962C8B-B14F-4D97-AF65-F5344CB8AC3E}">
        <p14:creationId xmlns:p14="http://schemas.microsoft.com/office/powerpoint/2010/main" val="1367712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92832"/>
          </a:xfrm>
          <a:noFill/>
        </p:spPr>
        <p:txBody>
          <a:bodyPr/>
          <a:lstStyle/>
          <a:p>
            <a:r>
              <a:rPr lang="en-GB" altLang="en-US" sz="4000" b="1" dirty="0" err="1" smtClean="0">
                <a:solidFill>
                  <a:schemeClr val="accent1">
                    <a:lumMod val="75000"/>
                  </a:schemeClr>
                </a:solidFill>
              </a:rPr>
              <a:t>Dihybrid</a:t>
            </a:r>
            <a:r>
              <a:rPr lang="en-GB" altLang="en-US" sz="4000" b="1" dirty="0" smtClean="0">
                <a:solidFill>
                  <a:schemeClr val="accent1">
                    <a:lumMod val="75000"/>
                  </a:schemeClr>
                </a:solidFill>
              </a:rPr>
              <a:t> Inheritance</a:t>
            </a:r>
          </a:p>
        </p:txBody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>
          <a:xfrm>
            <a:off x="120650" y="1196752"/>
            <a:ext cx="8910638" cy="5065936"/>
          </a:xfrm>
        </p:spPr>
        <p:txBody>
          <a:bodyPr/>
          <a:lstStyle/>
          <a:p>
            <a:r>
              <a:rPr lang="en-GB" altLang="en-US" sz="3600" dirty="0" smtClean="0"/>
              <a:t>Monohybrid cross</a:t>
            </a:r>
          </a:p>
          <a:p>
            <a:pPr lvl="1"/>
            <a:r>
              <a:rPr lang="en-GB" altLang="en-US" sz="3200" dirty="0" smtClean="0"/>
              <a:t>Inheritance of one gene</a:t>
            </a:r>
          </a:p>
          <a:p>
            <a:pPr lvl="1"/>
            <a:endParaRPr lang="en-GB" altLang="en-US" sz="3200" dirty="0" smtClean="0"/>
          </a:p>
          <a:p>
            <a:r>
              <a:rPr lang="en-GB" altLang="en-US" sz="3600" dirty="0" err="1" smtClean="0"/>
              <a:t>Dihybrid</a:t>
            </a:r>
            <a:r>
              <a:rPr lang="en-GB" altLang="en-US" sz="3600" dirty="0" smtClean="0"/>
              <a:t> cross</a:t>
            </a:r>
          </a:p>
          <a:p>
            <a:pPr lvl="1"/>
            <a:r>
              <a:rPr lang="en-GB" altLang="en-US" sz="3200" dirty="0" smtClean="0"/>
              <a:t>Inheritance of two genes</a:t>
            </a:r>
          </a:p>
        </p:txBody>
      </p:sp>
    </p:spTree>
    <p:extLst>
      <p:ext uri="{BB962C8B-B14F-4D97-AF65-F5344CB8AC3E}">
        <p14:creationId xmlns:p14="http://schemas.microsoft.com/office/powerpoint/2010/main" val="23261959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80864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Example – </a:t>
            </a:r>
            <a:r>
              <a:rPr lang="en-GB" alt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dihybrid</a:t>
            </a:r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 cross</a:t>
            </a:r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>
          <a:xfrm>
            <a:off x="120650" y="1628800"/>
            <a:ext cx="8910638" cy="4633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dirty="0" smtClean="0"/>
              <a:t>Tomato plants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Stem colour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GB" altLang="en-US" sz="2000" dirty="0" smtClean="0"/>
              <a:t>A 	purple stem		a	green stem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Leaf shape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GB" altLang="en-US" sz="2000" dirty="0" smtClean="0"/>
              <a:t>D		cut leaves		d	potato leaves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endParaRPr lang="en-GB" altLang="en-US" sz="2000" dirty="0" smtClean="0"/>
          </a:p>
          <a:p>
            <a:pPr>
              <a:lnSpc>
                <a:spcPct val="90000"/>
              </a:lnSpc>
            </a:pPr>
            <a:r>
              <a:rPr lang="en-GB" altLang="en-US" sz="2800" dirty="0" smtClean="0"/>
              <a:t>NOTE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 smtClean="0"/>
              <a:t>In the heterozygote </a:t>
            </a:r>
            <a:r>
              <a:rPr lang="en-GB" altLang="en-US" sz="2400" dirty="0" err="1" smtClean="0"/>
              <a:t>AaDd</a:t>
            </a:r>
            <a:r>
              <a:rPr lang="en-GB" altLang="en-US" sz="2400" dirty="0" smtClean="0"/>
              <a:t> due to independent assortment in meiosis there are 4 possible gamete combinations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GB" altLang="en-US" sz="2000" dirty="0" smtClean="0"/>
              <a:t>AD		Ad		</a:t>
            </a:r>
            <a:r>
              <a:rPr lang="en-GB" altLang="en-US" sz="2000" dirty="0" err="1" smtClean="0"/>
              <a:t>aD</a:t>
            </a:r>
            <a:r>
              <a:rPr lang="en-GB" altLang="en-US" sz="2000" dirty="0" smtClean="0"/>
              <a:t>		ad</a:t>
            </a:r>
          </a:p>
        </p:txBody>
      </p:sp>
    </p:spTree>
    <p:extLst>
      <p:ext uri="{BB962C8B-B14F-4D97-AF65-F5344CB8AC3E}">
        <p14:creationId xmlns:p14="http://schemas.microsoft.com/office/powerpoint/2010/main" val="30689496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80864"/>
          </a:xfrm>
          <a:noFill/>
        </p:spPr>
        <p:txBody>
          <a:bodyPr/>
          <a:lstStyle/>
          <a:p>
            <a:r>
              <a:rPr lang="en-GB" altLang="en-US" sz="4800" dirty="0" smtClean="0">
                <a:solidFill>
                  <a:schemeClr val="accent1">
                    <a:lumMod val="75000"/>
                  </a:schemeClr>
                </a:solidFill>
              </a:rPr>
              <a:t>Crosses</a:t>
            </a:r>
          </a:p>
        </p:txBody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xfrm>
            <a:off x="120650" y="1700808"/>
            <a:ext cx="8910638" cy="4561880"/>
          </a:xfrm>
        </p:spPr>
        <p:txBody>
          <a:bodyPr/>
          <a:lstStyle/>
          <a:p>
            <a:r>
              <a:rPr lang="en-GB" altLang="en-US" sz="3600" dirty="0" smtClean="0"/>
              <a:t>Cross a heterozygous plant with a plant with a green stem and potato leaves</a:t>
            </a:r>
          </a:p>
          <a:p>
            <a:endParaRPr lang="en-GB" altLang="en-US" sz="3600" dirty="0" smtClean="0"/>
          </a:p>
          <a:p>
            <a:r>
              <a:rPr lang="en-GB" altLang="en-US" sz="3600" dirty="0" smtClean="0"/>
              <a:t>Cross two heterozygous tomato plants</a:t>
            </a:r>
          </a:p>
        </p:txBody>
      </p:sp>
    </p:spTree>
    <p:extLst>
      <p:ext uri="{BB962C8B-B14F-4D97-AF65-F5344CB8AC3E}">
        <p14:creationId xmlns:p14="http://schemas.microsoft.com/office/powerpoint/2010/main" val="18960972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  <a:noFill/>
        </p:spPr>
        <p:txBody>
          <a:bodyPr/>
          <a:lstStyle/>
          <a:p>
            <a:r>
              <a:rPr lang="en-GB" altLang="en-US" sz="4000" dirty="0" err="1" smtClean="0">
                <a:solidFill>
                  <a:schemeClr val="accent1">
                    <a:lumMod val="75000"/>
                  </a:schemeClr>
                </a:solidFill>
              </a:rPr>
              <a:t>Dihybrid</a:t>
            </a:r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 Inheritance</a:t>
            </a:r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120650" y="1412776"/>
            <a:ext cx="8910638" cy="4849912"/>
          </a:xfrm>
        </p:spPr>
        <p:txBody>
          <a:bodyPr/>
          <a:lstStyle/>
          <a:p>
            <a:r>
              <a:rPr lang="en-GB" altLang="en-US" sz="2800" dirty="0" smtClean="0"/>
              <a:t>A woman with cystic fibrosis has blood group A (genotype </a:t>
            </a:r>
            <a:r>
              <a:rPr lang="en-GB" altLang="en-US" sz="2800" dirty="0" err="1" smtClean="0"/>
              <a:t>I</a:t>
            </a:r>
            <a:r>
              <a:rPr lang="en-GB" altLang="en-US" sz="2800" baseline="30000" dirty="0" err="1" smtClean="0"/>
              <a:t>A</a:t>
            </a:r>
            <a:r>
              <a:rPr lang="en-GB" altLang="en-US" sz="2800" dirty="0" err="1" smtClean="0"/>
              <a:t>I</a:t>
            </a:r>
            <a:r>
              <a:rPr lang="en-GB" altLang="en-US" sz="2800" baseline="30000" dirty="0" err="1" smtClean="0"/>
              <a:t>o</a:t>
            </a:r>
            <a:r>
              <a:rPr lang="en-GB" altLang="en-US" sz="2800" dirty="0" smtClean="0"/>
              <a:t>).  Her partner does not have cystic fibrosis and is not a carrier for it.  He has blood group O.</a:t>
            </a:r>
          </a:p>
          <a:p>
            <a:r>
              <a:rPr lang="en-GB" altLang="en-US" sz="2800" dirty="0" smtClean="0"/>
              <a:t>Write down the genotypes of these two people.</a:t>
            </a:r>
          </a:p>
          <a:p>
            <a:r>
              <a:rPr lang="en-GB" altLang="en-US" sz="2800" dirty="0" smtClean="0"/>
              <a:t>With the help of a full and correctly laid out genetic diagram, determine the possible genotypes and phenotypes of any children that they may have.</a:t>
            </a:r>
          </a:p>
        </p:txBody>
      </p:sp>
    </p:spTree>
    <p:extLst>
      <p:ext uri="{BB962C8B-B14F-4D97-AF65-F5344CB8AC3E}">
        <p14:creationId xmlns:p14="http://schemas.microsoft.com/office/powerpoint/2010/main" val="94460434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Autosomal linkage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120650" y="1412776"/>
            <a:ext cx="8910638" cy="4849912"/>
          </a:xfrm>
        </p:spPr>
        <p:txBody>
          <a:bodyPr/>
          <a:lstStyle/>
          <a:p>
            <a:r>
              <a:rPr lang="en-GB" altLang="en-US" sz="3200" dirty="0" smtClean="0"/>
              <a:t>Each Chromosome carries a large number of linked genes</a:t>
            </a:r>
          </a:p>
          <a:p>
            <a:endParaRPr lang="en-GB" altLang="en-US" sz="3200" dirty="0" smtClean="0"/>
          </a:p>
          <a:p>
            <a:r>
              <a:rPr lang="en-GB" altLang="en-US" sz="3200" dirty="0" smtClean="0"/>
              <a:t>If two genes are on the same chromosome then independent assortment can not take place.</a:t>
            </a:r>
          </a:p>
          <a:p>
            <a:endParaRPr lang="en-GB" altLang="en-US" sz="3200" dirty="0" smtClean="0"/>
          </a:p>
          <a:p>
            <a:r>
              <a:rPr lang="en-GB" altLang="en-US" sz="3200" dirty="0" smtClean="0"/>
              <a:t>The genes are transmitted together and are said to be </a:t>
            </a:r>
            <a:r>
              <a:rPr lang="en-GB" altLang="en-US" sz="3200" b="1" dirty="0" smtClean="0"/>
              <a:t>linked</a:t>
            </a:r>
            <a:r>
              <a:rPr lang="en-GB" alt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68931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224880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Linked Genes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120650" y="1556792"/>
            <a:ext cx="8910638" cy="4705896"/>
          </a:xfrm>
        </p:spPr>
        <p:txBody>
          <a:bodyPr/>
          <a:lstStyle/>
          <a:p>
            <a:r>
              <a:rPr lang="en-GB" altLang="en-US" sz="3200" dirty="0" smtClean="0"/>
              <a:t>Where linked genes are involved the offspring of a </a:t>
            </a:r>
            <a:r>
              <a:rPr lang="en-GB" altLang="en-US" sz="3200" dirty="0" err="1" smtClean="0"/>
              <a:t>dihybrid</a:t>
            </a:r>
            <a:r>
              <a:rPr lang="en-GB" altLang="en-US" sz="3200" dirty="0" smtClean="0"/>
              <a:t> cross will result in a 3:1 ratio instead of the 9:3:3:1 ratio.</a:t>
            </a:r>
          </a:p>
          <a:p>
            <a:endParaRPr lang="en-GB" altLang="en-US" sz="3200" dirty="0" smtClean="0"/>
          </a:p>
          <a:p>
            <a:r>
              <a:rPr lang="en-GB" altLang="en-US" sz="3200" dirty="0" smtClean="0"/>
              <a:t>Example:</a:t>
            </a:r>
          </a:p>
          <a:p>
            <a:pPr lvl="1"/>
            <a:r>
              <a:rPr lang="en-GB" altLang="en-US" sz="2800" dirty="0" smtClean="0"/>
              <a:t>In peas, the genes for plant height and seed colour are on the same chromosome (i.e. linked)</a:t>
            </a:r>
          </a:p>
        </p:txBody>
      </p:sp>
    </p:spTree>
    <p:extLst>
      <p:ext uri="{BB962C8B-B14F-4D97-AF65-F5344CB8AC3E}">
        <p14:creationId xmlns:p14="http://schemas.microsoft.com/office/powerpoint/2010/main" val="3575620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296888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Learning Outcome</a:t>
            </a:r>
          </a:p>
        </p:txBody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>
          <a:xfrm>
            <a:off x="120650" y="1628800"/>
            <a:ext cx="8910638" cy="4633888"/>
          </a:xfrm>
        </p:spPr>
        <p:txBody>
          <a:bodyPr/>
          <a:lstStyle/>
          <a:p>
            <a:r>
              <a:rPr lang="en-GB" altLang="en-US" sz="3600" dirty="0" smtClean="0"/>
              <a:t>Describe the interactions between loci (epistasis). </a:t>
            </a:r>
          </a:p>
          <a:p>
            <a:endParaRPr lang="en-GB" altLang="en-US" sz="3600" dirty="0" smtClean="0"/>
          </a:p>
          <a:p>
            <a:r>
              <a:rPr lang="en-GB" altLang="en-US" sz="3600" dirty="0" smtClean="0"/>
              <a:t>Predict phenotypic ratios in problems involving epistasis.</a:t>
            </a:r>
          </a:p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8425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792832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Flower colour in sweet pea</a:t>
            </a:r>
          </a:p>
        </p:txBody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xfrm>
            <a:off x="125858" y="1340693"/>
            <a:ext cx="8910638" cy="5400675"/>
          </a:xfrm>
        </p:spPr>
        <p:txBody>
          <a:bodyPr/>
          <a:lstStyle/>
          <a:p>
            <a:r>
              <a:rPr lang="en-GB" altLang="en-US" sz="2800" dirty="0" smtClean="0"/>
              <a:t>Flower colour</a:t>
            </a:r>
          </a:p>
          <a:p>
            <a:pPr lvl="1"/>
            <a:r>
              <a:rPr lang="en-GB" altLang="en-US" sz="2400" dirty="0" smtClean="0"/>
              <a:t>Colourless precursor of a pigment	</a:t>
            </a:r>
            <a:r>
              <a:rPr lang="en-GB" altLang="en-US" sz="2400" b="1" dirty="0" smtClean="0"/>
              <a:t>C</a:t>
            </a:r>
          </a:p>
          <a:p>
            <a:pPr lvl="1"/>
            <a:r>
              <a:rPr lang="en-GB" altLang="en-US" sz="2400" dirty="0" smtClean="0"/>
              <a:t>Gene that controls conversion of this pigment to purple						</a:t>
            </a:r>
            <a:r>
              <a:rPr lang="en-GB" altLang="en-US" sz="2400" b="1" dirty="0" smtClean="0"/>
              <a:t>P</a:t>
            </a:r>
          </a:p>
          <a:p>
            <a:pPr lvl="1"/>
            <a:r>
              <a:rPr lang="en-GB" altLang="en-US" sz="2400" dirty="0" smtClean="0"/>
              <a:t>Both dominant alleles need to be present for the purple colour to develop</a:t>
            </a:r>
          </a:p>
          <a:p>
            <a:r>
              <a:rPr lang="en-GB" altLang="en-US" sz="2800" dirty="0" smtClean="0"/>
              <a:t>Cross</a:t>
            </a:r>
          </a:p>
          <a:p>
            <a:pPr lvl="1"/>
            <a:r>
              <a:rPr lang="en-GB" altLang="en-US" sz="2400" dirty="0" smtClean="0"/>
              <a:t>Cross two white flowered plants with the genotypes </a:t>
            </a:r>
            <a:r>
              <a:rPr lang="en-GB" altLang="en-US" sz="2400" dirty="0" err="1" smtClean="0"/>
              <a:t>CCpp</a:t>
            </a:r>
            <a:r>
              <a:rPr lang="en-GB" altLang="en-US" sz="2400" dirty="0" smtClean="0"/>
              <a:t> and </a:t>
            </a:r>
            <a:r>
              <a:rPr lang="en-GB" altLang="en-US" sz="2400" dirty="0" err="1" smtClean="0"/>
              <a:t>ccPP</a:t>
            </a:r>
            <a:endParaRPr lang="en-GB" altLang="en-US" sz="2400" dirty="0" smtClean="0"/>
          </a:p>
          <a:p>
            <a:pPr lvl="1"/>
            <a:r>
              <a:rPr lang="en-GB" altLang="en-US" sz="2400" dirty="0" smtClean="0"/>
              <a:t>Follow this cross through to the F</a:t>
            </a:r>
            <a:r>
              <a:rPr lang="en-GB" altLang="en-US" sz="2400" baseline="-25000" dirty="0" smtClean="0"/>
              <a:t>2</a:t>
            </a:r>
            <a:r>
              <a:rPr lang="en-GB" altLang="en-US" sz="2400" dirty="0" smtClean="0"/>
              <a:t> generation</a:t>
            </a:r>
          </a:p>
        </p:txBody>
      </p:sp>
    </p:spTree>
    <p:extLst>
      <p:ext uri="{BB962C8B-B14F-4D97-AF65-F5344CB8AC3E}">
        <p14:creationId xmlns:p14="http://schemas.microsoft.com/office/powerpoint/2010/main" val="37766322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224880"/>
          </a:xfrm>
          <a:noFill/>
        </p:spPr>
        <p:txBody>
          <a:bodyPr/>
          <a:lstStyle/>
          <a:p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Interactions of unlinked genes</a:t>
            </a:r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120650" y="1628800"/>
            <a:ext cx="8910638" cy="4633888"/>
          </a:xfrm>
        </p:spPr>
        <p:txBody>
          <a:bodyPr/>
          <a:lstStyle/>
          <a:p>
            <a:r>
              <a:rPr lang="en-GB" altLang="en-US" dirty="0" smtClean="0"/>
              <a:t>A single character maybe influenced by two or more unlinked genes.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E.g. determination of comb shape in domestic poultry</a:t>
            </a:r>
          </a:p>
          <a:p>
            <a:pPr lvl="1"/>
            <a:r>
              <a:rPr lang="en-GB" altLang="en-US" dirty="0" smtClean="0"/>
              <a:t>Dominant allele P	pea comb</a:t>
            </a:r>
          </a:p>
          <a:p>
            <a:pPr lvl="1"/>
            <a:r>
              <a:rPr lang="en-GB" altLang="en-US" dirty="0" smtClean="0"/>
              <a:t>Dominant allele R	rose comb</a:t>
            </a:r>
          </a:p>
          <a:p>
            <a:pPr lvl="1"/>
            <a:r>
              <a:rPr lang="en-GB" altLang="en-US" dirty="0" smtClean="0"/>
              <a:t>Two dominant alleles	walnut comb</a:t>
            </a:r>
          </a:p>
          <a:p>
            <a:pPr lvl="1"/>
            <a:r>
              <a:rPr lang="en-GB" altLang="en-US" dirty="0" smtClean="0"/>
              <a:t>No dominant alleles	single comb</a:t>
            </a:r>
          </a:p>
        </p:txBody>
      </p:sp>
    </p:spTree>
    <p:extLst>
      <p:ext uri="{BB962C8B-B14F-4D97-AF65-F5344CB8AC3E}">
        <p14:creationId xmlns:p14="http://schemas.microsoft.com/office/powerpoint/2010/main" val="42293792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Genetic Crosses</a:t>
            </a:r>
          </a:p>
        </p:txBody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>
          <a:xfrm>
            <a:off x="120650" y="1628800"/>
            <a:ext cx="8910638" cy="4633888"/>
          </a:xfrm>
        </p:spPr>
        <p:txBody>
          <a:bodyPr/>
          <a:lstStyle/>
          <a:p>
            <a:r>
              <a:rPr lang="en-GB" altLang="en-US" dirty="0" smtClean="0"/>
              <a:t>Carry out a genetic cross between a true-breeding pea comb and a true breeding rose comb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Follow this cross through to the F</a:t>
            </a:r>
            <a:r>
              <a:rPr lang="en-GB" altLang="en-US" baseline="-25000" dirty="0" smtClean="0"/>
              <a:t>2</a:t>
            </a:r>
            <a:r>
              <a:rPr lang="en-GB" altLang="en-US" dirty="0" smtClean="0"/>
              <a:t> generation</a:t>
            </a:r>
          </a:p>
        </p:txBody>
      </p:sp>
    </p:spTree>
    <p:extLst>
      <p:ext uri="{BB962C8B-B14F-4D97-AF65-F5344CB8AC3E}">
        <p14:creationId xmlns:p14="http://schemas.microsoft.com/office/powerpoint/2010/main" val="37787808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Inheritance of coat colour in mice</a:t>
            </a:r>
          </a:p>
        </p:txBody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>
          <a:xfrm>
            <a:off x="120650" y="1556792"/>
            <a:ext cx="8910638" cy="4705896"/>
          </a:xfrm>
        </p:spPr>
        <p:txBody>
          <a:bodyPr/>
          <a:lstStyle/>
          <a:p>
            <a:r>
              <a:rPr lang="en-GB" altLang="en-US" sz="3200" dirty="0" smtClean="0"/>
              <a:t>Wild mice have a coat colour that is referred to as “agouti”.</a:t>
            </a:r>
          </a:p>
          <a:p>
            <a:pPr lvl="1"/>
            <a:r>
              <a:rPr lang="en-GB" altLang="en-US" sz="2800" dirty="0" smtClean="0"/>
              <a:t>Agouti (A) is dominant to black (a)</a:t>
            </a:r>
          </a:p>
          <a:p>
            <a:pPr lvl="1"/>
            <a:r>
              <a:rPr lang="en-GB" altLang="en-US" sz="2800" dirty="0" smtClean="0"/>
              <a:t>C is a dominant gene required for coat colour to develop</a:t>
            </a:r>
          </a:p>
          <a:p>
            <a:pPr lvl="1"/>
            <a:r>
              <a:rPr lang="en-GB" altLang="en-US" sz="2800" dirty="0" smtClean="0"/>
              <a:t>A homozygous recessive cc means that no pigment can be formed and the individual is albino</a:t>
            </a:r>
          </a:p>
        </p:txBody>
      </p:sp>
    </p:spTree>
    <p:extLst>
      <p:ext uri="{BB962C8B-B14F-4D97-AF65-F5344CB8AC3E}">
        <p14:creationId xmlns:p14="http://schemas.microsoft.com/office/powerpoint/2010/main" val="18757256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  <a:noFill/>
        </p:spPr>
        <p:txBody>
          <a:bodyPr/>
          <a:lstStyle/>
          <a:p>
            <a:r>
              <a:rPr lang="en-GB" altLang="en-US" sz="4100" dirty="0" smtClean="0">
                <a:solidFill>
                  <a:schemeClr val="accent1">
                    <a:lumMod val="75000"/>
                  </a:schemeClr>
                </a:solidFill>
              </a:rPr>
              <a:t>Inheritance of coat colour in mice</a:t>
            </a:r>
          </a:p>
        </p:txBody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r>
              <a:rPr lang="en-GB" altLang="en-US" dirty="0" smtClean="0"/>
              <a:t>Carry out a cross between a pure-breeding black mouse (</a:t>
            </a:r>
            <a:r>
              <a:rPr lang="en-GB" altLang="en-US" dirty="0" err="1" smtClean="0"/>
              <a:t>aaCC</a:t>
            </a:r>
            <a:r>
              <a:rPr lang="en-GB" altLang="en-US" dirty="0" smtClean="0"/>
              <a:t>) and an albino (</a:t>
            </a:r>
            <a:r>
              <a:rPr lang="en-GB" altLang="en-US" dirty="0" err="1" smtClean="0"/>
              <a:t>AAcc</a:t>
            </a:r>
            <a:r>
              <a:rPr lang="en-GB" altLang="en-US" dirty="0" smtClean="0"/>
              <a:t>)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Follow this cross through to the F</a:t>
            </a:r>
            <a:r>
              <a:rPr lang="en-GB" altLang="en-US" baseline="-25000" dirty="0" smtClean="0"/>
              <a:t>2</a:t>
            </a:r>
            <a:r>
              <a:rPr lang="en-GB" altLang="en-US" dirty="0" smtClean="0"/>
              <a:t> generation.</a:t>
            </a:r>
          </a:p>
        </p:txBody>
      </p:sp>
    </p:spTree>
    <p:extLst>
      <p:ext uri="{BB962C8B-B14F-4D97-AF65-F5344CB8AC3E}">
        <p14:creationId xmlns:p14="http://schemas.microsoft.com/office/powerpoint/2010/main" val="9147218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/>
          </p:nvPr>
        </p:nvSpPr>
        <p:spPr>
          <a:xfrm>
            <a:off x="263806" y="188640"/>
            <a:ext cx="8910638" cy="792088"/>
          </a:xfrm>
          <a:noFill/>
        </p:spPr>
        <p:txBody>
          <a:bodyPr/>
          <a:lstStyle/>
          <a:p>
            <a:r>
              <a:rPr lang="en-GB" altLang="en-US" sz="4400" dirty="0" smtClean="0">
                <a:solidFill>
                  <a:schemeClr val="accent1">
                    <a:lumMod val="75000"/>
                  </a:schemeClr>
                </a:solidFill>
              </a:rPr>
              <a:t>Epistasis</a:t>
            </a:r>
          </a:p>
        </p:txBody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>
          <a:xfrm>
            <a:off x="120650" y="1340768"/>
            <a:ext cx="8910638" cy="49219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 smtClean="0"/>
              <a:t>This is the interaction of different gene loci so that one gene locus masks or suppresses the expression of another gene locus.</a:t>
            </a:r>
          </a:p>
          <a:p>
            <a:pPr>
              <a:lnSpc>
                <a:spcPct val="90000"/>
              </a:lnSpc>
            </a:pPr>
            <a:endParaRPr lang="en-GB" altLang="en-US" dirty="0" smtClean="0"/>
          </a:p>
          <a:p>
            <a:pPr>
              <a:lnSpc>
                <a:spcPct val="90000"/>
              </a:lnSpc>
            </a:pPr>
            <a:r>
              <a:rPr lang="en-GB" altLang="en-US" dirty="0" smtClean="0"/>
              <a:t>Genes can</a:t>
            </a:r>
          </a:p>
          <a:p>
            <a:pPr lvl="1">
              <a:lnSpc>
                <a:spcPct val="90000"/>
              </a:lnSpc>
            </a:pPr>
            <a:r>
              <a:rPr lang="en-GB" altLang="en-US" dirty="0" smtClean="0"/>
              <a:t>Work antagonistically resulting in masking</a:t>
            </a:r>
          </a:p>
          <a:p>
            <a:pPr lvl="1">
              <a:lnSpc>
                <a:spcPct val="90000"/>
              </a:lnSpc>
            </a:pPr>
            <a:r>
              <a:rPr lang="en-GB" altLang="en-US" dirty="0" smtClean="0"/>
              <a:t>Work complementary</a:t>
            </a:r>
          </a:p>
          <a:p>
            <a:pPr>
              <a:lnSpc>
                <a:spcPct val="90000"/>
              </a:lnSpc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772223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08856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Epistasis ratios</a:t>
            </a:r>
          </a:p>
        </p:txBody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>
          <a:xfrm>
            <a:off x="120650" y="1340768"/>
            <a:ext cx="8910638" cy="4921920"/>
          </a:xfrm>
        </p:spPr>
        <p:txBody>
          <a:bodyPr/>
          <a:lstStyle/>
          <a:p>
            <a:r>
              <a:rPr lang="en-GB" altLang="en-US" dirty="0" smtClean="0"/>
              <a:t>9 : 3 : 4 ratio</a:t>
            </a:r>
          </a:p>
          <a:p>
            <a:pPr lvl="1"/>
            <a:r>
              <a:rPr lang="en-GB" altLang="en-US" dirty="0" smtClean="0"/>
              <a:t>Suggests recessive epistasis</a:t>
            </a:r>
          </a:p>
          <a:p>
            <a:pPr lvl="1"/>
            <a:endParaRPr lang="en-GB" altLang="en-US" dirty="0" smtClean="0"/>
          </a:p>
          <a:p>
            <a:r>
              <a:rPr lang="en-GB" altLang="en-US" dirty="0" smtClean="0"/>
              <a:t>9 : 7 ratio</a:t>
            </a:r>
          </a:p>
          <a:p>
            <a:pPr lvl="1"/>
            <a:r>
              <a:rPr lang="en-GB" altLang="en-US" dirty="0" smtClean="0"/>
              <a:t>Suggests epistasis by complementary action</a:t>
            </a:r>
          </a:p>
          <a:p>
            <a:pPr lvl="1"/>
            <a:endParaRPr lang="en-GB" altLang="en-US" dirty="0" smtClean="0"/>
          </a:p>
          <a:p>
            <a:r>
              <a:rPr lang="en-GB" altLang="en-US" dirty="0" smtClean="0"/>
              <a:t>12 : 3 : 1 ratio or 13 : 3 ratio</a:t>
            </a:r>
          </a:p>
          <a:p>
            <a:pPr lvl="1"/>
            <a:r>
              <a:rPr lang="en-GB" altLang="en-US" dirty="0" smtClean="0"/>
              <a:t>Suggests dominant epistasis</a:t>
            </a:r>
          </a:p>
          <a:p>
            <a:pPr lvl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87649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80864"/>
          </a:xfrm>
          <a:noFill/>
        </p:spPr>
        <p:txBody>
          <a:bodyPr/>
          <a:lstStyle/>
          <a:p>
            <a:r>
              <a:rPr lang="en-GB" altLang="en-US" sz="4000" dirty="0" smtClean="0">
                <a:solidFill>
                  <a:schemeClr val="accent1">
                    <a:lumMod val="75000"/>
                  </a:schemeClr>
                </a:solidFill>
              </a:rPr>
              <a:t>Predicting phenotypic ratios</a:t>
            </a:r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120650" y="1772816"/>
            <a:ext cx="8910638" cy="44898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 smtClean="0"/>
              <a:t>Read through pages 132 and 133 of your textbook</a:t>
            </a:r>
          </a:p>
          <a:p>
            <a:pPr lvl="1">
              <a:lnSpc>
                <a:spcPct val="90000"/>
              </a:lnSpc>
            </a:pPr>
            <a:r>
              <a:rPr lang="en-GB" altLang="en-US" dirty="0" smtClean="0"/>
              <a:t>Answer questions 1 – 7</a:t>
            </a:r>
          </a:p>
          <a:p>
            <a:pPr lvl="1">
              <a:lnSpc>
                <a:spcPct val="90000"/>
              </a:lnSpc>
            </a:pPr>
            <a:endParaRPr lang="en-GB" altLang="en-US" dirty="0" smtClean="0"/>
          </a:p>
          <a:p>
            <a:pPr lvl="1">
              <a:lnSpc>
                <a:spcPct val="90000"/>
              </a:lnSpc>
            </a:pPr>
            <a:r>
              <a:rPr lang="en-GB" altLang="en-US" dirty="0" smtClean="0"/>
              <a:t>Complete the stretch and challenge question on “eye colour in humans”</a:t>
            </a:r>
          </a:p>
          <a:p>
            <a:pPr>
              <a:lnSpc>
                <a:spcPct val="90000"/>
              </a:lnSpc>
            </a:pPr>
            <a:endParaRPr lang="en-GB" altLang="en-US" dirty="0" smtClean="0"/>
          </a:p>
          <a:p>
            <a:pPr>
              <a:lnSpc>
                <a:spcPct val="90000"/>
              </a:lnSpc>
            </a:pPr>
            <a:r>
              <a:rPr lang="en-GB" altLang="en-US" dirty="0" smtClean="0"/>
              <a:t>Read through and complete the worksheet provided for you on epistasis</a:t>
            </a:r>
          </a:p>
        </p:txBody>
      </p:sp>
    </p:spTree>
    <p:extLst>
      <p:ext uri="{BB962C8B-B14F-4D97-AF65-F5344CB8AC3E}">
        <p14:creationId xmlns:p14="http://schemas.microsoft.com/office/powerpoint/2010/main" val="3481483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na t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A0B4CC"/>
                </a:solidFill>
              </a14:hiddenFill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objectives</a:t>
            </a:r>
            <a:endParaRPr lang="en-US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e) use genetic diagrams to solve </a:t>
            </a:r>
            <a:r>
              <a:rPr lang="en-GB" dirty="0" smtClean="0"/>
              <a:t>problems involving </a:t>
            </a:r>
            <a:r>
              <a:rPr lang="en-GB" dirty="0"/>
              <a:t>sex linkage and </a:t>
            </a:r>
            <a:r>
              <a:rPr lang="en-GB" dirty="0" err="1"/>
              <a:t>codominance</a:t>
            </a:r>
            <a:r>
              <a:rPr lang="en-GB" dirty="0"/>
              <a:t>;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f) describe the interactions between </a:t>
            </a:r>
            <a:r>
              <a:rPr lang="en-GB" dirty="0" smtClean="0"/>
              <a:t>loci (epistasis</a:t>
            </a:r>
            <a:r>
              <a:rPr lang="en-GB" dirty="0"/>
              <a:t>). (Production of genetic </a:t>
            </a:r>
            <a:r>
              <a:rPr lang="en-GB" dirty="0" smtClean="0"/>
              <a:t>diagrams is </a:t>
            </a:r>
            <a:r>
              <a:rPr lang="en-GB" dirty="0"/>
              <a:t>not required);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g) predict phenotypic ratios in </a:t>
            </a:r>
            <a:r>
              <a:rPr lang="en-GB" dirty="0" smtClean="0"/>
              <a:t>problems involving </a:t>
            </a:r>
            <a:r>
              <a:rPr lang="en-GB" dirty="0"/>
              <a:t>epistasis;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730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na t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A0B4CC"/>
                </a:solidFill>
              </a14:hiddenFill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objectives</a:t>
            </a:r>
            <a:endParaRPr lang="en-US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e) use genetic diagrams to solve </a:t>
            </a:r>
            <a:r>
              <a:rPr lang="en-GB" dirty="0" smtClean="0"/>
              <a:t>problems involving </a:t>
            </a:r>
            <a:r>
              <a:rPr lang="en-GB" dirty="0"/>
              <a:t>sex linkage and </a:t>
            </a:r>
            <a:r>
              <a:rPr lang="en-GB" dirty="0" err="1"/>
              <a:t>codominance</a:t>
            </a:r>
            <a:r>
              <a:rPr lang="en-GB" dirty="0"/>
              <a:t>;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f) describe the interactions between </a:t>
            </a:r>
            <a:r>
              <a:rPr lang="en-GB" dirty="0" smtClean="0"/>
              <a:t>loci (epistasis</a:t>
            </a:r>
            <a:r>
              <a:rPr lang="en-GB" dirty="0"/>
              <a:t>). (Production of genetic </a:t>
            </a:r>
            <a:r>
              <a:rPr lang="en-GB" dirty="0" smtClean="0"/>
              <a:t>diagrams is </a:t>
            </a:r>
            <a:r>
              <a:rPr lang="en-GB" dirty="0"/>
              <a:t>not required);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g) predict phenotypic ratios in </a:t>
            </a:r>
            <a:r>
              <a:rPr lang="en-GB" dirty="0" smtClean="0"/>
              <a:t>problems involving </a:t>
            </a:r>
            <a:r>
              <a:rPr lang="en-GB" dirty="0"/>
              <a:t>epistasis;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915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80864"/>
          </a:xfrm>
          <a:noFill/>
        </p:spPr>
        <p:txBody>
          <a:bodyPr/>
          <a:lstStyle/>
          <a:p>
            <a:r>
              <a:rPr lang="en-GB" altLang="en-US" sz="5400" dirty="0" smtClean="0">
                <a:solidFill>
                  <a:schemeClr val="accent1">
                    <a:lumMod val="75000"/>
                  </a:schemeClr>
                </a:solidFill>
              </a:rPr>
              <a:t>Genetics</a:t>
            </a:r>
            <a:endParaRPr lang="en-GB" altLang="en-US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120650" y="1844824"/>
            <a:ext cx="8910638" cy="4417864"/>
          </a:xfrm>
        </p:spPr>
        <p:txBody>
          <a:bodyPr/>
          <a:lstStyle/>
          <a:p>
            <a:r>
              <a:rPr lang="en-GB" altLang="en-US" sz="3200" dirty="0" smtClean="0"/>
              <a:t>Genetics is the study of inheritance</a:t>
            </a:r>
          </a:p>
          <a:p>
            <a:endParaRPr lang="en-GB" altLang="en-US" sz="3200" dirty="0" smtClean="0"/>
          </a:p>
          <a:p>
            <a:r>
              <a:rPr lang="en-GB" altLang="en-US" sz="3200" dirty="0" smtClean="0"/>
              <a:t>Allele </a:t>
            </a:r>
          </a:p>
          <a:p>
            <a:pPr lvl="1"/>
            <a:r>
              <a:rPr lang="en-GB" altLang="en-US" sz="2800" dirty="0" smtClean="0"/>
              <a:t>different varieties of the same gene</a:t>
            </a:r>
          </a:p>
          <a:p>
            <a:pPr lvl="1"/>
            <a:endParaRPr lang="en-GB" altLang="en-US" sz="2800" dirty="0" smtClean="0"/>
          </a:p>
          <a:p>
            <a:r>
              <a:rPr lang="en-GB" altLang="en-US" sz="3200" dirty="0" smtClean="0"/>
              <a:t>Locus </a:t>
            </a:r>
          </a:p>
          <a:p>
            <a:pPr lvl="1"/>
            <a:r>
              <a:rPr lang="en-GB" altLang="en-US" sz="2800" dirty="0" smtClean="0"/>
              <a:t>position of a gene on a chromosome</a:t>
            </a:r>
          </a:p>
        </p:txBody>
      </p:sp>
    </p:spTree>
    <p:extLst>
      <p:ext uri="{BB962C8B-B14F-4D97-AF65-F5344CB8AC3E}">
        <p14:creationId xmlns:p14="http://schemas.microsoft.com/office/powerpoint/2010/main" val="2744191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080864"/>
          </a:xfrm>
          <a:noFill/>
        </p:spPr>
        <p:txBody>
          <a:bodyPr/>
          <a:lstStyle/>
          <a:p>
            <a:r>
              <a:rPr lang="en-GB" altLang="en-US" sz="4800" dirty="0" smtClean="0">
                <a:solidFill>
                  <a:schemeClr val="accent1">
                    <a:lumMod val="75000"/>
                  </a:schemeClr>
                </a:solidFill>
              </a:rPr>
              <a:t>Genetics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120650" y="1628800"/>
            <a:ext cx="8910638" cy="4633888"/>
          </a:xfrm>
        </p:spPr>
        <p:txBody>
          <a:bodyPr/>
          <a:lstStyle/>
          <a:p>
            <a:r>
              <a:rPr lang="en-GB" altLang="en-US" sz="3200" dirty="0" smtClean="0"/>
              <a:t>Dominant</a:t>
            </a:r>
          </a:p>
          <a:p>
            <a:pPr lvl="1"/>
            <a:r>
              <a:rPr lang="en-GB" altLang="en-US" sz="2800" dirty="0" smtClean="0"/>
              <a:t>An allele whose effect is expressed in the phenotype if one copy present</a:t>
            </a:r>
          </a:p>
          <a:p>
            <a:pPr lvl="1"/>
            <a:endParaRPr lang="en-GB" altLang="en-US" sz="2800" dirty="0" smtClean="0"/>
          </a:p>
          <a:p>
            <a:r>
              <a:rPr lang="en-GB" altLang="en-US" sz="3200" dirty="0" smtClean="0"/>
              <a:t>Recessive</a:t>
            </a:r>
          </a:p>
          <a:p>
            <a:pPr lvl="1"/>
            <a:r>
              <a:rPr lang="en-GB" altLang="en-US" sz="2800" dirty="0" smtClean="0"/>
              <a:t>An allele which only expresses as a homozygote</a:t>
            </a:r>
          </a:p>
          <a:p>
            <a:pPr lvl="1"/>
            <a:endParaRPr lang="en-GB" altLang="en-US" sz="2800" dirty="0" smtClean="0"/>
          </a:p>
          <a:p>
            <a:r>
              <a:rPr lang="en-GB" altLang="en-US" sz="3200" dirty="0" smtClean="0"/>
              <a:t>Co-dominant</a:t>
            </a:r>
          </a:p>
          <a:p>
            <a:pPr lvl="1"/>
            <a:r>
              <a:rPr lang="en-GB" altLang="en-US" sz="2800" dirty="0" smtClean="0"/>
              <a:t>Both alleles have an effect on the phenotype</a:t>
            </a:r>
          </a:p>
        </p:txBody>
      </p:sp>
    </p:spTree>
    <p:extLst>
      <p:ext uri="{BB962C8B-B14F-4D97-AF65-F5344CB8AC3E}">
        <p14:creationId xmlns:p14="http://schemas.microsoft.com/office/powerpoint/2010/main" val="2294135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xfrm>
            <a:off x="120650" y="115888"/>
            <a:ext cx="8910638" cy="1152872"/>
          </a:xfrm>
        </p:spPr>
        <p:txBody>
          <a:bodyPr/>
          <a:lstStyle/>
          <a:p>
            <a:r>
              <a:rPr lang="en-US" altLang="en-US" sz="4400" dirty="0" smtClean="0">
                <a:solidFill>
                  <a:schemeClr val="accent1">
                    <a:lumMod val="75000"/>
                  </a:schemeClr>
                </a:solidFill>
              </a:rPr>
              <a:t>Genetics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120650" y="1484784"/>
            <a:ext cx="8910638" cy="4777904"/>
          </a:xfrm>
        </p:spPr>
        <p:txBody>
          <a:bodyPr/>
          <a:lstStyle/>
          <a:p>
            <a:r>
              <a:rPr lang="en-GB" altLang="en-US" sz="3600" dirty="0" smtClean="0"/>
              <a:t>Genotype 	</a:t>
            </a:r>
          </a:p>
          <a:p>
            <a:pPr lvl="1"/>
            <a:r>
              <a:rPr lang="en-GB" altLang="en-US" sz="3200" dirty="0" smtClean="0"/>
              <a:t>genetic constitution of the organism</a:t>
            </a:r>
          </a:p>
          <a:p>
            <a:pPr lvl="1"/>
            <a:endParaRPr lang="en-GB" altLang="en-US" sz="3200" dirty="0" smtClean="0"/>
          </a:p>
          <a:p>
            <a:r>
              <a:rPr lang="en-GB" altLang="en-US" sz="3600" dirty="0" smtClean="0"/>
              <a:t>Phenotype	</a:t>
            </a:r>
          </a:p>
          <a:p>
            <a:pPr lvl="1"/>
            <a:r>
              <a:rPr lang="en-GB" altLang="en-US" sz="3200" dirty="0" smtClean="0"/>
              <a:t>appearance of character resulting from inherited information</a:t>
            </a:r>
          </a:p>
          <a:p>
            <a:endParaRPr lang="en-GB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40558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/>
              <a:t>Homozygous</a:t>
            </a:r>
          </a:p>
          <a:p>
            <a:pPr lvl="1"/>
            <a:r>
              <a:rPr lang="en-GB" altLang="en-US" dirty="0" smtClean="0"/>
              <a:t>Individual is true breeding</a:t>
            </a:r>
          </a:p>
          <a:p>
            <a:pPr lvl="1"/>
            <a:r>
              <a:rPr lang="en-GB" altLang="en-US" dirty="0" smtClean="0"/>
              <a:t>Possesses two alleles of a gene e.g. RR or </a:t>
            </a:r>
            <a:r>
              <a:rPr lang="en-GB" altLang="en-US" dirty="0" err="1" smtClean="0"/>
              <a:t>rr</a:t>
            </a:r>
            <a:endParaRPr lang="en-GB" altLang="en-US" dirty="0" smtClean="0"/>
          </a:p>
          <a:p>
            <a:pPr lvl="1"/>
            <a:endParaRPr lang="en-GB" altLang="en-US" dirty="0" smtClean="0"/>
          </a:p>
          <a:p>
            <a:r>
              <a:rPr lang="en-GB" altLang="en-US" dirty="0" smtClean="0"/>
              <a:t>Heterozygous</a:t>
            </a:r>
          </a:p>
          <a:p>
            <a:pPr lvl="1"/>
            <a:r>
              <a:rPr lang="en-GB" altLang="en-US" dirty="0" smtClean="0"/>
              <a:t>Two different alleles for a gene e.g. Rr</a:t>
            </a:r>
          </a:p>
        </p:txBody>
      </p:sp>
    </p:spTree>
    <p:extLst>
      <p:ext uri="{BB962C8B-B14F-4D97-AF65-F5344CB8AC3E}">
        <p14:creationId xmlns:p14="http://schemas.microsoft.com/office/powerpoint/2010/main" val="1392955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TYMRSO"/>
</p:tagLst>
</file>

<file path=ppt/theme/theme1.xml><?xml version="1.0" encoding="utf-8"?>
<a:theme xmlns:a="http://schemas.openxmlformats.org/drawingml/2006/main" name="DNA-PowerPoint-Template (1)">
  <a:themeElements>
    <a:clrScheme name="Office Theme 13">
      <a:dk1>
        <a:srgbClr val="000000"/>
      </a:dk1>
      <a:lt1>
        <a:srgbClr val="FFFFFF"/>
      </a:lt1>
      <a:dk2>
        <a:srgbClr val="FFFFFF"/>
      </a:dk2>
      <a:lt2>
        <a:srgbClr val="969696"/>
      </a:lt2>
      <a:accent1>
        <a:srgbClr val="374D67"/>
      </a:accent1>
      <a:accent2>
        <a:srgbClr val="8A2826"/>
      </a:accent2>
      <a:accent3>
        <a:srgbClr val="FFFFFF"/>
      </a:accent3>
      <a:accent4>
        <a:srgbClr val="000000"/>
      </a:accent4>
      <a:accent5>
        <a:srgbClr val="AEB2B8"/>
      </a:accent5>
      <a:accent6>
        <a:srgbClr val="7D2321"/>
      </a:accent6>
      <a:hlink>
        <a:srgbClr val="6E8CB2"/>
      </a:hlink>
      <a:folHlink>
        <a:srgbClr val="B2C2D6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FFFFFF"/>
        </a:dk2>
        <a:lt2>
          <a:srgbClr val="969696"/>
        </a:lt2>
        <a:accent1>
          <a:srgbClr val="374D67"/>
        </a:accent1>
        <a:accent2>
          <a:srgbClr val="8A2826"/>
        </a:accent2>
        <a:accent3>
          <a:srgbClr val="FFFFFF"/>
        </a:accent3>
        <a:accent4>
          <a:srgbClr val="000000"/>
        </a:accent4>
        <a:accent5>
          <a:srgbClr val="AEB2B8"/>
        </a:accent5>
        <a:accent6>
          <a:srgbClr val="7D2321"/>
        </a:accent6>
        <a:hlink>
          <a:srgbClr val="6E8CB2"/>
        </a:hlink>
        <a:folHlink>
          <a:srgbClr val="B2C2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DNA-PowerPoint-Template (1)</Template>
  <TotalTime>265</TotalTime>
  <Words>1683</Words>
  <Application>Microsoft Office PowerPoint</Application>
  <PresentationFormat>On-screen Show (4:3)</PresentationFormat>
  <Paragraphs>409</Paragraphs>
  <Slides>55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DNA-PowerPoint-Template (1)</vt:lpstr>
      <vt:lpstr>PowerPoint Presentation</vt:lpstr>
      <vt:lpstr>Learning Outcomes</vt:lpstr>
      <vt:lpstr>Starter</vt:lpstr>
      <vt:lpstr>Progress tracker</vt:lpstr>
      <vt:lpstr>Monohybrid inheritance</vt:lpstr>
      <vt:lpstr>Genetic Cross conventions</vt:lpstr>
      <vt:lpstr>Inheritance of height in pea plants</vt:lpstr>
      <vt:lpstr>Inheritance of height in pea plants</vt:lpstr>
      <vt:lpstr>Pupil Activity – example question</vt:lpstr>
      <vt:lpstr>Cystic Fibrosis</vt:lpstr>
      <vt:lpstr>Inheritance of cystic fibrosis</vt:lpstr>
      <vt:lpstr>Genetic diagram showing the chances of a heterozygous man and a heterozygous woman having a child with cystic fibrosis.</vt:lpstr>
      <vt:lpstr>Phenotype ratio of offspring</vt:lpstr>
      <vt:lpstr>Mini Plenary</vt:lpstr>
      <vt:lpstr>Mini Plenary</vt:lpstr>
      <vt:lpstr>Mini Plenary</vt:lpstr>
      <vt:lpstr>Mini Plenary</vt:lpstr>
      <vt:lpstr>Learning Outcome</vt:lpstr>
      <vt:lpstr>Sex-Linkage</vt:lpstr>
      <vt:lpstr>Sex Chromosomes</vt:lpstr>
      <vt:lpstr>Factor VIII and Haemophilia</vt:lpstr>
      <vt:lpstr>Possible genotypes and phenotypes</vt:lpstr>
      <vt:lpstr>Inheritance of Haemophilia</vt:lpstr>
      <vt:lpstr>Pedigree for a sex linked recessive disease </vt:lpstr>
      <vt:lpstr>Mini-plenary</vt:lpstr>
      <vt:lpstr>Codominance</vt:lpstr>
      <vt:lpstr>Codominance example</vt:lpstr>
      <vt:lpstr>Revision Question</vt:lpstr>
      <vt:lpstr>Inheritance of A, B, AB and O blood groups</vt:lpstr>
      <vt:lpstr>PowerPoint Presentation</vt:lpstr>
      <vt:lpstr>Blood Groups</vt:lpstr>
      <vt:lpstr>Inheritance of blood groups</vt:lpstr>
      <vt:lpstr>Progress tracker</vt:lpstr>
      <vt:lpstr>Learning Outcome</vt:lpstr>
      <vt:lpstr>Dihybrid Inheritance</vt:lpstr>
      <vt:lpstr>Example – dihybrid cross</vt:lpstr>
      <vt:lpstr>Crosses</vt:lpstr>
      <vt:lpstr>Dihybrid Inheritance</vt:lpstr>
      <vt:lpstr>Autosomal linkage</vt:lpstr>
      <vt:lpstr>Linked Genes</vt:lpstr>
      <vt:lpstr>Learning Outcome</vt:lpstr>
      <vt:lpstr>Flower colour in sweet pea</vt:lpstr>
      <vt:lpstr>Interactions of unlinked genes</vt:lpstr>
      <vt:lpstr>Genetic Crosses</vt:lpstr>
      <vt:lpstr>Inheritance of coat colour in mice</vt:lpstr>
      <vt:lpstr>Inheritance of coat colour in mice</vt:lpstr>
      <vt:lpstr>Epistasis</vt:lpstr>
      <vt:lpstr>Epistasis ratios</vt:lpstr>
      <vt:lpstr>Predicting phenotypic ratios</vt:lpstr>
      <vt:lpstr>Learning objectives</vt:lpstr>
      <vt:lpstr>Learning objectives</vt:lpstr>
      <vt:lpstr>Genetics</vt:lpstr>
      <vt:lpstr>Genetics</vt:lpstr>
      <vt:lpstr>Genetics</vt:lpstr>
      <vt:lpstr>PowerPoint Presentation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 (HCACP)</dc:creator>
  <cp:lastModifiedBy>Sharan Tagore (HCACP)</cp:lastModifiedBy>
  <cp:revision>25</cp:revision>
  <cp:lastPrinted>2014-01-20T07:39:15Z</cp:lastPrinted>
  <dcterms:created xsi:type="dcterms:W3CDTF">2014-01-17T17:25:00Z</dcterms:created>
  <dcterms:modified xsi:type="dcterms:W3CDTF">2014-01-23T13:56:04Z</dcterms:modified>
</cp:coreProperties>
</file>