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7" r:id="rId2"/>
    <p:sldId id="259" r:id="rId3"/>
    <p:sldId id="260" r:id="rId4"/>
    <p:sldId id="261" r:id="rId5"/>
    <p:sldId id="258" r:id="rId6"/>
    <p:sldId id="279" r:id="rId7"/>
    <p:sldId id="28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339" r:id="rId16"/>
    <p:sldId id="340" r:id="rId17"/>
    <p:sldId id="280" r:id="rId18"/>
    <p:sldId id="282" r:id="rId19"/>
    <p:sldId id="283" r:id="rId20"/>
    <p:sldId id="338" r:id="rId21"/>
    <p:sldId id="298" r:id="rId22"/>
    <p:sldId id="292" r:id="rId23"/>
    <p:sldId id="299" r:id="rId24"/>
    <p:sldId id="300" r:id="rId25"/>
    <p:sldId id="301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4" r:id="rId38"/>
    <p:sldId id="342" r:id="rId39"/>
    <p:sldId id="293" r:id="rId40"/>
    <p:sldId id="316" r:id="rId41"/>
    <p:sldId id="284" r:id="rId42"/>
  </p:sldIdLst>
  <p:sldSz cx="9144000" cy="6858000" type="screen4x3"/>
  <p:notesSz cx="6858000" cy="9144000"/>
  <p:custDataLst>
    <p:tags r:id="rId4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934" y="-10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18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://www.youtube.com/watch?v=Qhm7-LEBznk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://www.youtube.com/watch?v=Qhm7-LEBznk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8F4856-3860-4BD8-B149-56D084A46702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F82A85B5-B80B-440C-9242-3845E00CFA83}">
      <dgm:prSet phldrT="[Text]"/>
      <dgm:spPr/>
      <dgm:t>
        <a:bodyPr/>
        <a:lstStyle/>
        <a:p>
          <a:r>
            <a:rPr lang="en-GB" dirty="0" smtClean="0"/>
            <a:t>Measured in mph or km/h or m/s</a:t>
          </a:r>
          <a:endParaRPr lang="en-GB" dirty="0"/>
        </a:p>
      </dgm:t>
    </dgm:pt>
    <dgm:pt modelId="{AB965338-5239-4A7C-99E0-DD5457BA6C6B}" type="parTrans" cxnId="{56479FAA-1892-47BF-B41A-6A08578938BA}">
      <dgm:prSet/>
      <dgm:spPr/>
      <dgm:t>
        <a:bodyPr/>
        <a:lstStyle/>
        <a:p>
          <a:endParaRPr lang="en-GB"/>
        </a:p>
      </dgm:t>
    </dgm:pt>
    <dgm:pt modelId="{AF8CD56C-9BA1-4650-A6A0-21384791F15A}" type="sibTrans" cxnId="{56479FAA-1892-47BF-B41A-6A08578938BA}">
      <dgm:prSet/>
      <dgm:spPr/>
      <dgm:t>
        <a:bodyPr/>
        <a:lstStyle/>
        <a:p>
          <a:endParaRPr lang="en-GB"/>
        </a:p>
      </dgm:t>
    </dgm:pt>
    <dgm:pt modelId="{CB720A77-8CEE-4AB7-BC45-52EDAF1488A5}">
      <dgm:prSet phldrT="[Text]"/>
      <dgm:spPr/>
      <dgm:t>
        <a:bodyPr/>
        <a:lstStyle/>
        <a:p>
          <a:r>
            <a:rPr lang="en-GB" dirty="0" smtClean="0"/>
            <a:t>speed</a:t>
          </a:r>
          <a:endParaRPr lang="en-GB" dirty="0"/>
        </a:p>
      </dgm:t>
    </dgm:pt>
    <dgm:pt modelId="{9AFA9711-F138-424D-ABEA-3F49033DDDA9}" type="parTrans" cxnId="{3EB43414-02C0-4CB1-8414-1BA4E0BAC031}">
      <dgm:prSet/>
      <dgm:spPr/>
      <dgm:t>
        <a:bodyPr/>
        <a:lstStyle/>
        <a:p>
          <a:endParaRPr lang="en-GB"/>
        </a:p>
      </dgm:t>
    </dgm:pt>
    <dgm:pt modelId="{13265489-7976-4616-A2A0-18D7D85EED40}" type="sibTrans" cxnId="{3EB43414-02C0-4CB1-8414-1BA4E0BAC031}">
      <dgm:prSet/>
      <dgm:spPr/>
      <dgm:t>
        <a:bodyPr/>
        <a:lstStyle/>
        <a:p>
          <a:endParaRPr lang="en-GB"/>
        </a:p>
      </dgm:t>
    </dgm:pt>
    <dgm:pt modelId="{AE2E388C-8EA2-4747-AEF9-A9B839BD7E52}">
      <dgm:prSet phldrT="[Text]"/>
      <dgm:spPr/>
      <dgm:t>
        <a:bodyPr/>
        <a:lstStyle/>
        <a:p>
          <a:r>
            <a:rPr lang="en-GB" dirty="0" smtClean="0"/>
            <a:t>Can tell you the magnitude of something i.e. how fast something is travelling</a:t>
          </a:r>
          <a:endParaRPr lang="en-GB" dirty="0"/>
        </a:p>
      </dgm:t>
    </dgm:pt>
    <dgm:pt modelId="{F8CC6F35-B516-49C4-BB83-9D3D72D32B8A}" type="parTrans" cxnId="{703D8065-5576-4101-B2A3-511A90F4DD29}">
      <dgm:prSet/>
      <dgm:spPr/>
      <dgm:t>
        <a:bodyPr/>
        <a:lstStyle/>
        <a:p>
          <a:endParaRPr lang="en-GB"/>
        </a:p>
      </dgm:t>
    </dgm:pt>
    <dgm:pt modelId="{5C7F4E9B-0D06-4634-BADB-A7D6A19DCEFE}" type="sibTrans" cxnId="{703D8065-5576-4101-B2A3-511A90F4DD29}">
      <dgm:prSet/>
      <dgm:spPr/>
      <dgm:t>
        <a:bodyPr/>
        <a:lstStyle/>
        <a:p>
          <a:endParaRPr lang="en-GB"/>
        </a:p>
      </dgm:t>
    </dgm:pt>
    <dgm:pt modelId="{9417C501-7622-4932-8D9D-FA9E20D6C32E}">
      <dgm:prSet phldrT="[Text]"/>
      <dgm:spPr/>
      <dgm:t>
        <a:bodyPr/>
        <a:lstStyle/>
        <a:p>
          <a:r>
            <a:rPr lang="en-GB" dirty="0" smtClean="0">
              <a:hlinkClick xmlns:r="http://schemas.openxmlformats.org/officeDocument/2006/relationships" r:id="rId1"/>
            </a:rPr>
            <a:t>Speed (m/s) = distance ÷ time</a:t>
          </a:r>
          <a:endParaRPr lang="en-GB" dirty="0"/>
        </a:p>
      </dgm:t>
    </dgm:pt>
    <dgm:pt modelId="{C80CE37E-4166-4716-ACC9-1864387293EA}" type="parTrans" cxnId="{B63C56C1-ECF4-492B-802C-BD7DCE4D9A82}">
      <dgm:prSet/>
      <dgm:spPr/>
      <dgm:t>
        <a:bodyPr/>
        <a:lstStyle/>
        <a:p>
          <a:endParaRPr lang="en-GB"/>
        </a:p>
      </dgm:t>
    </dgm:pt>
    <dgm:pt modelId="{1CCD2B71-D979-4726-BD03-E4B981B40B7E}" type="sibTrans" cxnId="{B63C56C1-ECF4-492B-802C-BD7DCE4D9A82}">
      <dgm:prSet/>
      <dgm:spPr/>
      <dgm:t>
        <a:bodyPr/>
        <a:lstStyle/>
        <a:p>
          <a:endParaRPr lang="en-GB"/>
        </a:p>
      </dgm:t>
    </dgm:pt>
    <dgm:pt modelId="{AFF54109-C80F-4388-BEC7-A851D32F67E6}">
      <dgm:prSet phldrT="[Text]"/>
      <dgm:spPr/>
      <dgm:t>
        <a:bodyPr/>
        <a:lstStyle/>
        <a:p>
          <a:r>
            <a:rPr lang="en-GB" dirty="0" smtClean="0"/>
            <a:t>velocity</a:t>
          </a:r>
          <a:endParaRPr lang="en-GB" dirty="0"/>
        </a:p>
      </dgm:t>
    </dgm:pt>
    <dgm:pt modelId="{92A97064-F99E-4CA9-B6CB-4D11A6D8B29B}" type="parTrans" cxnId="{E45EB9DB-6DAD-4034-AAC8-64A724C98182}">
      <dgm:prSet/>
      <dgm:spPr/>
      <dgm:t>
        <a:bodyPr/>
        <a:lstStyle/>
        <a:p>
          <a:endParaRPr lang="en-GB"/>
        </a:p>
      </dgm:t>
    </dgm:pt>
    <dgm:pt modelId="{CC80A93D-C701-4FFB-8BB8-2C2EBBDD6C2F}" type="sibTrans" cxnId="{E45EB9DB-6DAD-4034-AAC8-64A724C98182}">
      <dgm:prSet/>
      <dgm:spPr/>
      <dgm:t>
        <a:bodyPr/>
        <a:lstStyle/>
        <a:p>
          <a:endParaRPr lang="en-GB"/>
        </a:p>
      </dgm:t>
    </dgm:pt>
    <dgm:pt modelId="{C63F1B70-EAA4-4BA8-AB7D-74F12DCF99A0}">
      <dgm:prSet phldrT="[Text]"/>
      <dgm:spPr/>
      <dgm:t>
        <a:bodyPr/>
        <a:lstStyle/>
        <a:p>
          <a:r>
            <a:rPr lang="en-GB" dirty="0" smtClean="0"/>
            <a:t>Tells you how fast something is travelling </a:t>
          </a:r>
          <a:r>
            <a:rPr lang="en-GB" b="1" u="sng" dirty="0" smtClean="0"/>
            <a:t>AND</a:t>
          </a:r>
          <a:r>
            <a:rPr lang="en-GB" dirty="0" smtClean="0"/>
            <a:t> the </a:t>
          </a:r>
          <a:r>
            <a:rPr lang="en-GB" b="1" u="sng" dirty="0" smtClean="0"/>
            <a:t>direction</a:t>
          </a:r>
          <a:r>
            <a:rPr lang="en-GB" dirty="0" smtClean="0"/>
            <a:t> it’s travelling in</a:t>
          </a:r>
          <a:endParaRPr lang="en-GB" dirty="0"/>
        </a:p>
      </dgm:t>
    </dgm:pt>
    <dgm:pt modelId="{D3B3DDDB-3722-4D21-9FA9-42859B28E73C}" type="parTrans" cxnId="{1AFBC26A-AC4D-4AD5-9991-AC4912BA6E26}">
      <dgm:prSet/>
      <dgm:spPr/>
      <dgm:t>
        <a:bodyPr/>
        <a:lstStyle/>
        <a:p>
          <a:endParaRPr lang="en-GB"/>
        </a:p>
      </dgm:t>
    </dgm:pt>
    <dgm:pt modelId="{1E79698F-B3FD-417C-A645-0687BF00C6C4}" type="sibTrans" cxnId="{1AFBC26A-AC4D-4AD5-9991-AC4912BA6E26}">
      <dgm:prSet/>
      <dgm:spPr/>
      <dgm:t>
        <a:bodyPr/>
        <a:lstStyle/>
        <a:p>
          <a:endParaRPr lang="en-GB"/>
        </a:p>
      </dgm:t>
    </dgm:pt>
    <dgm:pt modelId="{59DC7F4F-C6E0-4ED6-8073-C32198EA847A}" type="pres">
      <dgm:prSet presAssocID="{D28F4856-3860-4BD8-B149-56D084A4670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286D924-1BDA-4B72-870B-E08AB539BC26}" type="pres">
      <dgm:prSet presAssocID="{F82A85B5-B80B-440C-9242-3845E00CFA83}" presName="root1" presStyleCnt="0"/>
      <dgm:spPr/>
    </dgm:pt>
    <dgm:pt modelId="{BDE084A9-27E5-4DFE-B69C-68C7220C4308}" type="pres">
      <dgm:prSet presAssocID="{F82A85B5-B80B-440C-9242-3845E00CFA83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D85921D-274D-4ADD-A67E-F6B0299DB876}" type="pres">
      <dgm:prSet presAssocID="{F82A85B5-B80B-440C-9242-3845E00CFA83}" presName="level2hierChild" presStyleCnt="0"/>
      <dgm:spPr/>
    </dgm:pt>
    <dgm:pt modelId="{265AD3DD-66E4-4633-A578-C4ACD2F7B6D3}" type="pres">
      <dgm:prSet presAssocID="{9AFA9711-F138-424D-ABEA-3F49033DDDA9}" presName="conn2-1" presStyleLbl="parChTrans1D2" presStyleIdx="0" presStyleCnt="2"/>
      <dgm:spPr/>
      <dgm:t>
        <a:bodyPr/>
        <a:lstStyle/>
        <a:p>
          <a:endParaRPr lang="en-GB"/>
        </a:p>
      </dgm:t>
    </dgm:pt>
    <dgm:pt modelId="{74D4013F-1AB7-4834-9664-09D3D068FA52}" type="pres">
      <dgm:prSet presAssocID="{9AFA9711-F138-424D-ABEA-3F49033DDDA9}" presName="connTx" presStyleLbl="parChTrans1D2" presStyleIdx="0" presStyleCnt="2"/>
      <dgm:spPr/>
      <dgm:t>
        <a:bodyPr/>
        <a:lstStyle/>
        <a:p>
          <a:endParaRPr lang="en-GB"/>
        </a:p>
      </dgm:t>
    </dgm:pt>
    <dgm:pt modelId="{0A4D97AE-5D2E-4715-B6EF-D9906DD76625}" type="pres">
      <dgm:prSet presAssocID="{CB720A77-8CEE-4AB7-BC45-52EDAF1488A5}" presName="root2" presStyleCnt="0"/>
      <dgm:spPr/>
    </dgm:pt>
    <dgm:pt modelId="{DA3AF442-1DC2-4CBB-BA2B-8C8B71AA1B4A}" type="pres">
      <dgm:prSet presAssocID="{CB720A77-8CEE-4AB7-BC45-52EDAF1488A5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6F17792-04EE-45AF-B7A4-347A1DE43FD8}" type="pres">
      <dgm:prSet presAssocID="{CB720A77-8CEE-4AB7-BC45-52EDAF1488A5}" presName="level3hierChild" presStyleCnt="0"/>
      <dgm:spPr/>
    </dgm:pt>
    <dgm:pt modelId="{F09411C4-DB03-47EF-8BF1-964AF9C6F819}" type="pres">
      <dgm:prSet presAssocID="{F8CC6F35-B516-49C4-BB83-9D3D72D32B8A}" presName="conn2-1" presStyleLbl="parChTrans1D3" presStyleIdx="0" presStyleCnt="3"/>
      <dgm:spPr/>
      <dgm:t>
        <a:bodyPr/>
        <a:lstStyle/>
        <a:p>
          <a:endParaRPr lang="en-GB"/>
        </a:p>
      </dgm:t>
    </dgm:pt>
    <dgm:pt modelId="{FE235316-6616-4203-A006-5F0694BE07E9}" type="pres">
      <dgm:prSet presAssocID="{F8CC6F35-B516-49C4-BB83-9D3D72D32B8A}" presName="connTx" presStyleLbl="parChTrans1D3" presStyleIdx="0" presStyleCnt="3"/>
      <dgm:spPr/>
      <dgm:t>
        <a:bodyPr/>
        <a:lstStyle/>
        <a:p>
          <a:endParaRPr lang="en-GB"/>
        </a:p>
      </dgm:t>
    </dgm:pt>
    <dgm:pt modelId="{C9C23D4B-CAD6-4D65-B59C-149695DCCB1E}" type="pres">
      <dgm:prSet presAssocID="{AE2E388C-8EA2-4747-AEF9-A9B839BD7E52}" presName="root2" presStyleCnt="0"/>
      <dgm:spPr/>
    </dgm:pt>
    <dgm:pt modelId="{62DCB01B-C17A-4665-8A14-070EFCF9ADFA}" type="pres">
      <dgm:prSet presAssocID="{AE2E388C-8EA2-4747-AEF9-A9B839BD7E52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5402C6E-3FC7-4569-94F2-A372BB593C50}" type="pres">
      <dgm:prSet presAssocID="{AE2E388C-8EA2-4747-AEF9-A9B839BD7E52}" presName="level3hierChild" presStyleCnt="0"/>
      <dgm:spPr/>
    </dgm:pt>
    <dgm:pt modelId="{D84BC110-A450-4A24-AE35-1921AD9598C2}" type="pres">
      <dgm:prSet presAssocID="{C80CE37E-4166-4716-ACC9-1864387293EA}" presName="conn2-1" presStyleLbl="parChTrans1D3" presStyleIdx="1" presStyleCnt="3"/>
      <dgm:spPr/>
      <dgm:t>
        <a:bodyPr/>
        <a:lstStyle/>
        <a:p>
          <a:endParaRPr lang="en-GB"/>
        </a:p>
      </dgm:t>
    </dgm:pt>
    <dgm:pt modelId="{7C934707-0E22-42DD-B82E-2B6779DB4FE5}" type="pres">
      <dgm:prSet presAssocID="{C80CE37E-4166-4716-ACC9-1864387293EA}" presName="connTx" presStyleLbl="parChTrans1D3" presStyleIdx="1" presStyleCnt="3"/>
      <dgm:spPr/>
      <dgm:t>
        <a:bodyPr/>
        <a:lstStyle/>
        <a:p>
          <a:endParaRPr lang="en-GB"/>
        </a:p>
      </dgm:t>
    </dgm:pt>
    <dgm:pt modelId="{F37C2126-6592-4A6D-82D1-B980B71B4027}" type="pres">
      <dgm:prSet presAssocID="{9417C501-7622-4932-8D9D-FA9E20D6C32E}" presName="root2" presStyleCnt="0"/>
      <dgm:spPr/>
    </dgm:pt>
    <dgm:pt modelId="{CFC49154-0901-44CC-970B-8240400A9829}" type="pres">
      <dgm:prSet presAssocID="{9417C501-7622-4932-8D9D-FA9E20D6C32E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35FB3B3-1450-437F-93DE-E17082F2F7EA}" type="pres">
      <dgm:prSet presAssocID="{9417C501-7622-4932-8D9D-FA9E20D6C32E}" presName="level3hierChild" presStyleCnt="0"/>
      <dgm:spPr/>
    </dgm:pt>
    <dgm:pt modelId="{52918A08-58B5-4067-B7F1-BE2B26DCF12E}" type="pres">
      <dgm:prSet presAssocID="{92A97064-F99E-4CA9-B6CB-4D11A6D8B29B}" presName="conn2-1" presStyleLbl="parChTrans1D2" presStyleIdx="1" presStyleCnt="2"/>
      <dgm:spPr/>
      <dgm:t>
        <a:bodyPr/>
        <a:lstStyle/>
        <a:p>
          <a:endParaRPr lang="en-GB"/>
        </a:p>
      </dgm:t>
    </dgm:pt>
    <dgm:pt modelId="{894EAD59-0466-4D20-8518-7EDD420E47D9}" type="pres">
      <dgm:prSet presAssocID="{92A97064-F99E-4CA9-B6CB-4D11A6D8B29B}" presName="connTx" presStyleLbl="parChTrans1D2" presStyleIdx="1" presStyleCnt="2"/>
      <dgm:spPr/>
      <dgm:t>
        <a:bodyPr/>
        <a:lstStyle/>
        <a:p>
          <a:endParaRPr lang="en-GB"/>
        </a:p>
      </dgm:t>
    </dgm:pt>
    <dgm:pt modelId="{2FD549B3-B561-4E92-A71D-B87AE851BD56}" type="pres">
      <dgm:prSet presAssocID="{AFF54109-C80F-4388-BEC7-A851D32F67E6}" presName="root2" presStyleCnt="0"/>
      <dgm:spPr/>
    </dgm:pt>
    <dgm:pt modelId="{A69B9E7A-74A6-4474-A66E-9CE9F312E051}" type="pres">
      <dgm:prSet presAssocID="{AFF54109-C80F-4388-BEC7-A851D32F67E6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9E9581-2F66-45D2-BC1A-13875F72906F}" type="pres">
      <dgm:prSet presAssocID="{AFF54109-C80F-4388-BEC7-A851D32F67E6}" presName="level3hierChild" presStyleCnt="0"/>
      <dgm:spPr/>
    </dgm:pt>
    <dgm:pt modelId="{587027F0-1D4D-4F57-A0FD-B2AED95C64E8}" type="pres">
      <dgm:prSet presAssocID="{D3B3DDDB-3722-4D21-9FA9-42859B28E73C}" presName="conn2-1" presStyleLbl="parChTrans1D3" presStyleIdx="2" presStyleCnt="3"/>
      <dgm:spPr/>
      <dgm:t>
        <a:bodyPr/>
        <a:lstStyle/>
        <a:p>
          <a:endParaRPr lang="en-GB"/>
        </a:p>
      </dgm:t>
    </dgm:pt>
    <dgm:pt modelId="{549C41B6-DE2E-4F3A-825D-FC5E98E7E58E}" type="pres">
      <dgm:prSet presAssocID="{D3B3DDDB-3722-4D21-9FA9-42859B28E73C}" presName="connTx" presStyleLbl="parChTrans1D3" presStyleIdx="2" presStyleCnt="3"/>
      <dgm:spPr/>
      <dgm:t>
        <a:bodyPr/>
        <a:lstStyle/>
        <a:p>
          <a:endParaRPr lang="en-GB"/>
        </a:p>
      </dgm:t>
    </dgm:pt>
    <dgm:pt modelId="{30550BCF-EFEE-47DF-82C0-E415462ACB86}" type="pres">
      <dgm:prSet presAssocID="{C63F1B70-EAA4-4BA8-AB7D-74F12DCF99A0}" presName="root2" presStyleCnt="0"/>
      <dgm:spPr/>
    </dgm:pt>
    <dgm:pt modelId="{7C532F40-2242-4E32-8953-7BF434102645}" type="pres">
      <dgm:prSet presAssocID="{C63F1B70-EAA4-4BA8-AB7D-74F12DCF99A0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D778224-A42E-41D9-BAFB-196CB2E64721}" type="pres">
      <dgm:prSet presAssocID="{C63F1B70-EAA4-4BA8-AB7D-74F12DCF99A0}" presName="level3hierChild" presStyleCnt="0"/>
      <dgm:spPr/>
    </dgm:pt>
  </dgm:ptLst>
  <dgm:cxnLst>
    <dgm:cxn modelId="{B63C56C1-ECF4-492B-802C-BD7DCE4D9A82}" srcId="{CB720A77-8CEE-4AB7-BC45-52EDAF1488A5}" destId="{9417C501-7622-4932-8D9D-FA9E20D6C32E}" srcOrd="1" destOrd="0" parTransId="{C80CE37E-4166-4716-ACC9-1864387293EA}" sibTransId="{1CCD2B71-D979-4726-BD03-E4B981B40B7E}"/>
    <dgm:cxn modelId="{703D8065-5576-4101-B2A3-511A90F4DD29}" srcId="{CB720A77-8CEE-4AB7-BC45-52EDAF1488A5}" destId="{AE2E388C-8EA2-4747-AEF9-A9B839BD7E52}" srcOrd="0" destOrd="0" parTransId="{F8CC6F35-B516-49C4-BB83-9D3D72D32B8A}" sibTransId="{5C7F4E9B-0D06-4634-BADB-A7D6A19DCEFE}"/>
    <dgm:cxn modelId="{3EB43414-02C0-4CB1-8414-1BA4E0BAC031}" srcId="{F82A85B5-B80B-440C-9242-3845E00CFA83}" destId="{CB720A77-8CEE-4AB7-BC45-52EDAF1488A5}" srcOrd="0" destOrd="0" parTransId="{9AFA9711-F138-424D-ABEA-3F49033DDDA9}" sibTransId="{13265489-7976-4616-A2A0-18D7D85EED40}"/>
    <dgm:cxn modelId="{0515D507-1353-4713-A925-2717847B93BA}" type="presOf" srcId="{F8CC6F35-B516-49C4-BB83-9D3D72D32B8A}" destId="{FE235316-6616-4203-A006-5F0694BE07E9}" srcOrd="1" destOrd="0" presId="urn:microsoft.com/office/officeart/2005/8/layout/hierarchy2"/>
    <dgm:cxn modelId="{4C850064-610D-45D8-9CBB-C6B669E3115D}" type="presOf" srcId="{CB720A77-8CEE-4AB7-BC45-52EDAF1488A5}" destId="{DA3AF442-1DC2-4CBB-BA2B-8C8B71AA1B4A}" srcOrd="0" destOrd="0" presId="urn:microsoft.com/office/officeart/2005/8/layout/hierarchy2"/>
    <dgm:cxn modelId="{2238735F-F8F1-4FCB-9BAB-F6C842884E78}" type="presOf" srcId="{D3B3DDDB-3722-4D21-9FA9-42859B28E73C}" destId="{587027F0-1D4D-4F57-A0FD-B2AED95C64E8}" srcOrd="0" destOrd="0" presId="urn:microsoft.com/office/officeart/2005/8/layout/hierarchy2"/>
    <dgm:cxn modelId="{4265E3B3-FCBD-4C6B-B399-3ABDA8B1EACE}" type="presOf" srcId="{92A97064-F99E-4CA9-B6CB-4D11A6D8B29B}" destId="{894EAD59-0466-4D20-8518-7EDD420E47D9}" srcOrd="1" destOrd="0" presId="urn:microsoft.com/office/officeart/2005/8/layout/hierarchy2"/>
    <dgm:cxn modelId="{6CB70F9A-181B-478A-A200-B8F7096A11BF}" type="presOf" srcId="{C80CE37E-4166-4716-ACC9-1864387293EA}" destId="{7C934707-0E22-42DD-B82E-2B6779DB4FE5}" srcOrd="1" destOrd="0" presId="urn:microsoft.com/office/officeart/2005/8/layout/hierarchy2"/>
    <dgm:cxn modelId="{A1C943C3-ADB7-4FD3-AE41-99BBBDBE787C}" type="presOf" srcId="{D28F4856-3860-4BD8-B149-56D084A46702}" destId="{59DC7F4F-C6E0-4ED6-8073-C32198EA847A}" srcOrd="0" destOrd="0" presId="urn:microsoft.com/office/officeart/2005/8/layout/hierarchy2"/>
    <dgm:cxn modelId="{E151D508-E75A-49E8-9B07-177C68279718}" type="presOf" srcId="{AE2E388C-8EA2-4747-AEF9-A9B839BD7E52}" destId="{62DCB01B-C17A-4665-8A14-070EFCF9ADFA}" srcOrd="0" destOrd="0" presId="urn:microsoft.com/office/officeart/2005/8/layout/hierarchy2"/>
    <dgm:cxn modelId="{E45EB9DB-6DAD-4034-AAC8-64A724C98182}" srcId="{F82A85B5-B80B-440C-9242-3845E00CFA83}" destId="{AFF54109-C80F-4388-BEC7-A851D32F67E6}" srcOrd="1" destOrd="0" parTransId="{92A97064-F99E-4CA9-B6CB-4D11A6D8B29B}" sibTransId="{CC80A93D-C701-4FFB-8BB8-2C2EBBDD6C2F}"/>
    <dgm:cxn modelId="{EFF72D1F-31F8-4C5F-AFF0-013C95FB0475}" type="presOf" srcId="{9AFA9711-F138-424D-ABEA-3F49033DDDA9}" destId="{265AD3DD-66E4-4633-A578-C4ACD2F7B6D3}" srcOrd="0" destOrd="0" presId="urn:microsoft.com/office/officeart/2005/8/layout/hierarchy2"/>
    <dgm:cxn modelId="{50BD1636-7247-4B76-AC0F-A9BEE251F96E}" type="presOf" srcId="{C80CE37E-4166-4716-ACC9-1864387293EA}" destId="{D84BC110-A450-4A24-AE35-1921AD9598C2}" srcOrd="0" destOrd="0" presId="urn:microsoft.com/office/officeart/2005/8/layout/hierarchy2"/>
    <dgm:cxn modelId="{14515010-7183-4F8B-BAAF-2D5722688519}" type="presOf" srcId="{9AFA9711-F138-424D-ABEA-3F49033DDDA9}" destId="{74D4013F-1AB7-4834-9664-09D3D068FA52}" srcOrd="1" destOrd="0" presId="urn:microsoft.com/office/officeart/2005/8/layout/hierarchy2"/>
    <dgm:cxn modelId="{95C1CC5A-A00A-4801-8D0C-D6A314C643F0}" type="presOf" srcId="{D3B3DDDB-3722-4D21-9FA9-42859B28E73C}" destId="{549C41B6-DE2E-4F3A-825D-FC5E98E7E58E}" srcOrd="1" destOrd="0" presId="urn:microsoft.com/office/officeart/2005/8/layout/hierarchy2"/>
    <dgm:cxn modelId="{01FE444A-8E43-411B-B494-9615993F503F}" type="presOf" srcId="{AFF54109-C80F-4388-BEC7-A851D32F67E6}" destId="{A69B9E7A-74A6-4474-A66E-9CE9F312E051}" srcOrd="0" destOrd="0" presId="urn:microsoft.com/office/officeart/2005/8/layout/hierarchy2"/>
    <dgm:cxn modelId="{C7D13488-16A4-4522-AED1-5A5F1D29F507}" type="presOf" srcId="{C63F1B70-EAA4-4BA8-AB7D-74F12DCF99A0}" destId="{7C532F40-2242-4E32-8953-7BF434102645}" srcOrd="0" destOrd="0" presId="urn:microsoft.com/office/officeart/2005/8/layout/hierarchy2"/>
    <dgm:cxn modelId="{1AFBC26A-AC4D-4AD5-9991-AC4912BA6E26}" srcId="{AFF54109-C80F-4388-BEC7-A851D32F67E6}" destId="{C63F1B70-EAA4-4BA8-AB7D-74F12DCF99A0}" srcOrd="0" destOrd="0" parTransId="{D3B3DDDB-3722-4D21-9FA9-42859B28E73C}" sibTransId="{1E79698F-B3FD-417C-A645-0687BF00C6C4}"/>
    <dgm:cxn modelId="{E8CCFA5E-89C6-4EEB-A5EC-50E487B4DD77}" type="presOf" srcId="{9417C501-7622-4932-8D9D-FA9E20D6C32E}" destId="{CFC49154-0901-44CC-970B-8240400A9829}" srcOrd="0" destOrd="0" presId="urn:microsoft.com/office/officeart/2005/8/layout/hierarchy2"/>
    <dgm:cxn modelId="{967CDA07-6539-4BC5-BF86-6BAC4DEC9239}" type="presOf" srcId="{F8CC6F35-B516-49C4-BB83-9D3D72D32B8A}" destId="{F09411C4-DB03-47EF-8BF1-964AF9C6F819}" srcOrd="0" destOrd="0" presId="urn:microsoft.com/office/officeart/2005/8/layout/hierarchy2"/>
    <dgm:cxn modelId="{56479FAA-1892-47BF-B41A-6A08578938BA}" srcId="{D28F4856-3860-4BD8-B149-56D084A46702}" destId="{F82A85B5-B80B-440C-9242-3845E00CFA83}" srcOrd="0" destOrd="0" parTransId="{AB965338-5239-4A7C-99E0-DD5457BA6C6B}" sibTransId="{AF8CD56C-9BA1-4650-A6A0-21384791F15A}"/>
    <dgm:cxn modelId="{218C9391-0B10-49E2-9ECF-2FE49D06BEC7}" type="presOf" srcId="{F82A85B5-B80B-440C-9242-3845E00CFA83}" destId="{BDE084A9-27E5-4DFE-B69C-68C7220C4308}" srcOrd="0" destOrd="0" presId="urn:microsoft.com/office/officeart/2005/8/layout/hierarchy2"/>
    <dgm:cxn modelId="{FC73A706-7415-40D5-8C23-C5E63085DBCC}" type="presOf" srcId="{92A97064-F99E-4CA9-B6CB-4D11A6D8B29B}" destId="{52918A08-58B5-4067-B7F1-BE2B26DCF12E}" srcOrd="0" destOrd="0" presId="urn:microsoft.com/office/officeart/2005/8/layout/hierarchy2"/>
    <dgm:cxn modelId="{F497180E-86D3-4A7A-816B-7E96388F9F9A}" type="presParOf" srcId="{59DC7F4F-C6E0-4ED6-8073-C32198EA847A}" destId="{3286D924-1BDA-4B72-870B-E08AB539BC26}" srcOrd="0" destOrd="0" presId="urn:microsoft.com/office/officeart/2005/8/layout/hierarchy2"/>
    <dgm:cxn modelId="{48B0C7C9-5003-4EF1-9B5A-F48DB4F891B7}" type="presParOf" srcId="{3286D924-1BDA-4B72-870B-E08AB539BC26}" destId="{BDE084A9-27E5-4DFE-B69C-68C7220C4308}" srcOrd="0" destOrd="0" presId="urn:microsoft.com/office/officeart/2005/8/layout/hierarchy2"/>
    <dgm:cxn modelId="{0588B060-32EF-4A72-BA79-5A94E9410A8C}" type="presParOf" srcId="{3286D924-1BDA-4B72-870B-E08AB539BC26}" destId="{7D85921D-274D-4ADD-A67E-F6B0299DB876}" srcOrd="1" destOrd="0" presId="urn:microsoft.com/office/officeart/2005/8/layout/hierarchy2"/>
    <dgm:cxn modelId="{8BBE3422-E48E-48DA-828D-A435BCABBDD9}" type="presParOf" srcId="{7D85921D-274D-4ADD-A67E-F6B0299DB876}" destId="{265AD3DD-66E4-4633-A578-C4ACD2F7B6D3}" srcOrd="0" destOrd="0" presId="urn:microsoft.com/office/officeart/2005/8/layout/hierarchy2"/>
    <dgm:cxn modelId="{9531B996-EE89-4FE8-B581-458C740874DE}" type="presParOf" srcId="{265AD3DD-66E4-4633-A578-C4ACD2F7B6D3}" destId="{74D4013F-1AB7-4834-9664-09D3D068FA52}" srcOrd="0" destOrd="0" presId="urn:microsoft.com/office/officeart/2005/8/layout/hierarchy2"/>
    <dgm:cxn modelId="{D655BDF2-D429-4325-8046-85AC55B7FB98}" type="presParOf" srcId="{7D85921D-274D-4ADD-A67E-F6B0299DB876}" destId="{0A4D97AE-5D2E-4715-B6EF-D9906DD76625}" srcOrd="1" destOrd="0" presId="urn:microsoft.com/office/officeart/2005/8/layout/hierarchy2"/>
    <dgm:cxn modelId="{888CA945-A1A5-4EDD-B61C-366561E30EB0}" type="presParOf" srcId="{0A4D97AE-5D2E-4715-B6EF-D9906DD76625}" destId="{DA3AF442-1DC2-4CBB-BA2B-8C8B71AA1B4A}" srcOrd="0" destOrd="0" presId="urn:microsoft.com/office/officeart/2005/8/layout/hierarchy2"/>
    <dgm:cxn modelId="{CF214B4E-ECE9-4F6B-BB9C-76D3868A5B64}" type="presParOf" srcId="{0A4D97AE-5D2E-4715-B6EF-D9906DD76625}" destId="{D6F17792-04EE-45AF-B7A4-347A1DE43FD8}" srcOrd="1" destOrd="0" presId="urn:microsoft.com/office/officeart/2005/8/layout/hierarchy2"/>
    <dgm:cxn modelId="{D0B6E5A9-C7C1-45DD-94E6-7338A863DBC0}" type="presParOf" srcId="{D6F17792-04EE-45AF-B7A4-347A1DE43FD8}" destId="{F09411C4-DB03-47EF-8BF1-964AF9C6F819}" srcOrd="0" destOrd="0" presId="urn:microsoft.com/office/officeart/2005/8/layout/hierarchy2"/>
    <dgm:cxn modelId="{8915DA83-9B77-4A37-8B21-6DDF827B23B2}" type="presParOf" srcId="{F09411C4-DB03-47EF-8BF1-964AF9C6F819}" destId="{FE235316-6616-4203-A006-5F0694BE07E9}" srcOrd="0" destOrd="0" presId="urn:microsoft.com/office/officeart/2005/8/layout/hierarchy2"/>
    <dgm:cxn modelId="{31BE1ACE-0DDF-453A-84B5-30AE54C29363}" type="presParOf" srcId="{D6F17792-04EE-45AF-B7A4-347A1DE43FD8}" destId="{C9C23D4B-CAD6-4D65-B59C-149695DCCB1E}" srcOrd="1" destOrd="0" presId="urn:microsoft.com/office/officeart/2005/8/layout/hierarchy2"/>
    <dgm:cxn modelId="{A6373455-2493-427B-AE2C-CC23E7055735}" type="presParOf" srcId="{C9C23D4B-CAD6-4D65-B59C-149695DCCB1E}" destId="{62DCB01B-C17A-4665-8A14-070EFCF9ADFA}" srcOrd="0" destOrd="0" presId="urn:microsoft.com/office/officeart/2005/8/layout/hierarchy2"/>
    <dgm:cxn modelId="{19788BF8-F040-47CF-B59D-D1B05926F9D5}" type="presParOf" srcId="{C9C23D4B-CAD6-4D65-B59C-149695DCCB1E}" destId="{45402C6E-3FC7-4569-94F2-A372BB593C50}" srcOrd="1" destOrd="0" presId="urn:microsoft.com/office/officeart/2005/8/layout/hierarchy2"/>
    <dgm:cxn modelId="{B07889B2-A762-4CFB-8911-3919EED5ADD0}" type="presParOf" srcId="{D6F17792-04EE-45AF-B7A4-347A1DE43FD8}" destId="{D84BC110-A450-4A24-AE35-1921AD9598C2}" srcOrd="2" destOrd="0" presId="urn:microsoft.com/office/officeart/2005/8/layout/hierarchy2"/>
    <dgm:cxn modelId="{CD72082C-EB34-46A6-AEDF-DBD1102B387D}" type="presParOf" srcId="{D84BC110-A450-4A24-AE35-1921AD9598C2}" destId="{7C934707-0E22-42DD-B82E-2B6779DB4FE5}" srcOrd="0" destOrd="0" presId="urn:microsoft.com/office/officeart/2005/8/layout/hierarchy2"/>
    <dgm:cxn modelId="{E92D6814-988F-420A-AF0C-A22EB724CF47}" type="presParOf" srcId="{D6F17792-04EE-45AF-B7A4-347A1DE43FD8}" destId="{F37C2126-6592-4A6D-82D1-B980B71B4027}" srcOrd="3" destOrd="0" presId="urn:microsoft.com/office/officeart/2005/8/layout/hierarchy2"/>
    <dgm:cxn modelId="{A35DAFCC-7C8B-4943-8300-5FB8CBBDE885}" type="presParOf" srcId="{F37C2126-6592-4A6D-82D1-B980B71B4027}" destId="{CFC49154-0901-44CC-970B-8240400A9829}" srcOrd="0" destOrd="0" presId="urn:microsoft.com/office/officeart/2005/8/layout/hierarchy2"/>
    <dgm:cxn modelId="{E3B58630-95A2-465A-A0FB-3CE84F0C5225}" type="presParOf" srcId="{F37C2126-6592-4A6D-82D1-B980B71B4027}" destId="{535FB3B3-1450-437F-93DE-E17082F2F7EA}" srcOrd="1" destOrd="0" presId="urn:microsoft.com/office/officeart/2005/8/layout/hierarchy2"/>
    <dgm:cxn modelId="{82CDE97D-6EC2-4653-AC2D-001ECB1537DA}" type="presParOf" srcId="{7D85921D-274D-4ADD-A67E-F6B0299DB876}" destId="{52918A08-58B5-4067-B7F1-BE2B26DCF12E}" srcOrd="2" destOrd="0" presId="urn:microsoft.com/office/officeart/2005/8/layout/hierarchy2"/>
    <dgm:cxn modelId="{39B6F479-4B54-45FA-8855-C0FDA2900DD8}" type="presParOf" srcId="{52918A08-58B5-4067-B7F1-BE2B26DCF12E}" destId="{894EAD59-0466-4D20-8518-7EDD420E47D9}" srcOrd="0" destOrd="0" presId="urn:microsoft.com/office/officeart/2005/8/layout/hierarchy2"/>
    <dgm:cxn modelId="{DC0AF709-B466-4AE0-A1FF-04451F45DB92}" type="presParOf" srcId="{7D85921D-274D-4ADD-A67E-F6B0299DB876}" destId="{2FD549B3-B561-4E92-A71D-B87AE851BD56}" srcOrd="3" destOrd="0" presId="urn:microsoft.com/office/officeart/2005/8/layout/hierarchy2"/>
    <dgm:cxn modelId="{DCD18FA9-45C2-44F8-87DB-D9A7D4495C03}" type="presParOf" srcId="{2FD549B3-B561-4E92-A71D-B87AE851BD56}" destId="{A69B9E7A-74A6-4474-A66E-9CE9F312E051}" srcOrd="0" destOrd="0" presId="urn:microsoft.com/office/officeart/2005/8/layout/hierarchy2"/>
    <dgm:cxn modelId="{9B603C93-D82F-4A28-98A4-A23A14771151}" type="presParOf" srcId="{2FD549B3-B561-4E92-A71D-B87AE851BD56}" destId="{119E9581-2F66-45D2-BC1A-13875F72906F}" srcOrd="1" destOrd="0" presId="urn:microsoft.com/office/officeart/2005/8/layout/hierarchy2"/>
    <dgm:cxn modelId="{C4124276-9FF3-432A-BE6E-A26824F34DC4}" type="presParOf" srcId="{119E9581-2F66-45D2-BC1A-13875F72906F}" destId="{587027F0-1D4D-4F57-A0FD-B2AED95C64E8}" srcOrd="0" destOrd="0" presId="urn:microsoft.com/office/officeart/2005/8/layout/hierarchy2"/>
    <dgm:cxn modelId="{36FE7B3A-EDDA-403D-8CD4-0B3CE2559F48}" type="presParOf" srcId="{587027F0-1D4D-4F57-A0FD-B2AED95C64E8}" destId="{549C41B6-DE2E-4F3A-825D-FC5E98E7E58E}" srcOrd="0" destOrd="0" presId="urn:microsoft.com/office/officeart/2005/8/layout/hierarchy2"/>
    <dgm:cxn modelId="{11967DBD-6494-415A-A5F2-26FAE0A5661B}" type="presParOf" srcId="{119E9581-2F66-45D2-BC1A-13875F72906F}" destId="{30550BCF-EFEE-47DF-82C0-E415462ACB86}" srcOrd="1" destOrd="0" presId="urn:microsoft.com/office/officeart/2005/8/layout/hierarchy2"/>
    <dgm:cxn modelId="{AB2B1151-5CCC-49FE-84C7-EF2CCC605104}" type="presParOf" srcId="{30550BCF-EFEE-47DF-82C0-E415462ACB86}" destId="{7C532F40-2242-4E32-8953-7BF434102645}" srcOrd="0" destOrd="0" presId="urn:microsoft.com/office/officeart/2005/8/layout/hierarchy2"/>
    <dgm:cxn modelId="{AF6ED48F-98F2-4D08-8A64-5F8480BDEF9F}" type="presParOf" srcId="{30550BCF-EFEE-47DF-82C0-E415462ACB86}" destId="{ED778224-A42E-41D9-BAFB-196CB2E6472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E084A9-27E5-4DFE-B69C-68C7220C4308}">
      <dsp:nvSpPr>
        <dsp:cNvPr id="0" name=""/>
        <dsp:cNvSpPr/>
      </dsp:nvSpPr>
      <dsp:spPr>
        <a:xfrm>
          <a:off x="1698" y="2438726"/>
          <a:ext cx="2197245" cy="10986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Measured in mph or km/h or m/s</a:t>
          </a:r>
          <a:endParaRPr lang="en-GB" sz="1700" kern="1200" dirty="0"/>
        </a:p>
      </dsp:txBody>
      <dsp:txXfrm>
        <a:off x="33876" y="2470904"/>
        <a:ext cx="2132889" cy="1034266"/>
      </dsp:txXfrm>
    </dsp:sp>
    <dsp:sp modelId="{265AD3DD-66E4-4633-A578-C4ACD2F7B6D3}">
      <dsp:nvSpPr>
        <dsp:cNvPr id="0" name=""/>
        <dsp:cNvSpPr/>
      </dsp:nvSpPr>
      <dsp:spPr>
        <a:xfrm rot="18770822">
          <a:off x="1992185" y="2495756"/>
          <a:ext cx="1292414" cy="37001"/>
        </a:xfrm>
        <a:custGeom>
          <a:avLst/>
          <a:gdLst/>
          <a:ahLst/>
          <a:cxnLst/>
          <a:rect l="0" t="0" r="0" b="0"/>
          <a:pathLst>
            <a:path>
              <a:moveTo>
                <a:pt x="0" y="18500"/>
              </a:moveTo>
              <a:lnTo>
                <a:pt x="1292414" y="1850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606082" y="2481946"/>
        <a:ext cx="64620" cy="64620"/>
      </dsp:txXfrm>
    </dsp:sp>
    <dsp:sp modelId="{DA3AF442-1DC2-4CBB-BA2B-8C8B71AA1B4A}">
      <dsp:nvSpPr>
        <dsp:cNvPr id="0" name=""/>
        <dsp:cNvSpPr/>
      </dsp:nvSpPr>
      <dsp:spPr>
        <a:xfrm>
          <a:off x="3077841" y="1491164"/>
          <a:ext cx="2197245" cy="109862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speed</a:t>
          </a:r>
          <a:endParaRPr lang="en-GB" sz="1700" kern="1200" dirty="0"/>
        </a:p>
      </dsp:txBody>
      <dsp:txXfrm>
        <a:off x="3110019" y="1523342"/>
        <a:ext cx="2132889" cy="1034266"/>
      </dsp:txXfrm>
    </dsp:sp>
    <dsp:sp modelId="{F09411C4-DB03-47EF-8BF1-964AF9C6F819}">
      <dsp:nvSpPr>
        <dsp:cNvPr id="0" name=""/>
        <dsp:cNvSpPr/>
      </dsp:nvSpPr>
      <dsp:spPr>
        <a:xfrm rot="19457599">
          <a:off x="5173352" y="1706121"/>
          <a:ext cx="1082366" cy="37001"/>
        </a:xfrm>
        <a:custGeom>
          <a:avLst/>
          <a:gdLst/>
          <a:ahLst/>
          <a:cxnLst/>
          <a:rect l="0" t="0" r="0" b="0"/>
          <a:pathLst>
            <a:path>
              <a:moveTo>
                <a:pt x="0" y="18500"/>
              </a:moveTo>
              <a:lnTo>
                <a:pt x="1082366" y="1850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687476" y="1697562"/>
        <a:ext cx="54118" cy="54118"/>
      </dsp:txXfrm>
    </dsp:sp>
    <dsp:sp modelId="{62DCB01B-C17A-4665-8A14-070EFCF9ADFA}">
      <dsp:nvSpPr>
        <dsp:cNvPr id="0" name=""/>
        <dsp:cNvSpPr/>
      </dsp:nvSpPr>
      <dsp:spPr>
        <a:xfrm>
          <a:off x="6153984" y="859456"/>
          <a:ext cx="2197245" cy="109862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Can tell you the magnitude of something i.e. how fast something is travelling</a:t>
          </a:r>
          <a:endParaRPr lang="en-GB" sz="1700" kern="1200" dirty="0"/>
        </a:p>
      </dsp:txBody>
      <dsp:txXfrm>
        <a:off x="6186162" y="891634"/>
        <a:ext cx="2132889" cy="1034266"/>
      </dsp:txXfrm>
    </dsp:sp>
    <dsp:sp modelId="{D84BC110-A450-4A24-AE35-1921AD9598C2}">
      <dsp:nvSpPr>
        <dsp:cNvPr id="0" name=""/>
        <dsp:cNvSpPr/>
      </dsp:nvSpPr>
      <dsp:spPr>
        <a:xfrm rot="2142401">
          <a:off x="5173352" y="2337829"/>
          <a:ext cx="1082366" cy="37001"/>
        </a:xfrm>
        <a:custGeom>
          <a:avLst/>
          <a:gdLst/>
          <a:ahLst/>
          <a:cxnLst/>
          <a:rect l="0" t="0" r="0" b="0"/>
          <a:pathLst>
            <a:path>
              <a:moveTo>
                <a:pt x="0" y="18500"/>
              </a:moveTo>
              <a:lnTo>
                <a:pt x="1082366" y="1850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687476" y="2329270"/>
        <a:ext cx="54118" cy="54118"/>
      </dsp:txXfrm>
    </dsp:sp>
    <dsp:sp modelId="{CFC49154-0901-44CC-970B-8240400A9829}">
      <dsp:nvSpPr>
        <dsp:cNvPr id="0" name=""/>
        <dsp:cNvSpPr/>
      </dsp:nvSpPr>
      <dsp:spPr>
        <a:xfrm>
          <a:off x="6153984" y="2122872"/>
          <a:ext cx="2197245" cy="109862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hlinkClick xmlns:r="http://schemas.openxmlformats.org/officeDocument/2006/relationships" r:id="rId1"/>
            </a:rPr>
            <a:t>Speed (m/s) = distance ÷ time</a:t>
          </a:r>
          <a:endParaRPr lang="en-GB" sz="1700" kern="1200" dirty="0"/>
        </a:p>
      </dsp:txBody>
      <dsp:txXfrm>
        <a:off x="6186162" y="2155050"/>
        <a:ext cx="2132889" cy="1034266"/>
      </dsp:txXfrm>
    </dsp:sp>
    <dsp:sp modelId="{52918A08-58B5-4067-B7F1-BE2B26DCF12E}">
      <dsp:nvSpPr>
        <dsp:cNvPr id="0" name=""/>
        <dsp:cNvSpPr/>
      </dsp:nvSpPr>
      <dsp:spPr>
        <a:xfrm rot="2829178">
          <a:off x="1992185" y="3443317"/>
          <a:ext cx="1292414" cy="37001"/>
        </a:xfrm>
        <a:custGeom>
          <a:avLst/>
          <a:gdLst/>
          <a:ahLst/>
          <a:cxnLst/>
          <a:rect l="0" t="0" r="0" b="0"/>
          <a:pathLst>
            <a:path>
              <a:moveTo>
                <a:pt x="0" y="18500"/>
              </a:moveTo>
              <a:lnTo>
                <a:pt x="1292414" y="1850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606082" y="3429508"/>
        <a:ext cx="64620" cy="64620"/>
      </dsp:txXfrm>
    </dsp:sp>
    <dsp:sp modelId="{A69B9E7A-74A6-4474-A66E-9CE9F312E051}">
      <dsp:nvSpPr>
        <dsp:cNvPr id="0" name=""/>
        <dsp:cNvSpPr/>
      </dsp:nvSpPr>
      <dsp:spPr>
        <a:xfrm>
          <a:off x="3077841" y="3386288"/>
          <a:ext cx="2197245" cy="109862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velocity</a:t>
          </a:r>
          <a:endParaRPr lang="en-GB" sz="1700" kern="1200" dirty="0"/>
        </a:p>
      </dsp:txBody>
      <dsp:txXfrm>
        <a:off x="3110019" y="3418466"/>
        <a:ext cx="2132889" cy="1034266"/>
      </dsp:txXfrm>
    </dsp:sp>
    <dsp:sp modelId="{587027F0-1D4D-4F57-A0FD-B2AED95C64E8}">
      <dsp:nvSpPr>
        <dsp:cNvPr id="0" name=""/>
        <dsp:cNvSpPr/>
      </dsp:nvSpPr>
      <dsp:spPr>
        <a:xfrm>
          <a:off x="5275086" y="3917098"/>
          <a:ext cx="878898" cy="37001"/>
        </a:xfrm>
        <a:custGeom>
          <a:avLst/>
          <a:gdLst/>
          <a:ahLst/>
          <a:cxnLst/>
          <a:rect l="0" t="0" r="0" b="0"/>
          <a:pathLst>
            <a:path>
              <a:moveTo>
                <a:pt x="0" y="18500"/>
              </a:moveTo>
              <a:lnTo>
                <a:pt x="878898" y="1850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692563" y="3913627"/>
        <a:ext cx="43944" cy="43944"/>
      </dsp:txXfrm>
    </dsp:sp>
    <dsp:sp modelId="{7C532F40-2242-4E32-8953-7BF434102645}">
      <dsp:nvSpPr>
        <dsp:cNvPr id="0" name=""/>
        <dsp:cNvSpPr/>
      </dsp:nvSpPr>
      <dsp:spPr>
        <a:xfrm>
          <a:off x="6153984" y="3386288"/>
          <a:ext cx="2197245" cy="109862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Tells you how fast something is travelling </a:t>
          </a:r>
          <a:r>
            <a:rPr lang="en-GB" sz="1700" b="1" u="sng" kern="1200" dirty="0" smtClean="0"/>
            <a:t>AND</a:t>
          </a:r>
          <a:r>
            <a:rPr lang="en-GB" sz="1700" kern="1200" dirty="0" smtClean="0"/>
            <a:t> the </a:t>
          </a:r>
          <a:r>
            <a:rPr lang="en-GB" sz="1700" b="1" u="sng" kern="1200" dirty="0" smtClean="0"/>
            <a:t>direction</a:t>
          </a:r>
          <a:r>
            <a:rPr lang="en-GB" sz="1700" kern="1200" dirty="0" smtClean="0"/>
            <a:t> it’s travelling in</a:t>
          </a:r>
          <a:endParaRPr lang="en-GB" sz="1700" kern="1200" dirty="0"/>
        </a:p>
      </dsp:txBody>
      <dsp:txXfrm>
        <a:off x="6186162" y="3418466"/>
        <a:ext cx="2132889" cy="10342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BB76FE-8D4F-4851-9164-AC0FFA932751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FC871-5296-44B2-B5A5-D8BAD2ABA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177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0DB5B7A-6B16-41BD-BC55-A89E627DDB42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A6FDF3-AE0B-4F7F-81B6-09E8A2747E0C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62EC44A-DE50-4AB2-8B45-F31195E01765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BA6EC06-ED21-493A-9565-C6E1688C4145}" type="slidenum">
              <a:rPr lang="en-US" altLang="en-US"/>
              <a:pPr eaLnBrk="1" hangingPunct="1"/>
              <a:t>21</a:t>
            </a:fld>
            <a:endParaRPr lang="en-US" alt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736217D-187B-46F4-94FB-29946AC7CC57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5D66585-703E-4D87-A422-DE565CDA9B7C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DC75F3A-92C5-433D-A189-AC9F9ACD34C9}" type="slidenum">
              <a:rPr lang="en-US" altLang="en-US"/>
              <a:pPr eaLnBrk="1" hangingPunct="1"/>
              <a:t>25</a:t>
            </a:fld>
            <a:endParaRPr lang="en-US" alt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E4B7588-E64C-4A63-95E8-240178E7F975}" type="slidenum">
              <a:rPr lang="en-US" altLang="en-US"/>
              <a:pPr eaLnBrk="1" hangingPunct="1"/>
              <a:t>32</a:t>
            </a:fld>
            <a:endParaRPr lang="en-US" alt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1E0B92D-C5E9-4E0C-8BA0-5A84BC51DB12}" type="slidenum">
              <a:rPr lang="en-US" altLang="en-US"/>
              <a:pPr eaLnBrk="1" hangingPunct="1"/>
              <a:t>33</a:t>
            </a:fld>
            <a:endParaRPr lang="en-US" alt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6E58442-4EA2-4A98-A3E8-38F16F1110E2}" type="slidenum">
              <a:rPr lang="en-US" altLang="en-US"/>
              <a:pPr eaLnBrk="1" hangingPunct="1"/>
              <a:t>34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E19D602-4F7A-4E11-9D77-52A8BA47B7CA}" type="slidenum">
              <a:rPr lang="en-US" altLang="en-US"/>
              <a:pPr eaLnBrk="1" hangingPunct="1"/>
              <a:t>35</a:t>
            </a:fld>
            <a:endParaRPr lang="en-US" alt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0C1BB21-2C21-409F-AC3B-6736D696A6A0}" type="slidenum">
              <a:rPr lang="en-US" altLang="en-US"/>
              <a:pPr eaLnBrk="1" hangingPunct="1"/>
              <a:t>36</a:t>
            </a:fld>
            <a:endParaRPr lang="en-US" alt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F915B5D-A467-4A3E-8B6A-FB2F5D9D8A66}" type="slidenum">
              <a:rPr lang="en-US" altLang="en-US"/>
              <a:pPr eaLnBrk="1" hangingPunct="1"/>
              <a:t>37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40F4-067D-4E1D-81F6-B85DE2856BA1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D558-A04C-40A2-A76B-DC048765AE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49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40F4-067D-4E1D-81F6-B85DE2856BA1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D558-A04C-40A2-A76B-DC048765AE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485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40F4-067D-4E1D-81F6-B85DE2856BA1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D558-A04C-40A2-A76B-DC048765AE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2644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40F4-067D-4E1D-81F6-B85DE2856BA1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D558-A04C-40A2-A76B-DC048765AE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14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40F4-067D-4E1D-81F6-B85DE2856BA1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D558-A04C-40A2-A76B-DC048765AE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900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40F4-067D-4E1D-81F6-B85DE2856BA1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D558-A04C-40A2-A76B-DC048765AE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001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40F4-067D-4E1D-81F6-B85DE2856BA1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D558-A04C-40A2-A76B-DC048765AE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835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40F4-067D-4E1D-81F6-B85DE2856BA1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D558-A04C-40A2-A76B-DC048765AE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045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40F4-067D-4E1D-81F6-B85DE2856BA1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D558-A04C-40A2-A76B-DC048765AE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746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40F4-067D-4E1D-81F6-B85DE2856BA1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D558-A04C-40A2-A76B-DC048765AE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935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40F4-067D-4E1D-81F6-B85DE2856BA1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D558-A04C-40A2-A76B-DC048765AE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094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F5AE6-51DD-4E69-9AEA-D23AB2BA5E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314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C40F4-067D-4E1D-81F6-B85DE2856BA1}" type="datetimeFigureOut">
              <a:rPr lang="en-GB" smtClean="0"/>
              <a:t>23/02/2014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7D558-A04C-40A2-A76B-DC048765AE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874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bbc.co.uk/sport/0/athletics/23658871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57200"/>
          </a:xfrm>
        </p:spPr>
        <p:txBody>
          <a:bodyPr>
            <a:normAutofit fontScale="90000"/>
          </a:bodyPr>
          <a:lstStyle/>
          <a:p>
            <a:pPr algn="r" eaLnBrk="1" hangingPunct="1"/>
            <a:fld id="{52E9F50B-2A58-412F-90E4-147453889B71}" type="datetime4">
              <a:rPr lang="en-GB" altLang="en-US" sz="3200" b="1" smtClean="0"/>
              <a:pPr algn="r" eaLnBrk="1" hangingPunct="1"/>
              <a:t>23 February 2014</a:t>
            </a:fld>
            <a:endParaRPr lang="en-GB" altLang="en-US" sz="3200" b="1" u="sng" dirty="0" smtClean="0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0" y="60960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200" dirty="0">
                <a:solidFill>
                  <a:srgbClr val="000000"/>
                </a:solidFill>
                <a:latin typeface="Arial" charset="0"/>
              </a:rPr>
              <a:t>Today’s Title: </a:t>
            </a:r>
            <a:r>
              <a:rPr lang="en-GB" altLang="en-US" sz="3200" b="1" u="sng" dirty="0">
                <a:solidFill>
                  <a:srgbClr val="000000"/>
                </a:solidFill>
                <a:latin typeface="Arial" charset="0"/>
              </a:rPr>
              <a:t>CW: </a:t>
            </a:r>
            <a:r>
              <a:rPr lang="en-GB" altLang="en-US" sz="3200" b="1" u="sng" dirty="0" smtClean="0">
                <a:solidFill>
                  <a:srgbClr val="000000"/>
                </a:solidFill>
                <a:latin typeface="Arial" charset="0"/>
              </a:rPr>
              <a:t>Vectors and Velocity</a:t>
            </a:r>
            <a:endParaRPr lang="en-GB" altLang="en-US" sz="3200" b="1" u="sng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95288" y="1493838"/>
            <a:ext cx="8569325" cy="8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2800" b="1" u="sng" dirty="0">
                <a:solidFill>
                  <a:srgbClr val="FF0000"/>
                </a:solidFill>
                <a:cs typeface="+mn-cs"/>
              </a:rPr>
              <a:t>Learning Question:</a:t>
            </a:r>
          </a:p>
          <a:p>
            <a:r>
              <a:rPr lang="en-GB" sz="2800" dirty="0" smtClean="0"/>
              <a:t>Why are speed, velocity and acceleration different things?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426267" y="2492896"/>
            <a:ext cx="8610229" cy="3970318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800" b="1" dirty="0" smtClean="0"/>
              <a:t>Starter - Match </a:t>
            </a:r>
            <a:r>
              <a:rPr lang="en-GB" sz="2800" b="1" dirty="0"/>
              <a:t>the unit to the item</a:t>
            </a:r>
            <a:r>
              <a:rPr lang="en-GB" sz="2800" b="1" dirty="0" smtClean="0"/>
              <a:t>:</a:t>
            </a:r>
          </a:p>
          <a:p>
            <a:endParaRPr lang="en-GB" sz="2800" b="1" dirty="0"/>
          </a:p>
          <a:p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dirty="0" smtClean="0"/>
              <a:t>		</a:t>
            </a:r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What </a:t>
            </a:r>
            <a:r>
              <a:rPr lang="en-GB" sz="2800" dirty="0"/>
              <a:t>do all these units have in common</a:t>
            </a:r>
            <a:r>
              <a:rPr lang="en-GB" sz="2800" dirty="0" smtClean="0"/>
              <a:t>?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652120" y="3414479"/>
            <a:ext cx="17281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Usain bolt</a:t>
            </a:r>
          </a:p>
          <a:p>
            <a:r>
              <a:rPr lang="en-GB" sz="2800" dirty="0" smtClean="0"/>
              <a:t>Plant shoot</a:t>
            </a:r>
          </a:p>
          <a:p>
            <a:r>
              <a:rPr lang="en-GB" sz="2800" dirty="0" smtClean="0"/>
              <a:t>Superbike</a:t>
            </a:r>
          </a:p>
          <a:p>
            <a:r>
              <a:rPr lang="en-GB" sz="2800" dirty="0" smtClean="0"/>
              <a:t>rocket</a:t>
            </a:r>
            <a:endParaRPr lang="en-GB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2634680" y="3527137"/>
            <a:ext cx="17281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Km/h</a:t>
            </a:r>
          </a:p>
          <a:p>
            <a:r>
              <a:rPr lang="en-GB" sz="3200" dirty="0"/>
              <a:t>m</a:t>
            </a:r>
            <a:r>
              <a:rPr lang="en-GB" sz="3200" dirty="0" smtClean="0"/>
              <a:t>m/day</a:t>
            </a:r>
          </a:p>
          <a:p>
            <a:r>
              <a:rPr lang="en-GB" sz="3200" dirty="0"/>
              <a:t>m</a:t>
            </a:r>
            <a:r>
              <a:rPr lang="en-GB" sz="3200" dirty="0" smtClean="0"/>
              <a:t>ph</a:t>
            </a:r>
          </a:p>
          <a:p>
            <a:r>
              <a:rPr lang="en-GB" sz="3200" dirty="0" smtClean="0"/>
              <a:t>m/s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9829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04813"/>
            <a:ext cx="6804025" cy="626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Box 4"/>
          <p:cNvSpPr txBox="1">
            <a:spLocks noChangeArrowheads="1"/>
          </p:cNvSpPr>
          <p:nvPr/>
        </p:nvSpPr>
        <p:spPr bwMode="auto">
          <a:xfrm rot="-214315">
            <a:off x="2114550" y="1634083"/>
            <a:ext cx="5199063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400" b="1" dirty="0">
                <a:latin typeface="Tekton Pro" pitchFamily="34" charset="0"/>
              </a:rPr>
              <a:t>Key </a:t>
            </a:r>
            <a:r>
              <a:rPr lang="en-GB" altLang="en-US" sz="2400" b="1" dirty="0" smtClean="0">
                <a:latin typeface="Tekton Pro" pitchFamily="34" charset="0"/>
              </a:rPr>
              <a:t>words…</a:t>
            </a:r>
            <a:endParaRPr lang="en-GB" altLang="en-US" sz="2400" b="1" dirty="0">
              <a:latin typeface="Tekton Pro" pitchFamily="34" charset="0"/>
            </a:endParaRPr>
          </a:p>
          <a:p>
            <a:pPr eaLnBrk="1" hangingPunct="1"/>
            <a:endParaRPr lang="en-GB" altLang="en-US" sz="2400" b="1" dirty="0">
              <a:latin typeface="Tekton Pro" pitchFamily="34" charset="0"/>
            </a:endParaRP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 pitchFamily="34" charset="0"/>
              </a:rPr>
              <a:t>Speed		</a:t>
            </a:r>
            <a:endParaRPr lang="en-GB" altLang="en-US" sz="2400" b="1" dirty="0">
              <a:latin typeface="Tekton Pro" pitchFamily="34" charset="0"/>
            </a:endParaRP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 pitchFamily="34" charset="0"/>
              </a:rPr>
              <a:t>Velocity</a:t>
            </a:r>
            <a:endParaRPr lang="en-GB" altLang="en-US" sz="2400" b="1" dirty="0">
              <a:latin typeface="Tekton Pro" pitchFamily="34" charset="0"/>
            </a:endParaRP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/>
              </a:rPr>
              <a:t>Displacement</a:t>
            </a:r>
            <a:endParaRPr lang="en-GB" altLang="en-US" sz="2400" dirty="0" smtClean="0">
              <a:latin typeface="Tekton Pro"/>
            </a:endParaRP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/>
              </a:rPr>
              <a:t>Vector</a:t>
            </a: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/>
              </a:rPr>
              <a:t>Magnitude </a:t>
            </a: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/>
              </a:rPr>
              <a:t>Direction</a:t>
            </a: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/>
              </a:rPr>
              <a:t>Acceleration</a:t>
            </a: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/>
              </a:rPr>
              <a:t>Gradient</a:t>
            </a:r>
          </a:p>
          <a:p>
            <a:pPr eaLnBrk="1" hangingPunct="1">
              <a:buFontTx/>
              <a:buChar char="•"/>
            </a:pPr>
            <a:endParaRPr lang="en-GB" altLang="en-US" sz="2400" b="1" dirty="0">
              <a:latin typeface="Tekton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64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99592" y="548680"/>
            <a:ext cx="7266892" cy="1143000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Add the punctuation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532148" y="1614375"/>
            <a:ext cx="7859216" cy="498297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4000"/>
              </a:lnSpc>
              <a:buNone/>
            </a:pPr>
            <a:r>
              <a:rPr lang="en-GB" dirty="0" smtClean="0"/>
              <a:t>a  velocity time </a:t>
            </a:r>
            <a:r>
              <a:rPr lang="en-GB" dirty="0"/>
              <a:t>graph shows how an object’s velocity changes with </a:t>
            </a:r>
            <a:r>
              <a:rPr lang="en-GB" dirty="0" smtClean="0"/>
              <a:t>time a </a:t>
            </a:r>
            <a:r>
              <a:rPr lang="en-GB" dirty="0"/>
              <a:t>horizontal line on a </a:t>
            </a:r>
            <a:r>
              <a:rPr lang="en-GB" dirty="0" smtClean="0"/>
              <a:t>velocity time </a:t>
            </a:r>
            <a:r>
              <a:rPr lang="en-GB" dirty="0"/>
              <a:t>graph shows the object has a constant </a:t>
            </a:r>
            <a:r>
              <a:rPr lang="en-GB" dirty="0" smtClean="0"/>
              <a:t>velocity the </a:t>
            </a:r>
            <a:r>
              <a:rPr lang="en-GB" dirty="0"/>
              <a:t>higher the line is on the </a:t>
            </a:r>
            <a:r>
              <a:rPr lang="en-GB" dirty="0" smtClean="0"/>
              <a:t>graph </a:t>
            </a:r>
            <a:r>
              <a:rPr lang="en-GB" dirty="0"/>
              <a:t>the greater the </a:t>
            </a:r>
            <a:r>
              <a:rPr lang="en-GB" dirty="0" smtClean="0"/>
              <a:t>velocity a </a:t>
            </a:r>
            <a:r>
              <a:rPr lang="en-GB" dirty="0"/>
              <a:t>sloping line shows that the object is changing its </a:t>
            </a:r>
            <a:r>
              <a:rPr lang="en-GB" dirty="0" smtClean="0"/>
              <a:t>velocity the </a:t>
            </a:r>
            <a:r>
              <a:rPr lang="en-GB" dirty="0"/>
              <a:t>gradient of the line lets us calculate the </a:t>
            </a:r>
            <a:r>
              <a:rPr lang="en-GB" dirty="0" smtClean="0"/>
              <a:t>objects acceleration the </a:t>
            </a:r>
            <a:r>
              <a:rPr lang="en-GB" dirty="0"/>
              <a:t>steeper the </a:t>
            </a:r>
            <a:r>
              <a:rPr lang="en-GB" dirty="0" smtClean="0"/>
              <a:t>line </a:t>
            </a:r>
            <a:r>
              <a:rPr lang="en-GB" dirty="0"/>
              <a:t>the greater the </a:t>
            </a:r>
            <a:r>
              <a:rPr lang="en-GB" dirty="0" smtClean="0"/>
              <a:t>acceleration line sloping upwards with time means that the velocity of the object is getting faster a </a:t>
            </a:r>
            <a:r>
              <a:rPr lang="en-GB" dirty="0"/>
              <a:t>line sloping downwards with time means that the velocity of the object is getting </a:t>
            </a:r>
            <a:r>
              <a:rPr lang="en-GB" dirty="0" smtClean="0"/>
              <a:t>slower</a:t>
            </a:r>
            <a:endParaRPr lang="en-GB" dirty="0"/>
          </a:p>
          <a:p>
            <a:pPr marL="0" indent="0">
              <a:buNone/>
            </a:pPr>
            <a:endParaRPr lang="en-GB" i="1" dirty="0" smtClean="0"/>
          </a:p>
        </p:txBody>
      </p:sp>
      <p:pic>
        <p:nvPicPr>
          <p:cNvPr id="6" name="Picture 5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811020" cy="5689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AutoShape 2" descr="data:image/jpeg;base64,/9j/4AAQSkZJRgABAQAAAQABAAD/2wCEAAkGBhQQEBUUEhQUFBQUFRQUFxUUFRQVFxcWFBQXFBoXFxYXHCYeGBojGRcUHy8gJCcpLSwsFR4xNTAqNSYrLCkBCQoKDgwOGg8PGiokHyQsKSwtLC0sLCwpLDQ0KSwsLCwsLCwsLCwpLSwsLCwsLCwpLCwsLCwsLCwsKSwsLCwsLP/AABEIAMUBAAMBIgACEQEDEQH/xAAcAAACAwEBAQEAAAAAAAAAAAAAAQQFBgcDAgj/xABUEAACAQMBAwcGCAcLDAMBAAABAgMABBEhBRIxBhNBUWFxgQciMpGhsRQVI0JScsHRM1NigpKTshY0Q0RUY3ODo7PTFyQ1ZXSiwsPS4fDxZHWUCP/EABsBAAIDAQEBAAAAAAAAAAAAAAABAgMEBQYH/8QAMhEAAgECAwQIBwADAQAAAAAAAAECAxEEEiETMVFhBRRBgZGh0fAiMlJxscHhBjNCI//aAAwDAQACEQMRAD8A7jRRRQBE2rtWK1headxHHGN5mPqwBxJJwABqSQBWHfynzSEG3s92P6V1LzTntEUauR08SOiq7l7tM3W0hb6czZKkrjoa4lUlN7OnmRksO2TsrFrt2e6LGArDCCVWQpvvJg4LKCQqrkdINWJRSvIoq1VA395y9viBzUdmhzqXM8oI7Au5j1mov7t9q/6v/VXP+NWMFpIfSubgn8l1jHqRRXx8UgjBkuD3zy/Y1Rz0+BkeOj7Rtv3bbV/+B+quv8WvuPlrtP53wEd0NyffMKwS8n4ekO2fpSyt7C2Ka8nrcfwS+OT7zS2kOBF4+PPwXqbjaHKTaMvo3UcH9Daqc69czv8A+CvCDbm0U/jxc6fhLWAjwCbuPEmsgNhwDhGF+qWX9kjNP4nj6DIv1Zpl9gfFPaQ+kXXlz8EbmLlftFAflraQnH4S2dcdnycw9telvy62gH89bJ0xwVbiJs/WLuPZWD+LMejNcrjqnkP7RNeghmHo3U35whf3pn2089PgTWNjx8jof+UG6/EW366X/CpN5QbvGkFtn+llPs5vWuduLrouj+dBEfdimJbwfxiM99uAPY9PPSJdcj9Xk/Q2X7t9qf6v/VXP+NU9fKDeBRmC1ZsDJ56ZATjUgc2xGvRk99YFby7HF7du+KRfc9B2ledVr/bffTzUh9bj9SN8PKLeDja2x7rmUe+CvQeUu46bEeF0v2x91c9+M7zqtf7b76PjK8+ja/2330r0h9bjxR0M+Uuf+Qj/APUn+HUdfKNen+KWw77qQ49UFYT4yvPo2v8AbffR8ZXn0bX+2++i9LiHW48Ub1/KDeFTiC1VsHBMszgHoJHNqT3ZHfUH93G1P9X/AKq5/wAasl8Ouz863HdHKfe9eTTXh/h4R3QZ970ZqQutx+r8mvn5X7UcDEtnGRnO5bytn9OU+6o8vKDajDHw2NOGTHaR73hvsR7KzIku/wCUp2f5uv8A10ibo8boD6sEY95NGekLrkfq8n6Gllv7513X2hc9HoLbRHQ54pFvD11Ge2lbBa8vzgg/vqQajpwuBVFu3X8rP6iGvg2k7eldz/mc3H+ytPaU+BF4uP1fkuPiNTxluj33Vxr3+fUduRtofSh3j1u8rHuyzcKrW2UxOTc3R/ryPcKfxR/PXP696W2hwI9chxZapyWtlGBHgDoEkoHqD0fuYgzkCRSOBWedSO0YfjVULKZfQu5xj6ZSUeIZdfXUqDb0kJxdbrRkgc+g3QudPlUyd0Z+cDjrxU41Kb0sThiIydlIvLO4u7Zg0F5PpgCO5Y3ERA6CG88cOKsDXQOR3K/4crpJHzVxDu84md5SHB3ZI24lG3W46gqQawYNfFhdm22jZzjOHk+CSgdKXBAQk9SyhD4mnUgrXRqhN3szsdFFFZy8/O3KLaLFdqS67017JApyScArAMdy5wPuqTbW4jRUXggCjwGKrtsSB4FaMhlm2pI4YcCpuJSCO8KD3Va0VexcjjY56pfcKdFKqjnDpU6VADpU6KAFRRToAKVOlSAKdKnQAqKKdACooooAKKdFMBU6VOgBUU6VABRRRSAdfEsYZSrDIIII6wdCK+6VAH3yVuiYWiY5a3cwkniVGqE96ED8017cpJ+btzJwMTwyg9RjnjbPsqt2K+5tCZPxsMcnjGxjPsIqbyvBNlMAcFgqDveRF+2t8Xmp3O5Tlms/sd4pGnSNZjcfme2GbPZ4/n2P6PPH7vXV7VDajEGzVPS8z+G65+0VfUqu/uRw8b8699rHRRSqowjoopUwHRRSoAKdKikA6K9bS0eVwkalmY4AFawbLtNngG5IuJ+PMrqqn8r728BTLYUnPXcuJkeYbd391t3ON7B3c9W9wrzq62zyrmuVKHdSLIIjQAAY4a4yeuqYCghNRT+F3Cir2HkRdsu9zYUHUb7opPZgnIPfiqu/2ZLA27KjIejI49xGh8KBypzirtMjUq9rS1aWRY0GWchQO01d/uEu84KIO+VPvosEacpfKrmfpVc33JeSFWLSW5K8VWZS2n5Jxk9nGqegUouOjHHGWIVQSSQABxJOgA8aRXBweI0q65LwhXe5f0LZd/60h0jX9LXwqmZiSSeJ1PjQNxtFPifNOlTpEBU6KVMB0UqKAIth/pIf7K/98tW+1Lbn3trcDJnuoEIxnzEfnXOnQFQ5qq2V520H/ItlGe15c+5a1nJSy5/bEJ1xawTT8NN+UiBQT0Erzp/NNa4O1I7eGXwxOsVH2hc81FJJjO4jPjhndUtjPhUioO3f3rP/AEMv921Um8/OlsumzR1QTP2DKLj34q+qjsTlrEfRsmb1si1eUqnzHBxj/wDTu/bClRRVZjHRRRQAUqKdABSp0qQG72PseSCwEtspkuLgY3gR8nGc5xkjXQeJ7Kzd7yYu4wXkhkxxJ0c665O6SfE15WPKO4gTcjlZVGSFG6QM8cZBxXt+6+7znn3/AN3Hqxinoa5TpSik7q32sVFabkKgSWW4f0LeJmP1m0A78BvXXxtYC4slumVUm54xMUG6JRu53io03gRxFWdnsGc7LVIV3muJOcfVVxGPRHnHXOFPjQgpU2p3Wtlf08zJ7S2k9xI0khJLEnGcgdijoAq2u3Y7MjMpJPwg8zvEk7gTD4z83e9te0HI/mcPeypDGOKhg0jdigf968LmY7RukjjXm4lG4i9EcS6szduNfUKBKMo3zb3pbtPrYi/BYHu29M5itx+URhpMdSjI9dZ92LHJ1J6Tqda0u0OU0Jbc+DRyxRZjiJd1O4Ok40OcZ8ai/HlseNjHjslkz4aUCmo2UVJWX39CixX1HGWIAGSSAAOJJOABSq+2Aot4mu3GSpMcCn50pGrdyikUwjmdh8oJBbxpZoQdzDzEfOmPzc9IUYH/AKrP19yylmLMSSxJJPEknJJr4phOWZ3CnSooIBTpUUAFFOvl3Cgk8ACT3AZNAHlyXBae7k6N+OEf1SHPtaugeSq23pL646GmS3U68LeMb2OjG/Iw06VNYTkziGwErcWWS5f8/Mn7OK6t5NtlNb7MgD/hJFM7/XuGMpHE8N4DwrVLSCR6KjG2nDQ09QNvfvWf+hl/u2qfUDb371n/AKGX+7aqjQfneyzz1p1DZ0ftYfcKu6pbD8Na/wD1sP7Yq6qNT5jgYz/YOlToFVmQKK+OcGcZGerIzXzNdIhAZlUt6IYgE92ePEUDsz0p0UqBBTpUUwCrzkzyYe8fOqwqfPfh3hes+6vHk/shZmZ5TuwQjflbpx0KPymP29lSds8rXmTmYlEMA0CJxIzpvH7B7aC+nGKWefcuP8JW2btby4htLYYgRgiY4En0n7cDOveemonLDafOXJWM4jhAhTB0wmhOnb7hVfsjahtpecUAsFZRnIwWGN4Y6RUKgJ1c0Xxb/G4K0WxYWFjcvCpeV2SJgoJZYiN5jgdB4eFUEMLOwVQWZjgADJJ6gKcFw8bZRmRh0qSp7tKRCEsru+Z5kY40s1oLXlNeODj5bdGpaFZCB2ndz18a8doX086BGgVQCDlLco2gxxA4a0xuEbXTfh/StsbQzSpGvF2CjxOM1cbejaaUQwRyNFAOaQBWOSD57nA4lunuqnRZImDAOjKQQcEEEcCMip8/K27cYM8n5uF/ZAoHFxUWpXPMcmbo/wAXl/QIqFc2rxtuyKyN1MpU+o19y7Rlc5aSRj2ux+2vGSZmxvMzYGBvEnA6hnooISy9lz4p0qdIgKnRSpgOq7b8hFu4X0nAjX60hCD31YVAvBv3VpH0GVpT3QoWHtIpxV2kXUI5qiRcbVtA0UVquRz8sNqMEAhHYK2CRjPNhq7kigAAaAcBXKOSdqZ9rw6HdtYZZ2OuN+b5BAT17vPHHYequsVoqv4j0FNWiFUnLiYpsy9ZThltbggjoIiYg1d1Q8vv9FX3+yXP9y1VlhxCFAJ4QBgCwgA/TNWVV8QxdlehLS2X9o+Fe2074QRPI3BRnHWeAHicVGp8zOBiU5VbLkQttbeEJCIA8rDIXoUfScjgOzpqikZ5Pw0jPnoBKoOwKMe2oOzZ3kLOR6ZJZzxY9gHBRwqwxXPrVZJ5Uet6O6No0qanJXk+P6PIWijgq4zxx94pXEJZCm8Qpxp6S6cCFbge0Yr0YaacaQBznOmNR0Z7NM1QpyWqZ1Z0actJRT7hfCLkboWchUAGMDgOs656s91X+ydsl2Ebjzt0kMODbvHIxodc1R1J2JHvXQPRHGzeLkKPYGrRSqzlKzOL0lgMNTw8pqNmtxqqKVOtZ4w9EuWVWUMwV8bygkBsajI6cV50qdABSop0AX3JBdySWc8LeF3H12BVR7/VVCTnjxrQXgFvs+OP5903PN2Rpog8Tr66z9MuqaJR7/H+WJFlfyxE807oWwDuMQT1DTj/AN60vKPlDPDzUCzPzkcY51g2rSPhiD9UYHjVbyYgVWe5kGUtlD4+lITiNf0tfAVTzzF2ZmOWYliesk5NA1OUIaPf7/P4LSLlddr/AA7n6263vFVUspZixxliScAAZJzoBwr5pUFTnKW9hRRRSIjpU6KYCp0qdACqJs+Pf2lnoitifzpHx7gal1F2BcBTe3B9FX3M/k28eT7Sator4jXhFebfI6P5KrLJvLk/wk4hT6lsgTQ54c40ox+T21v6zHk02cYNlWqt6bx88+hB3pyZjkHpG/jwrT027u53krKwVkfKz/oa76MxqPXIg+2tdWN8rbH4rkA+fLaodM6Ncx5pDOUxjN5dHTQwJ+jFve9vZVTyxujuJAvGU6njhF4ns/7Gpk+0eaN9NjeC3DaDTO6saYz0VQuWeRpHILtppwVRwVc9HvqjEVFBtmTBYKWJxLk/lja/huGiBQANABgeFfQNKiuSe0sPe7v/AA0ZpUUAPNW3JOIc079LyPk9iHdUDs0Prqoqz5N3qpmFtCWd06mB84jvBzp1VqwzV2cLp2E3h1l3J6l/XzDBJPPFbW+5z0xbBfO6iIu87sBqcDAA6SRXjtC9WGNnY8AcD6TdCgdJJxWs5K+TtVs0aV54ruZC08sTmOQiXBMLAgrugBRjGhBxitt0t55nA4R15Xe5eZk7G55xScg4d1DrkK4RiokUHUK2MgVIrwuIoYb+e3tkaOG3WOPdLO29IN7ffzySOhdNDu5qVFEWOFBJ10AydBk+wGmZ8RS2dVwR8UVoU5PRQxq13K0TyDKRou8wX6Tjo7v/AFUe+2CohM0EyzxqQH80o6E8CyHo7aLEHSkl7v4ETbO1Dcy7+7uAKiKoOQqouAAfWfGoNFFIrbcndltd3irZxQoQSzNNLj6WdxFPcoz41VVYbM2K1wrFZIVKkDdkcISD0jI1FWJ5Iqmst3aoOxy59QxTLck562M7TrT3fJi1gYLLe4JAbCws2jDIOQTVZtWxtkUGC4MpyBumJ0wMHXeOnHGnbQKVKUd9vFepV0qsG2DPzayc05RgGDKN4YP1c48agspHHTv099BW4tb0fNOlToEKnSp0AfMkm6CTwAJ9QzUGxtT8Vxx5CvdsiZPDeu5gMnGuitnwr55Qy7trLjiy7g75CE/4q0dlYb15s2AYwLhXweGLWB5P+EY7cVfS3NnTwMdL8zs8MQRQqjCqAABwAGgHqr7ooqJ1wrHeVYZ2eq/SurNfXcx1saw/lTm+Ts4wwHOXsZK6ZZYYpZu/AdYtR2ddNbxPcci2NGskM5cBlknuCRxyN7q8KzRXJ+QZzH0GVV0Gui9LeOK1fJtcWy/WlPrleqa0sTfXUgtfklVS7M+SjktgEJxXJzqOOM4qmVKVV5YK7MODxUKFac6jait7T039v8PEUVbnkTefTtsdeZvdu/bUheQEhVi9xlt07qxruDewcbztk4zjoqEeicVJ/LY7E/8AI+j4L57/AGTKCirHZvI28ICyCNMcXd+cJ7lT7SKi7b2HdWqbzLG4LKisjH0nOF8xhn7Kql0biYrM46GiHTmBlLIqiv70vuIE+0EQ4J144AJPs4VoeTfIu6vpC8LQxLA24zSMJMM0atlFjyrEKw13uk1peTPJ1bOELgGVtZH4lmPEZ+iOAHj00/JttAw3ssEXnW8810Qi8IWg3MyY6Ebe3O8L476vRvVqaqN3f4OPQ6cXSFaVBRtDjx9P2ark55PYLVhLIWubgfws2CFP81H6Mffqe2rfb+347OLffLM2RHGvpyMBndXq7WOgGpqs5S8t47UmKICa5x+DB82P8qZh6A7PSPQOmsJJJJI5lmcyStoWxgAdCIvBEHV08SSdayWb1ZficXTwsckN/A+S8kkjzTENNKQW3RhVCjCxr+SoJGTqeJrV8iSsInupMYhTdXPS78AO3Ax+dWXrU3SRxwWdtISiyH4RMy4yOcyEz3L6sVYjz9OcpTdSW/8Ae5e+Rnb++eeRpJDlmOT9gHUBwxVxyfg3ba7lcfJmExDPzpHYEAdeDg+Ne19sqytpmSV7k7p4BEG8CMjDZ1B68VX7Z27z6pHGnNQR+hGCTqeLMelvvPXQK2RuUnrqVVXfJ+ECC7kYAhYNwbwB8+RgFxnp0NUlX8vyWy0HTcTs/ekQ3R/vYoK6W9vgn6fkz9WPJ6xE1zGregDvv1biDfbPZgY8ar6utnfI2c0vBpiLZO4+fIfUAPGkKmry17NSv2tfmeeSU/PYkdg4AeCgCnsnZb3MyxpxbiTwVRxY9gqIK3C8nZoLPm4dw3E4BmBdVdYyNI1Dd+p7+ymidODqSbf3ZUbT5SvFII7SRkhiXm13cYfHpOQdCS2Tn768f3aXRGGkD/Xjjb3rVfe7Hmg1lidB1spx6+FRKNRSq1E97XICaVFOkUhRSp0wKza3nSW0f07hCe6Pzz7h6q2vJWPf2zBoCIra5lyceaXaOIEZ6cZGnQxrIQEPtGJfxUMsvi5EY9m9663fk8tQ21LiTe1itIY93o+Wmkck9RHNL+lWiGlM7WDjaMe86bRRRUDoBXL/ACvbSWK5tCxUCKK8n1IBLBY41XU8DvN3kVsOWXKsbPhQqnOzzSLDBCDgvI3DJ6EHEno06xWateRnP3IvNolLi5CqERVxBAASwWNTkuQxJ3mzqeApOajqSjTc9Ec/5Dcirq8ghEu9a2oXLNwmmDMTiMfMXB9I8ejNU+yYJLbaMaOWQMzwshyRG8JcJFniw5opuk8RJno07ft7lJb2MfOXMqxjoB1Zz1Io1Y91cB5ZcqRta73oYeZQlVLAjnJNw4VpMuE3gDoOIB9Iinh6klNSSKcXhaWxlDde9/Xu3m82FOZZbmQElDKI044IiQKxHR6RbUdXZXpylci1cISHbcRCOO+8iquPE148lLJ4bdUZgUAwnm7hAyc5GNddc5Oc8TxMu6smknjY/g4suB9KU5VT3KpY97Dqr1MU3St2v9nz6bjHEXvpHzstPGxPrwubpEKh8eewUZxjeIJUHqzukDtr2JxWC25tAvdArq0dxAApbRkJ3hggarkRuDrjnX6MUV6ypRuRwmHdeTRpOU+0ebjEakb8x5sdOFfzC2Oobw176y2yoXW5uDaSvDbOBFzibu/LuY3ish1UFgTvDj7pm0tmvdyb0/NqmR5ke8WYKCAGkbB3RltAB6RqxjjCgKoAAAAA4ADQAVwcbilWdo7ju4SLwsFlfxPf799vHTztLNIl3UUKOPaT1knUntNe1FOueNtt3Za8mNkfCrlEPojz3P5C8fXoPGvPlFtH4RdSSD0S2F+ovmr7BnxqXsTbS21tcbpxPJuopwdE13iDjGdT7KoqC2TSpqK7dX+vfM0DyfDLX+ftV8ZIB9qe6s/UjZ980EqyJ6SnPYegg9hGR41Ybf2cq7s8I+QnyVH4t/nRHuOcdndQEvjjm7Vv9SorQcsfMeGAfwEEan67DeY+6q7k/a87dQoeDSLnuB3j7AaW3bznrmV/pSNjuB3R7AKBLSm+b9/oggVd8qDzZithwt4wG7ZZPPc+0DwqFsPc+Exc6QqCRSxPDAOdezIA8a89rXPO3Er5zvSOcjhgscY7MYoBaQfP36Fpyct1jR7uQZWAgRqeDzH0R3Lof/VUt1ctK7O53mY5JPWav9rW7mxtBErNEFd3ZQSBKWwwbHDGoGazdA6nwpR7/f4JQ2pLzZj5x9xuKliQca8DUalRSKm294UUU6YgopU6AIvJ6PfvbmT6CxQj1c43txW+8li5u9ovngbSLH1YWfOe0uaw/IzzoZZPxtxKw+qpCD9mt55JYDv7Qf5rXSoO+OCPP7YrU1amkegoK1lyOh0UUVUajkHK/lPzu0YrlULxWomitEBIa8u5Bzbc2nTEnAyYxocE6Cs3ym8oU5lSCznkd0i3LmWNoxEZCMnmjuHdAbI31OoGB9Kukcq+Qez4Lae6FqoeKCZsRyy24YbpJjJjdQFbGMcMEjprhtlzVugBZFLeccnGSdeB1AHAVqwmFVed5uyW86WBoKvK0naK3guzZGZnlnleRwVZs5YqRuld9stjGnRpUq0geFd2KadABgAPlf0WBFEd9G3ouh7mFe4Neip4ahFfAkeiXR2DnHLkjJc9SRabeuoQADDKo+ayc0fAx6eyrnZ/LeJsLODbv/Oaoe6Qeb68VnqGGR99T2NvkfjqvXzOHjv8QwGJTdNZJcVu8GdAecBC+hAUtx0IAzx6q5tsO156YOd4LCSwydCWChF/NVT61r4tdsvC5hjA3Zd6Ix73mBpFIDqRrGQSMjAyOjprR7PshDGFByeLMeLMeLHvPsxXC6Rr3tDt7TwkujpdGVJ05NO9rNcNezsJNOilXHKAooopgOlRRQAVMt9qyRxPED8nJ6SkA69YzwOOkVEpUhptbiVs3aLW8qypjeTON4ZGoI4dxNRiaVFAXdrBTpU6YiVZbVmg/BSOnYrHHq4GrEcsZyCHEMmemSFCfWMZ8apKKCaqSjomFFKnSICop0qYBXhtC55uJ3+ijN6gce3Fe9VPKQF4lhHGeSOIdxbJPqHtoWpZSjmmkXvJS25qygU6Hmwx73O//wAVdH8lkY+LUk/HyTz6runEkz7uevzAoB6gK55t6Yx2riMEuyiKMDiXkxEgGOnLD1V2TYmzhbW0MI4QxRxDXOkaBOPTwrXV0sj0FLtZNoooqkuMh5V9iT3myporYFpMxvuA4LhHDlRnQnTOOnFcC2Tspbe45q7jMbMWH+choNwgDcl50o5YEh8oU3D1k4x+rKh7U2RDdRmOeJJUPzXUMO8Z4HtGooeqyklKyscI2Xsu3m2hZpKltOjtPGxiezeNmWDKkiCGN11GQHzw6+Ovv/I7YuPkedtm64ZWx4q+RjuxRys5DWezHs7q3jMZW+gV/lpCBHKHQ7qO5HpFCQNcA9GaveXG0jbbOupVOGWFwp6mfzFPgWB8Ko1g0os00mrNnMLbye3csPPWc8c8TNIFWdebdljkZAysuQQ27kEkaEVTbShubP8AfltLAucc5o8eerfXIru2w7AQWsMSjAjijQD6qAeJzXPuVlhtHalyxsos21qXjSQyrEWnRgJWi89Tvg5jBPmea+uTW6j0hiIuyldczbHG16KVpdz1/vmc9vLNbhVeNhvKco4ORkHOtaPY1+Z4VdhhjkMOjeUlTjsyM1lLpXs52WdJY5t0h1ZdWY4ZWIxgHty2d7jV9svZlvFCoN+yNgFws0O4HOrbu8pwMmtGLlGuozSSlrfXwOd01s8XCFRJKet7O/4Luiq7mbbOPjJ89s1uPelenweIejtEcPnvauPcKwbGR5vqc+K8/Qm0qgqoHHaNse9YfskFJj1X9njtVP8AGpbKRHqlTkWFKoSRseF9aEdiKf8AnV7LYu+i3kJP5MaE+rnDRsph1SfIkUV8nYE59G6GP6BD7jX0NhzgfvhPGDj34cU9jMXVJ8V77goppsifpmhP9S4/5tJ9mXA4NA3esqe4tS2M+Auq1BU6RsbkfNgPdJINfGOvHcuRxt8/UmjP7W7S2c12C6tU4eaPaio7SzAfvWbwMJ90lI3jD0oLgcNea3uP1SaWSXAjsKnAk06gnbMYOG5xT1NFKuO/K4o+PIPx0fiwHvqNmRdKa/5fgTadR12hEeEkZ7nT768ptswJ6U0Y/PUn1A5oI5ZPsJlQtlw/Cb0v/B2oKjqMzjzv0V9ppI0t15sKtHGeM8ildP5pDqzdpwBVxuR2NvhFJC4CoMl5JGOAB0s7Np49laKVN3zM34ag4vNLf2Fjycs/hu1oox+DsgLqUjgZGBWFM9HFn7h6uw1lvJ5yUNhaky4NzOxmnYa+e3BAfoqMAePXWppSd3c68VZWCiiiokgooqk5abZez2fczxrvPFEzKMZw2MBiOoZ3j2KaAML5Wil5eW1ovNs8KyXDq9wIPNbdjVUbXE2TvrkabuuQ1RuVWx787OZp7glC0Qkie3t8rGJFzIzQsxcDCnCkHieys/sDaWzZIFWaSGWVzzkrXK4d5W1ZiZRrqcDXhT5TQRxWbGznkCStFEsEUiyQNIZAVO4wbcwVz5mM4qVXCVGlOElzRv6q1DMpJ95uoztGRmDXOzIAuQTEJZ2Dg6qVdkCdPWR7a8eR1/FZ3TRG6LQvvIHJHweW8aR7qURYYpDurIAFGN47w1Ka1N3bTXDZnstlNIdGuWiaRmA6eZZR5x7ZCB28KiX2wbhzEZZo7mOKQbts1vFFCqOQjFUTTfVSSC2eBHTVNHCYnNeSsu79bw6rWnvR2mvmWFWGGAYHoIyNNeBrk4uzshRNbFlgEic9bAlo2R3CFolY/JSAtkbuAcYI4EdbrRUpum7MzVqMqMssiLcbMikOXijc9bIrH1kV8/FEP4mL9Wn3VMoqspInxRD+Ji/Vp91HxRD+Ji/Vp91S6KAITbEtzxghPfGn3VFueSFlLrJaWznGMtBE2nVqtW9FAGdl8nezmDD4FbrvaEpGsZ8GTBXwIqM3kxscYRJY9Qcx3Fyp0/rOFauincLGRl8msGMJNdRnOciVZD3fLI4x3YqufyazgeZegn+ctlI/3HXWt/RTzS4kcq4HOn8n16qkrPayNpgGKaIHXXLCR8afkn7ajTckL9cfJQSZznm7hhjwkiXOe/orp1FS2kuItnE5Bc2tzEAZbO6XOT5iJOAB0kwO+KhnaiAEssyBQSWkt7iNQBxJZ4wAO812uintZEdkjisO14X0SaJjxwJFJ9WaksoYagMD1611TaGxILj8PDFLpu/KRo+nHHnA6VUXPk42dIu6bOBQDn5NOaPrj3TjXhUttyI7Hmc7bZkR1MUZ740P2U1s4o/OCRpjiQqr7cVuf8lGzP5Kv6yf/rr3tPJns2M5FnE3D8IGlAx1CQsB4UbVcA2T4nN025HIxWHeuHGu5bI0zeJQFR08SK13JLkLK00d3fKEMZJgtchwjajnZWGVaTHogaLxyTw3tvbLGoVFVFHBVAVRk50A0Gua9KhKo5E401EKKKKrLAooooAKToCCCMg6EHUEHoNFFAGA2j5ErCViUM8AJJ3InUxjPEKkqsFGddPdpVdH/wDzzYBt4y3Z1zjfiXXvWIEYOvhRRUnJvRsk5yas2YjlJsm72TcGOK+kkAXf+UUsCOOGDuwz2jFRuTnlFu7p9wiAaouebkOrkjOBIOGOHuooqarTW5lscRVjukzs2zeQahle5me4ZWWRVwsUKujbysI085sEA+ezDIzitXRRUJScndlUpym7ydwoooqJEKKKKACiiigAooooAKKKKACiiigAooooAKKKKACiiigAooooAKKKKACiiigD/9k="/>
          <p:cNvSpPr>
            <a:spLocks noChangeAspect="1" noChangeArrowheads="1"/>
          </p:cNvSpPr>
          <p:nvPr/>
        </p:nvSpPr>
        <p:spPr bwMode="auto">
          <a:xfrm>
            <a:off x="63500" y="-909638"/>
            <a:ext cx="2438400" cy="187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8" name="Picture 4" descr="http://1.bp.blogspot.com/-tWgBuuFpcV8/T6fXoTEKQtI/AAAAAAAAANE/NRG1joF3trs/s1600/SpellRit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850" y="116632"/>
            <a:ext cx="1763688" cy="1353727"/>
          </a:xfrm>
          <a:prstGeom prst="rect">
            <a:avLst/>
          </a:prstGeom>
          <a:noFill/>
          <a:effectLst>
            <a:glow rad="127000">
              <a:schemeClr val="accent1">
                <a:alpha val="39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53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98906" y="592837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Add the punctuation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532148" y="1875023"/>
            <a:ext cx="7859216" cy="498297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4000"/>
              </a:lnSpc>
            </a:pPr>
            <a:r>
              <a:rPr lang="en-GB" dirty="0"/>
              <a:t>A velocity–time graph shows how an object’s </a:t>
            </a:r>
            <a:r>
              <a:rPr lang="en-GB" b="1" dirty="0"/>
              <a:t>velocity</a:t>
            </a:r>
            <a:r>
              <a:rPr lang="en-GB" dirty="0"/>
              <a:t> changes with time. A </a:t>
            </a:r>
            <a:r>
              <a:rPr lang="en-GB" b="1" dirty="0"/>
              <a:t>horizontal</a:t>
            </a:r>
            <a:r>
              <a:rPr lang="en-GB" dirty="0"/>
              <a:t> line on a velocity–time graph shows the object has a constant velocity. The </a:t>
            </a:r>
            <a:r>
              <a:rPr lang="en-GB" b="1" dirty="0"/>
              <a:t>higher</a:t>
            </a:r>
            <a:r>
              <a:rPr lang="en-GB" dirty="0"/>
              <a:t> the line is on the graph, the greater the velocity.</a:t>
            </a:r>
          </a:p>
          <a:p>
            <a:pPr>
              <a:lnSpc>
                <a:spcPct val="114000"/>
              </a:lnSpc>
            </a:pPr>
            <a:endParaRPr lang="en-GB" dirty="0"/>
          </a:p>
          <a:p>
            <a:pPr>
              <a:lnSpc>
                <a:spcPct val="114000"/>
              </a:lnSpc>
            </a:pPr>
            <a:r>
              <a:rPr lang="en-GB" dirty="0"/>
              <a:t>A </a:t>
            </a:r>
            <a:r>
              <a:rPr lang="en-GB" b="1" dirty="0"/>
              <a:t>sloping</a:t>
            </a:r>
            <a:r>
              <a:rPr lang="en-GB" dirty="0"/>
              <a:t> line shows that the object is changing its velocity. The </a:t>
            </a:r>
            <a:r>
              <a:rPr lang="en-GB" b="1" dirty="0"/>
              <a:t>gradient</a:t>
            </a:r>
            <a:r>
              <a:rPr lang="en-GB" dirty="0"/>
              <a:t> of the line lets us calculate the object’s acceleration. The steeper the line, the greater the </a:t>
            </a:r>
            <a:r>
              <a:rPr lang="en-GB" b="1" dirty="0"/>
              <a:t>acceleration</a:t>
            </a:r>
            <a:r>
              <a:rPr lang="en-GB" dirty="0" smtClean="0"/>
              <a:t>.</a:t>
            </a:r>
          </a:p>
          <a:p>
            <a:pPr>
              <a:lnSpc>
                <a:spcPct val="114000"/>
              </a:lnSpc>
            </a:pPr>
            <a:r>
              <a:rPr lang="en-GB" dirty="0"/>
              <a:t>A line sloping upwards with time means that the velocity of the object is getting </a:t>
            </a:r>
            <a:r>
              <a:rPr lang="en-GB" b="1" dirty="0"/>
              <a:t>faster</a:t>
            </a:r>
            <a:r>
              <a:rPr lang="en-GB" dirty="0"/>
              <a:t>.</a:t>
            </a:r>
          </a:p>
          <a:p>
            <a:pPr>
              <a:lnSpc>
                <a:spcPct val="114000"/>
              </a:lnSpc>
            </a:pPr>
            <a:endParaRPr lang="en-GB" dirty="0"/>
          </a:p>
          <a:p>
            <a:pPr>
              <a:lnSpc>
                <a:spcPct val="114000"/>
              </a:lnSpc>
            </a:pPr>
            <a:r>
              <a:rPr lang="en-GB" dirty="0"/>
              <a:t>A line sloping downwards with time means that the velocity of the object is getting </a:t>
            </a:r>
            <a:r>
              <a:rPr lang="en-GB" b="1" dirty="0"/>
              <a:t>slower</a:t>
            </a:r>
            <a:r>
              <a:rPr lang="en-GB" dirty="0"/>
              <a:t>.</a:t>
            </a:r>
          </a:p>
          <a:p>
            <a:pPr>
              <a:lnSpc>
                <a:spcPct val="114000"/>
              </a:lnSpc>
            </a:pPr>
            <a:endParaRPr lang="en-GB" dirty="0"/>
          </a:p>
          <a:p>
            <a:pPr marL="0" indent="0">
              <a:buNone/>
            </a:pPr>
            <a:endParaRPr lang="en-GB" i="1" dirty="0" smtClean="0"/>
          </a:p>
        </p:txBody>
      </p:sp>
      <p:pic>
        <p:nvPicPr>
          <p:cNvPr id="6" name="Picture 5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811020" cy="5689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AutoShape 2" descr="data:image/jpeg;base64,/9j/4AAQSkZJRgABAQAAAQABAAD/2wCEAAkGBhQQEBUUEhQUFBQUFRQUFxUUFRQVFxcWFBQXFBoXFxYXHCYeGBojGRcUHy8gJCcpLSwsFR4xNTAqNSYrLCkBCQoKDgwOGg8PGiokHyQsKSwtLC0sLCwpLDQ0KSwsLCwsLCwsLCwpLSwsLCwsLCwpLCwsLCwsLCwsKSwsLCwsLP/AABEIAMUBAAMBIgACEQEDEQH/xAAcAAACAwEBAQEAAAAAAAAAAAAAAQQFBgcDAgj/xABUEAACAQMBAwcGCAcLDAMBAAABAgMABBEhBRIxBhNBUWFxgQciMpGhsRQVI0JScsHRM1NigpKTshY0Q0RUY3ODo7PTFyQ1ZXSiwsPS4fDxZHWUCP/EABsBAAIDAQEBAAAAAAAAAAAAAAABAgMEBQYH/8QAMhEAAgECAwQIBwADAQAAAAAAAAECAxEEEiETMVFhBRRBgZGh0fAiMlJxscHhBjNCI//aAAwDAQACEQMRAD8A7jRRRQBE2rtWK1headxHHGN5mPqwBxJJwABqSQBWHfynzSEG3s92P6V1LzTntEUauR08SOiq7l7tM3W0hb6czZKkrjoa4lUlN7OnmRksO2TsrFrt2e6LGArDCCVWQpvvJg4LKCQqrkdINWJRSvIoq1VA395y9viBzUdmhzqXM8oI7Au5j1mov7t9q/6v/VXP+NWMFpIfSubgn8l1jHqRRXx8UgjBkuD3zy/Y1Rz0+BkeOj7Rtv3bbV/+B+quv8WvuPlrtP53wEd0NyffMKwS8n4ekO2fpSyt7C2Ka8nrcfwS+OT7zS2kOBF4+PPwXqbjaHKTaMvo3UcH9Daqc69czv8A+CvCDbm0U/jxc6fhLWAjwCbuPEmsgNhwDhGF+qWX9kjNP4nj6DIv1Zpl9gfFPaQ+kXXlz8EbmLlftFAflraQnH4S2dcdnycw9telvy62gH89bJ0xwVbiJs/WLuPZWD+LMejNcrjqnkP7RNeghmHo3U35whf3pn2089PgTWNjx8jof+UG6/EW366X/CpN5QbvGkFtn+llPs5vWuduLrouj+dBEfdimJbwfxiM99uAPY9PPSJdcj9Xk/Q2X7t9qf6v/VXP+NU9fKDeBRmC1ZsDJ56ZATjUgc2xGvRk99YFby7HF7du+KRfc9B2ledVr/bffTzUh9bj9SN8PKLeDja2x7rmUe+CvQeUu46bEeF0v2x91c9+M7zqtf7b76PjK8+ja/2330r0h9bjxR0M+Uuf+Qj/APUn+HUdfKNen+KWw77qQ49UFYT4yvPo2v8AbffR8ZXn0bX+2++i9LiHW48Ub1/KDeFTiC1VsHBMszgHoJHNqT3ZHfUH93G1P9X/AKq5/wAasl8Ouz863HdHKfe9eTTXh/h4R3QZ970ZqQutx+r8mvn5X7UcDEtnGRnO5bytn9OU+6o8vKDajDHw2NOGTHaR73hvsR7KzIku/wCUp2f5uv8A10ibo8boD6sEY95NGekLrkfq8n6Gllv7513X2hc9HoLbRHQ54pFvD11Ge2lbBa8vzgg/vqQajpwuBVFu3X8rP6iGvg2k7eldz/mc3H+ytPaU+BF4uP1fkuPiNTxluj33Vxr3+fUduRtofSh3j1u8rHuyzcKrW2UxOTc3R/ryPcKfxR/PXP696W2hwI9chxZapyWtlGBHgDoEkoHqD0fuYgzkCRSOBWedSO0YfjVULKZfQu5xj6ZSUeIZdfXUqDb0kJxdbrRkgc+g3QudPlUyd0Z+cDjrxU41Kb0sThiIydlIvLO4u7Zg0F5PpgCO5Y3ERA6CG88cOKsDXQOR3K/4crpJHzVxDu84md5SHB3ZI24lG3W46gqQawYNfFhdm22jZzjOHk+CSgdKXBAQk9SyhD4mnUgrXRqhN3szsdFFFZy8/O3KLaLFdqS67017JApyScArAMdy5wPuqTbW4jRUXggCjwGKrtsSB4FaMhlm2pI4YcCpuJSCO8KD3Va0VexcjjY56pfcKdFKqjnDpU6VADpU6KAFRRToAKVOlSAKdKnQAqKKdACooooAKKdFMBU6VOgBUU6VABRRRSAdfEsYZSrDIIII6wdCK+6VAH3yVuiYWiY5a3cwkniVGqE96ED8017cpJ+btzJwMTwyg9RjnjbPsqt2K+5tCZPxsMcnjGxjPsIqbyvBNlMAcFgqDveRF+2t8Xmp3O5Tlms/sd4pGnSNZjcfme2GbPZ4/n2P6PPH7vXV7VDajEGzVPS8z+G65+0VfUqu/uRw8b8699rHRRSqowjoopUwHRRSoAKdKikA6K9bS0eVwkalmY4AFawbLtNngG5IuJ+PMrqqn8r728BTLYUnPXcuJkeYbd391t3ON7B3c9W9wrzq62zyrmuVKHdSLIIjQAAY4a4yeuqYCghNRT+F3Cir2HkRdsu9zYUHUb7opPZgnIPfiqu/2ZLA27KjIejI49xGh8KBypzirtMjUq9rS1aWRY0GWchQO01d/uEu84KIO+VPvosEacpfKrmfpVc33JeSFWLSW5K8VWZS2n5Jxk9nGqegUouOjHHGWIVQSSQABxJOgA8aRXBweI0q65LwhXe5f0LZd/60h0jX9LXwqmZiSSeJ1PjQNxtFPifNOlTpEBU6KVMB0UqKAIth/pIf7K/98tW+1Lbn3trcDJnuoEIxnzEfnXOnQFQ5qq2V520H/ItlGe15c+5a1nJSy5/bEJ1xawTT8NN+UiBQT0Erzp/NNa4O1I7eGXwxOsVH2hc81FJJjO4jPjhndUtjPhUioO3f3rP/AEMv921Um8/OlsumzR1QTP2DKLj34q+qjsTlrEfRsmb1si1eUqnzHBxj/wDTu/bClRRVZjHRRRQAUqKdABSp0qQG72PseSCwEtspkuLgY3gR8nGc5xkjXQeJ7Kzd7yYu4wXkhkxxJ0c665O6SfE15WPKO4gTcjlZVGSFG6QM8cZBxXt+6+7znn3/AN3Hqxinoa5TpSik7q32sVFabkKgSWW4f0LeJmP1m0A78BvXXxtYC4slumVUm54xMUG6JRu53io03gRxFWdnsGc7LVIV3muJOcfVVxGPRHnHXOFPjQgpU2p3Wtlf08zJ7S2k9xI0khJLEnGcgdijoAq2u3Y7MjMpJPwg8zvEk7gTD4z83e9te0HI/mcPeypDGOKhg0jdigf968LmY7RukjjXm4lG4i9EcS6szduNfUKBKMo3zb3pbtPrYi/BYHu29M5itx+URhpMdSjI9dZ92LHJ1J6Tqda0u0OU0Jbc+DRyxRZjiJd1O4Ok40OcZ8ai/HlseNjHjslkz4aUCmo2UVJWX39CixX1HGWIAGSSAAOJJOABSq+2Aot4mu3GSpMcCn50pGrdyikUwjmdh8oJBbxpZoQdzDzEfOmPzc9IUYH/AKrP19yylmLMSSxJJPEknJJr4phOWZ3CnSooIBTpUUAFFOvl3Cgk8ACT3AZNAHlyXBae7k6N+OEf1SHPtaugeSq23pL646GmS3U68LeMb2OjG/Iw06VNYTkziGwErcWWS5f8/Mn7OK6t5NtlNb7MgD/hJFM7/XuGMpHE8N4DwrVLSCR6KjG2nDQ09QNvfvWf+hl/u2qfUDb371n/AKGX+7aqjQfneyzz1p1DZ0ftYfcKu6pbD8Na/wD1sP7Yq6qNT5jgYz/YOlToFVmQKK+OcGcZGerIzXzNdIhAZlUt6IYgE92ePEUDsz0p0UqBBTpUUwCrzkzyYe8fOqwqfPfh3hes+6vHk/shZmZ5TuwQjflbpx0KPymP29lSds8rXmTmYlEMA0CJxIzpvH7B7aC+nGKWefcuP8JW2btby4htLYYgRgiY4En0n7cDOveemonLDafOXJWM4jhAhTB0wmhOnb7hVfsjahtpecUAsFZRnIwWGN4Y6RUKgJ1c0Xxb/G4K0WxYWFjcvCpeV2SJgoJZYiN5jgdB4eFUEMLOwVQWZjgADJJ6gKcFw8bZRmRh0qSp7tKRCEsru+Z5kY40s1oLXlNeODj5bdGpaFZCB2ndz18a8doX086BGgVQCDlLco2gxxA4a0xuEbXTfh/StsbQzSpGvF2CjxOM1cbejaaUQwRyNFAOaQBWOSD57nA4lunuqnRZImDAOjKQQcEEEcCMip8/K27cYM8n5uF/ZAoHFxUWpXPMcmbo/wAXl/QIqFc2rxtuyKyN1MpU+o19y7Rlc5aSRj2ux+2vGSZmxvMzYGBvEnA6hnooISy9lz4p0qdIgKnRSpgOq7b8hFu4X0nAjX60hCD31YVAvBv3VpH0GVpT3QoWHtIpxV2kXUI5qiRcbVtA0UVquRz8sNqMEAhHYK2CRjPNhq7kigAAaAcBXKOSdqZ9rw6HdtYZZ2OuN+b5BAT17vPHHYequsVoqv4j0FNWiFUnLiYpsy9ZThltbggjoIiYg1d1Q8vv9FX3+yXP9y1VlhxCFAJ4QBgCwgA/TNWVV8QxdlehLS2X9o+Fe2074QRPI3BRnHWeAHicVGp8zOBiU5VbLkQttbeEJCIA8rDIXoUfScjgOzpqikZ5Pw0jPnoBKoOwKMe2oOzZ3kLOR6ZJZzxY9gHBRwqwxXPrVZJ5Uet6O6No0qanJXk+P6PIWijgq4zxx94pXEJZCm8Qpxp6S6cCFbge0Yr0YaacaQBznOmNR0Z7NM1QpyWqZ1Z0actJRT7hfCLkboWchUAGMDgOs656s91X+ydsl2Ebjzt0kMODbvHIxodc1R1J2JHvXQPRHGzeLkKPYGrRSqzlKzOL0lgMNTw8pqNmtxqqKVOtZ4w9EuWVWUMwV8bygkBsajI6cV50qdABSop0AX3JBdySWc8LeF3H12BVR7/VVCTnjxrQXgFvs+OP5903PN2Rpog8Tr66z9MuqaJR7/H+WJFlfyxE807oWwDuMQT1DTj/AN60vKPlDPDzUCzPzkcY51g2rSPhiD9UYHjVbyYgVWe5kGUtlD4+lITiNf0tfAVTzzF2ZmOWYliesk5NA1OUIaPf7/P4LSLlddr/AA7n6263vFVUspZixxliScAAZJzoBwr5pUFTnKW9hRRRSIjpU6KYCp0qdACqJs+Pf2lnoitifzpHx7gal1F2BcBTe3B9FX3M/k28eT7Sator4jXhFebfI6P5KrLJvLk/wk4hT6lsgTQ54c40ox+T21v6zHk02cYNlWqt6bx88+hB3pyZjkHpG/jwrT027u53krKwVkfKz/oa76MxqPXIg+2tdWN8rbH4rkA+fLaodM6Ncx5pDOUxjN5dHTQwJ+jFve9vZVTyxujuJAvGU6njhF4ns/7Gpk+0eaN9NjeC3DaDTO6saYz0VQuWeRpHILtppwVRwVc9HvqjEVFBtmTBYKWJxLk/lja/huGiBQANABgeFfQNKiuSe0sPe7v/AA0ZpUUAPNW3JOIc079LyPk9iHdUDs0Prqoqz5N3qpmFtCWd06mB84jvBzp1VqwzV2cLp2E3h1l3J6l/XzDBJPPFbW+5z0xbBfO6iIu87sBqcDAA6SRXjtC9WGNnY8AcD6TdCgdJJxWs5K+TtVs0aV54ruZC08sTmOQiXBMLAgrugBRjGhBxitt0t55nA4R15Xe5eZk7G55xScg4d1DrkK4RiokUHUK2MgVIrwuIoYb+e3tkaOG3WOPdLO29IN7ffzySOhdNDu5qVFEWOFBJ10AydBk+wGmZ8RS2dVwR8UVoU5PRQxq13K0TyDKRou8wX6Tjo7v/AFUe+2CohM0EyzxqQH80o6E8CyHo7aLEHSkl7v4ETbO1Dcy7+7uAKiKoOQqouAAfWfGoNFFIrbcndltd3irZxQoQSzNNLj6WdxFPcoz41VVYbM2K1wrFZIVKkDdkcISD0jI1FWJ5Iqmst3aoOxy59QxTLck562M7TrT3fJi1gYLLe4JAbCws2jDIOQTVZtWxtkUGC4MpyBumJ0wMHXeOnHGnbQKVKUd9vFepV0qsG2DPzayc05RgGDKN4YP1c48agspHHTv099BW4tb0fNOlToEKnSp0AfMkm6CTwAJ9QzUGxtT8Vxx5CvdsiZPDeu5gMnGuitnwr55Qy7trLjiy7g75CE/4q0dlYb15s2AYwLhXweGLWB5P+EY7cVfS3NnTwMdL8zs8MQRQqjCqAABwAGgHqr7ooqJ1wrHeVYZ2eq/SurNfXcx1saw/lTm+Ts4wwHOXsZK6ZZYYpZu/AdYtR2ddNbxPcci2NGskM5cBlknuCRxyN7q8KzRXJ+QZzH0GVV0Gui9LeOK1fJtcWy/WlPrleqa0sTfXUgtfklVS7M+SjktgEJxXJzqOOM4qmVKVV5YK7MODxUKFac6jait7T039v8PEUVbnkTefTtsdeZvdu/bUheQEhVi9xlt07qxruDewcbztk4zjoqEeicVJ/LY7E/8AI+j4L57/AGTKCirHZvI28ICyCNMcXd+cJ7lT7SKi7b2HdWqbzLG4LKisjH0nOF8xhn7Kql0biYrM46GiHTmBlLIqiv70vuIE+0EQ4J144AJPs4VoeTfIu6vpC8LQxLA24zSMJMM0atlFjyrEKw13uk1peTPJ1bOELgGVtZH4lmPEZ+iOAHj00/JttAw3ssEXnW8810Qi8IWg3MyY6Ebe3O8L476vRvVqaqN3f4OPQ6cXSFaVBRtDjx9P2ark55PYLVhLIWubgfws2CFP81H6Mffqe2rfb+347OLffLM2RHGvpyMBndXq7WOgGpqs5S8t47UmKICa5x+DB82P8qZh6A7PSPQOmsJJJJI5lmcyStoWxgAdCIvBEHV08SSdayWb1ZficXTwsckN/A+S8kkjzTENNKQW3RhVCjCxr+SoJGTqeJrV8iSsInupMYhTdXPS78AO3Ax+dWXrU3SRxwWdtISiyH4RMy4yOcyEz3L6sVYjz9OcpTdSW/8Ae5e+Rnb++eeRpJDlmOT9gHUBwxVxyfg3ba7lcfJmExDPzpHYEAdeDg+Ne19sqytpmSV7k7p4BEG8CMjDZ1B68VX7Z27z6pHGnNQR+hGCTqeLMelvvPXQK2RuUnrqVVXfJ+ECC7kYAhYNwbwB8+RgFxnp0NUlX8vyWy0HTcTs/ekQ3R/vYoK6W9vgn6fkz9WPJ6xE1zGregDvv1biDfbPZgY8ar6utnfI2c0vBpiLZO4+fIfUAPGkKmry17NSv2tfmeeSU/PYkdg4AeCgCnsnZb3MyxpxbiTwVRxY9gqIK3C8nZoLPm4dw3E4BmBdVdYyNI1Dd+p7+ymidODqSbf3ZUbT5SvFII7SRkhiXm13cYfHpOQdCS2Tn768f3aXRGGkD/Xjjb3rVfe7Hmg1lidB1spx6+FRKNRSq1E97XICaVFOkUhRSp0wKza3nSW0f07hCe6Pzz7h6q2vJWPf2zBoCIra5lyceaXaOIEZ6cZGnQxrIQEPtGJfxUMsvi5EY9m9663fk8tQ21LiTe1itIY93o+Wmkck9RHNL+lWiGlM7WDjaMe86bRRRUDoBXL/ACvbSWK5tCxUCKK8n1IBLBY41XU8DvN3kVsOWXKsbPhQqnOzzSLDBCDgvI3DJ6EHEno06xWateRnP3IvNolLi5CqERVxBAASwWNTkuQxJ3mzqeApOajqSjTc9Ec/5Dcirq8ghEu9a2oXLNwmmDMTiMfMXB9I8ejNU+yYJLbaMaOWQMzwshyRG8JcJFniw5opuk8RJno07ft7lJb2MfOXMqxjoB1Zz1Io1Y91cB5ZcqRta73oYeZQlVLAjnJNw4VpMuE3gDoOIB9Iinh6klNSSKcXhaWxlDde9/Xu3m82FOZZbmQElDKI044IiQKxHR6RbUdXZXpylci1cISHbcRCOO+8iquPE148lLJ4bdUZgUAwnm7hAyc5GNddc5Oc8TxMu6smknjY/g4suB9KU5VT3KpY97Dqr1MU3St2v9nz6bjHEXvpHzstPGxPrwubpEKh8eewUZxjeIJUHqzukDtr2JxWC25tAvdArq0dxAApbRkJ3hggarkRuDrjnX6MUV6ypRuRwmHdeTRpOU+0ebjEakb8x5sdOFfzC2Oobw176y2yoXW5uDaSvDbOBFzibu/LuY3ish1UFgTvDj7pm0tmvdyb0/NqmR5ke8WYKCAGkbB3RltAB6RqxjjCgKoAAAAA4ADQAVwcbilWdo7ju4SLwsFlfxPf799vHTztLNIl3UUKOPaT1knUntNe1FOueNtt3Za8mNkfCrlEPojz3P5C8fXoPGvPlFtH4RdSSD0S2F+ovmr7BnxqXsTbS21tcbpxPJuopwdE13iDjGdT7KoqC2TSpqK7dX+vfM0DyfDLX+ftV8ZIB9qe6s/UjZ980EqyJ6SnPYegg9hGR41Ybf2cq7s8I+QnyVH4t/nRHuOcdndQEvjjm7Vv9SorQcsfMeGAfwEEan67DeY+6q7k/a87dQoeDSLnuB3j7AaW3bznrmV/pSNjuB3R7AKBLSm+b9/oggVd8qDzZithwt4wG7ZZPPc+0DwqFsPc+Exc6QqCRSxPDAOdezIA8a89rXPO3Er5zvSOcjhgscY7MYoBaQfP36Fpyct1jR7uQZWAgRqeDzH0R3Lof/VUt1ctK7O53mY5JPWav9rW7mxtBErNEFd3ZQSBKWwwbHDGoGazdA6nwpR7/f4JQ2pLzZj5x9xuKliQca8DUalRSKm294UUU6YgopU6AIvJ6PfvbmT6CxQj1c43txW+8li5u9ovngbSLH1YWfOe0uaw/IzzoZZPxtxKw+qpCD9mt55JYDv7Qf5rXSoO+OCPP7YrU1amkegoK1lyOh0UUVUajkHK/lPzu0YrlULxWomitEBIa8u5Bzbc2nTEnAyYxocE6Cs3ym8oU5lSCznkd0i3LmWNoxEZCMnmjuHdAbI31OoGB9Kukcq+Qez4Lae6FqoeKCZsRyy24YbpJjJjdQFbGMcMEjprhtlzVugBZFLeccnGSdeB1AHAVqwmFVed5uyW86WBoKvK0naK3guzZGZnlnleRwVZs5YqRuld9stjGnRpUq0geFd2KadABgAPlf0WBFEd9G3ouh7mFe4Neip4ahFfAkeiXR2DnHLkjJc9SRabeuoQADDKo+ayc0fAx6eyrnZ/LeJsLODbv/Oaoe6Qeb68VnqGGR99T2NvkfjqvXzOHjv8QwGJTdNZJcVu8GdAecBC+hAUtx0IAzx6q5tsO156YOd4LCSwydCWChF/NVT61r4tdsvC5hjA3Zd6Ix73mBpFIDqRrGQSMjAyOjprR7PshDGFByeLMeLMeLHvPsxXC6Rr3tDt7TwkujpdGVJ05NO9rNcNezsJNOilXHKAooopgOlRRQAVMt9qyRxPED8nJ6SkA69YzwOOkVEpUhptbiVs3aLW8qypjeTON4ZGoI4dxNRiaVFAXdrBTpU6YiVZbVmg/BSOnYrHHq4GrEcsZyCHEMmemSFCfWMZ8apKKCaqSjomFFKnSICop0qYBXhtC55uJ3+ijN6gce3Fe9VPKQF4lhHGeSOIdxbJPqHtoWpZSjmmkXvJS25qygU6Hmwx73O//wAVdH8lkY+LUk/HyTz6runEkz7uevzAoB6gK55t6Yx2riMEuyiKMDiXkxEgGOnLD1V2TYmzhbW0MI4QxRxDXOkaBOPTwrXV0sj0FLtZNoooqkuMh5V9iT3myporYFpMxvuA4LhHDlRnQnTOOnFcC2Tspbe45q7jMbMWH+choNwgDcl50o5YEh8oU3D1k4x+rKh7U2RDdRmOeJJUPzXUMO8Z4HtGooeqyklKyscI2Xsu3m2hZpKltOjtPGxiezeNmWDKkiCGN11GQHzw6+Ovv/I7YuPkedtm64ZWx4q+RjuxRys5DWezHs7q3jMZW+gV/lpCBHKHQ7qO5HpFCQNcA9GaveXG0jbbOupVOGWFwp6mfzFPgWB8Ko1g0os00mrNnMLbye3csPPWc8c8TNIFWdebdljkZAysuQQ27kEkaEVTbShubP8AfltLAucc5o8eerfXIru2w7AQWsMSjAjijQD6qAeJzXPuVlhtHalyxsos21qXjSQyrEWnRgJWi89Tvg5jBPmea+uTW6j0hiIuyldczbHG16KVpdz1/vmc9vLNbhVeNhvKco4ORkHOtaPY1+Z4VdhhjkMOjeUlTjsyM1lLpXs52WdJY5t0h1ZdWY4ZWIxgHty2d7jV9svZlvFCoN+yNgFws0O4HOrbu8pwMmtGLlGuozSSlrfXwOd01s8XCFRJKet7O/4Luiq7mbbOPjJ89s1uPelenweIejtEcPnvauPcKwbGR5vqc+K8/Qm0qgqoHHaNse9YfskFJj1X9njtVP8AGpbKRHqlTkWFKoSRseF9aEdiKf8AnV7LYu+i3kJP5MaE+rnDRsph1SfIkUV8nYE59G6GP6BD7jX0NhzgfvhPGDj34cU9jMXVJ8V77goppsifpmhP9S4/5tJ9mXA4NA3esqe4tS2M+Auq1BU6RsbkfNgPdJINfGOvHcuRxt8/UmjP7W7S2c12C6tU4eaPaio7SzAfvWbwMJ90lI3jD0oLgcNea3uP1SaWSXAjsKnAk06gnbMYOG5xT1NFKuO/K4o+PIPx0fiwHvqNmRdKa/5fgTadR12hEeEkZ7nT768ptswJ6U0Y/PUn1A5oI5ZPsJlQtlw/Cb0v/B2oKjqMzjzv0V9ppI0t15sKtHGeM8ildP5pDqzdpwBVxuR2NvhFJC4CoMl5JGOAB0s7Np49laKVN3zM34ag4vNLf2Fjycs/hu1oox+DsgLqUjgZGBWFM9HFn7h6uw1lvJ5yUNhaky4NzOxmnYa+e3BAfoqMAePXWppSd3c68VZWCiiiokgooqk5abZez2fczxrvPFEzKMZw2MBiOoZ3j2KaAML5Wil5eW1ovNs8KyXDq9wIPNbdjVUbXE2TvrkabuuQ1RuVWx787OZp7glC0Qkie3t8rGJFzIzQsxcDCnCkHieys/sDaWzZIFWaSGWVzzkrXK4d5W1ZiZRrqcDXhT5TQRxWbGznkCStFEsEUiyQNIZAVO4wbcwVz5mM4qVXCVGlOElzRv6q1DMpJ95uoztGRmDXOzIAuQTEJZ2Dg6qVdkCdPWR7a8eR1/FZ3TRG6LQvvIHJHweW8aR7qURYYpDurIAFGN47w1Ka1N3bTXDZnstlNIdGuWiaRmA6eZZR5x7ZCB28KiX2wbhzEZZo7mOKQbts1vFFCqOQjFUTTfVSSC2eBHTVNHCYnNeSsu79bw6rWnvR2mvmWFWGGAYHoIyNNeBrk4uzshRNbFlgEic9bAlo2R3CFolY/JSAtkbuAcYI4EdbrRUpum7MzVqMqMssiLcbMikOXijc9bIrH1kV8/FEP4mL9Wn3VMoqspInxRD+Ji/Vp91HxRD+Ji/Vp91S6KAITbEtzxghPfGn3VFueSFlLrJaWznGMtBE2nVqtW9FAGdl8nezmDD4FbrvaEpGsZ8GTBXwIqM3kxscYRJY9Qcx3Fyp0/rOFauincLGRl8msGMJNdRnOciVZD3fLI4x3YqufyazgeZegn+ctlI/3HXWt/RTzS4kcq4HOn8n16qkrPayNpgGKaIHXXLCR8afkn7ajTckL9cfJQSZznm7hhjwkiXOe/orp1FS2kuItnE5Bc2tzEAZbO6XOT5iJOAB0kwO+KhnaiAEssyBQSWkt7iNQBxJZ4wAO812uintZEdkjisO14X0SaJjxwJFJ9WaksoYagMD1611TaGxILj8PDFLpu/KRo+nHHnA6VUXPk42dIu6bOBQDn5NOaPrj3TjXhUttyI7Hmc7bZkR1MUZ740P2U1s4o/OCRpjiQqr7cVuf8lGzP5Kv6yf/rr3tPJns2M5FnE3D8IGlAx1CQsB4UbVcA2T4nN025HIxWHeuHGu5bI0zeJQFR08SK13JLkLK00d3fKEMZJgtchwjajnZWGVaTHogaLxyTw3tvbLGoVFVFHBVAVRk50A0Gua9KhKo5E401EKKKKrLAooooAKToCCCMg6EHUEHoNFFAGA2j5ErCViUM8AJJ3InUxjPEKkqsFGddPdpVdH/wDzzYBt4y3Z1zjfiXXvWIEYOvhRRUnJvRsk5yas2YjlJsm72TcGOK+kkAXf+UUsCOOGDuwz2jFRuTnlFu7p9wiAaouebkOrkjOBIOGOHuooqarTW5lscRVjukzs2zeQahle5me4ZWWRVwsUKujbysI085sEA+ezDIzitXRRUJScndlUpym7ydwoooqJEKKKKACiiigAooooAKKKKACiiigAooooAKKKKACiiigAooooAKKKKACiiigD/9k="/>
          <p:cNvSpPr>
            <a:spLocks noChangeAspect="1" noChangeArrowheads="1"/>
          </p:cNvSpPr>
          <p:nvPr/>
        </p:nvSpPr>
        <p:spPr bwMode="auto">
          <a:xfrm>
            <a:off x="63500" y="-909638"/>
            <a:ext cx="2438400" cy="187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8" name="Picture 4" descr="http://1.bp.blogspot.com/-tWgBuuFpcV8/T6fXoTEKQtI/AAAAAAAAANE/NRG1joF3trs/s1600/SpellRit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850" y="116632"/>
            <a:ext cx="1763688" cy="1353727"/>
          </a:xfrm>
          <a:prstGeom prst="rect">
            <a:avLst/>
          </a:prstGeom>
          <a:noFill/>
          <a:effectLst>
            <a:glow rad="127000">
              <a:schemeClr val="accent1">
                <a:alpha val="39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63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Distance and displacement – what’s the difference??</a:t>
            </a:r>
            <a:endParaRPr lang="en-GB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b="1" dirty="0" smtClean="0">
                <a:solidFill>
                  <a:srgbClr val="FF0000"/>
                </a:solidFill>
              </a:rPr>
              <a:t>distance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is the total path that is actually travelled</a:t>
            </a:r>
          </a:p>
          <a:p>
            <a:endParaRPr lang="en-GB" dirty="0"/>
          </a:p>
          <a:p>
            <a:r>
              <a:rPr lang="en-GB" b="1" dirty="0" smtClean="0">
                <a:solidFill>
                  <a:srgbClr val="FF0000"/>
                </a:solidFill>
              </a:rPr>
              <a:t>Displacement</a:t>
            </a:r>
            <a:r>
              <a:rPr lang="en-GB" dirty="0" smtClean="0"/>
              <a:t> is the distance between the start and finish points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88840"/>
            <a:ext cx="4189611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64088" y="220486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distance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4048" y="436510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displacement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68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Speed and velocity</a:t>
            </a:r>
            <a:endParaRPr lang="en-GB" b="1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694723286"/>
              </p:ext>
            </p:extLst>
          </p:nvPr>
        </p:nvGraphicFramePr>
        <p:xfrm>
          <a:off x="539552" y="1397000"/>
          <a:ext cx="8352928" cy="5344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574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Speed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b="1" dirty="0"/>
              <a:t>The equation</a:t>
            </a:r>
          </a:p>
          <a:p>
            <a:r>
              <a:rPr lang="en-GB" dirty="0"/>
              <a:t>When an object moves in a straight line at a steady speed, you can calculate its speed if you </a:t>
            </a:r>
            <a:r>
              <a:rPr lang="en-GB" dirty="0" smtClean="0"/>
              <a:t>know:</a:t>
            </a:r>
          </a:p>
          <a:p>
            <a:pPr lvl="1"/>
            <a:r>
              <a:rPr lang="en-GB" dirty="0" smtClean="0"/>
              <a:t> </a:t>
            </a:r>
            <a:r>
              <a:rPr lang="en-GB" dirty="0"/>
              <a:t>how far it travels and </a:t>
            </a:r>
            <a:endParaRPr lang="en-GB" dirty="0" smtClean="0"/>
          </a:p>
          <a:p>
            <a:pPr lvl="1"/>
            <a:r>
              <a:rPr lang="en-GB" dirty="0" smtClean="0"/>
              <a:t>how </a:t>
            </a:r>
            <a:r>
              <a:rPr lang="en-GB" dirty="0"/>
              <a:t>long it takes. </a:t>
            </a:r>
            <a:endParaRPr lang="en-GB" dirty="0" smtClean="0"/>
          </a:p>
          <a:p>
            <a:pPr lvl="1"/>
            <a:endParaRPr lang="en-GB" dirty="0" smtClean="0"/>
          </a:p>
          <a:p>
            <a:r>
              <a:rPr lang="en-GB" dirty="0" smtClean="0"/>
              <a:t>This </a:t>
            </a:r>
            <a:r>
              <a:rPr lang="en-GB" dirty="0"/>
              <a:t>equation shows the relationship between speed, distance travelled and time taken</a:t>
            </a:r>
            <a:r>
              <a:rPr lang="en-GB" dirty="0" smtClean="0"/>
              <a:t>:</a:t>
            </a:r>
          </a:p>
          <a:p>
            <a:endParaRPr lang="en-GB" dirty="0"/>
          </a:p>
          <a:p>
            <a:r>
              <a:rPr lang="en-GB" dirty="0"/>
              <a:t>For example, a car travels 300 metres in 20 seconds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/>
              <a:t>Its speed is 300 ÷ 20 = 15m/s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/>
              <a:t>The speed of an object can then be used to calculate the </a:t>
            </a:r>
            <a:r>
              <a:rPr lang="en-GB" b="1" dirty="0"/>
              <a:t>velocity</a:t>
            </a:r>
            <a:r>
              <a:rPr lang="en-GB" dirty="0"/>
              <a:t>.</a:t>
            </a:r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828313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accent1"/>
                </a:solidFill>
              </a:rPr>
              <a:t>Get yourself a white board!! </a:t>
            </a:r>
            <a:endParaRPr lang="en-GB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95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ages.clipartof.com/small/15763-Handsome-Male-Game-Show-Host-With-Black-Hair-And-Pearly-White-Teeth-Wearing-A-White-And-Blue-Suit-And-Holding-A-Microphone-Clipart-Illustr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286000"/>
            <a:ext cx="428625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ounded Rectangular Callout 11"/>
          <p:cNvSpPr/>
          <p:nvPr/>
        </p:nvSpPr>
        <p:spPr>
          <a:xfrm>
            <a:off x="3214688" y="571500"/>
            <a:ext cx="4786312" cy="1643063"/>
          </a:xfrm>
          <a:prstGeom prst="wedgeRoundRectCallout">
            <a:avLst>
              <a:gd name="adj1" fmla="val -34166"/>
              <a:gd name="adj2" fmla="val 10639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 smtClean="0">
                <a:latin typeface="Comic Sans MS" pitchFamily="66" charset="0"/>
              </a:rPr>
              <a:t>Q1.</a:t>
            </a:r>
            <a:endParaRPr lang="en-GB" sz="2400" dirty="0">
              <a:latin typeface="Comic Sans MS" pitchFamily="66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 smtClean="0">
                <a:latin typeface="Comic Sans MS" pitchFamily="66" charset="0"/>
              </a:rPr>
              <a:t>What does displacement mean?</a:t>
            </a:r>
            <a:endParaRPr lang="en-GB" sz="2400" dirty="0">
              <a:latin typeface="Comic Sans MS" pitchFamily="66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143500" y="2928938"/>
            <a:ext cx="4000500" cy="36433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 smtClean="0">
                <a:latin typeface="Comic Sans MS" pitchFamily="66" charset="0"/>
              </a:rPr>
              <a:t>the speed of something</a:t>
            </a:r>
            <a:endParaRPr lang="en-GB" sz="2000" dirty="0">
              <a:latin typeface="Comic Sans MS" pitchFamily="66" charset="0"/>
            </a:endParaRP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endParaRPr lang="en-GB" sz="2000" dirty="0">
              <a:latin typeface="Comic Sans MS" pitchFamily="66" charset="0"/>
            </a:endParaRP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r>
              <a:rPr lang="en-GB" sz="2000" dirty="0" smtClean="0">
                <a:latin typeface="Comic Sans MS" pitchFamily="66" charset="0"/>
              </a:rPr>
              <a:t>The speed and size of something</a:t>
            </a:r>
            <a:endParaRPr lang="en-GB" sz="2000" dirty="0">
              <a:latin typeface="Comic Sans MS" pitchFamily="66" charset="0"/>
            </a:endParaRP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endParaRPr lang="en-GB" sz="2000" dirty="0">
              <a:latin typeface="Comic Sans MS" pitchFamily="66" charset="0"/>
            </a:endParaRP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r>
              <a:rPr lang="en-GB" sz="2000" dirty="0" smtClean="0">
                <a:latin typeface="Comic Sans MS" pitchFamily="66" charset="0"/>
              </a:rPr>
              <a:t>The total path travelled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endParaRPr lang="en-GB" sz="2000" dirty="0" smtClean="0">
              <a:latin typeface="Comic Sans MS" pitchFamily="66" charset="0"/>
            </a:endParaRP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r>
              <a:rPr lang="en-GB" sz="2000" dirty="0" smtClean="0">
                <a:latin typeface="Comic Sans MS" pitchFamily="66" charset="0"/>
              </a:rPr>
              <a:t>The distance between the start and finish</a:t>
            </a:r>
            <a:endParaRPr lang="en-GB" sz="2000" dirty="0">
              <a:latin typeface="Comic Sans MS" pitchFamily="66" charset="0"/>
            </a:endParaRP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03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9900" dirty="0" smtClean="0"/>
              <a:t>D</a:t>
            </a:r>
            <a:endParaRPr lang="en-GB" sz="19900" dirty="0"/>
          </a:p>
        </p:txBody>
      </p:sp>
    </p:spTree>
    <p:extLst>
      <p:ext uri="{BB962C8B-B14F-4D97-AF65-F5344CB8AC3E}">
        <p14:creationId xmlns:p14="http://schemas.microsoft.com/office/powerpoint/2010/main" val="316256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mages.clipartof.com/small/15763-Handsome-Male-Game-Show-Host-With-Black-Hair-And-Pearly-White-Teeth-Wearing-A-White-And-Blue-Suit-And-Holding-A-Microphone-Clipart-Illustr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286000"/>
            <a:ext cx="428625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ounded Rectangular Callout 11"/>
          <p:cNvSpPr/>
          <p:nvPr/>
        </p:nvSpPr>
        <p:spPr>
          <a:xfrm>
            <a:off x="3214688" y="500063"/>
            <a:ext cx="4786312" cy="1643062"/>
          </a:xfrm>
          <a:prstGeom prst="wedgeRoundRectCallout">
            <a:avLst>
              <a:gd name="adj1" fmla="val -34166"/>
              <a:gd name="adj2" fmla="val 10639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 smtClean="0">
                <a:latin typeface="Comic Sans MS" pitchFamily="66" charset="0"/>
              </a:rPr>
              <a:t>Q2.</a:t>
            </a:r>
            <a:endParaRPr lang="en-GB" sz="2400" dirty="0">
              <a:latin typeface="Comic Sans MS" pitchFamily="66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 smtClean="0">
                <a:latin typeface="Comic Sans MS" pitchFamily="66" charset="0"/>
              </a:rPr>
              <a:t>What is the equation to work out speed?</a:t>
            </a:r>
            <a:endParaRPr lang="en-GB" sz="2400" dirty="0">
              <a:latin typeface="Comic Sans MS" pitchFamily="66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143500" y="2924944"/>
            <a:ext cx="4000500" cy="36433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lvl="0" indent="-342900" algn="ctr">
              <a:buFontTx/>
              <a:buAutoNum type="alphaLcPeriod"/>
              <a:defRPr/>
            </a:pPr>
            <a:r>
              <a:rPr lang="en-GB" dirty="0">
                <a:latin typeface="Comic Sans MS" panose="030F0702030302020204" pitchFamily="66" charset="0"/>
              </a:rPr>
              <a:t> </a:t>
            </a:r>
            <a:r>
              <a:rPr lang="en-GB" dirty="0" smtClean="0">
                <a:latin typeface="Comic Sans MS" panose="030F0702030302020204" pitchFamily="66" charset="0"/>
              </a:rPr>
              <a:t>Speed </a:t>
            </a:r>
            <a:r>
              <a:rPr lang="en-GB" dirty="0">
                <a:latin typeface="Comic Sans MS" panose="030F0702030302020204" pitchFamily="66" charset="0"/>
              </a:rPr>
              <a:t>(m/s) = distance ÷ </a:t>
            </a:r>
            <a:r>
              <a:rPr lang="en-GB" dirty="0" smtClean="0">
                <a:latin typeface="Comic Sans MS" panose="030F0702030302020204" pitchFamily="66" charset="0"/>
              </a:rPr>
              <a:t>time</a:t>
            </a:r>
          </a:p>
          <a:p>
            <a:pPr marL="342900" lvl="0" indent="-342900" algn="ctr">
              <a:buFontTx/>
              <a:buAutoNum type="alphaLcPeriod"/>
              <a:defRPr/>
            </a:pPr>
            <a:endParaRPr lang="en-GB" dirty="0">
              <a:latin typeface="Comic Sans MS" panose="030F0702030302020204" pitchFamily="66" charset="0"/>
            </a:endParaRP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r>
              <a:rPr lang="en-GB" dirty="0" smtClean="0">
                <a:latin typeface="Comic Sans MS" pitchFamily="66" charset="0"/>
              </a:rPr>
              <a:t>Speed (m/s)  = time – distance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endParaRPr lang="en-GB" dirty="0" smtClean="0">
              <a:latin typeface="Comic Sans MS" pitchFamily="66" charset="0"/>
            </a:endParaRPr>
          </a:p>
          <a:p>
            <a:pPr marL="342900" lvl="0" indent="-342900" algn="ctr">
              <a:buFontTx/>
              <a:buAutoNum type="alphaLcPeriod"/>
              <a:defRPr/>
            </a:pPr>
            <a:r>
              <a:rPr lang="en-GB" dirty="0" smtClean="0">
                <a:latin typeface="Comic Sans MS" pitchFamily="66" charset="0"/>
              </a:rPr>
              <a:t>Speed </a:t>
            </a:r>
            <a:r>
              <a:rPr lang="en-GB" dirty="0">
                <a:latin typeface="Comic Sans MS" panose="030F0702030302020204" pitchFamily="66" charset="0"/>
              </a:rPr>
              <a:t>(m/s) </a:t>
            </a:r>
            <a:r>
              <a:rPr lang="en-GB" dirty="0" smtClean="0">
                <a:latin typeface="Comic Sans MS" pitchFamily="66" charset="0"/>
              </a:rPr>
              <a:t>= </a:t>
            </a:r>
            <a:r>
              <a:rPr lang="en-GB" dirty="0">
                <a:latin typeface="Comic Sans MS" panose="030F0702030302020204" pitchFamily="66" charset="0"/>
              </a:rPr>
              <a:t>distance </a:t>
            </a:r>
            <a:r>
              <a:rPr lang="en-GB" dirty="0" smtClean="0">
                <a:latin typeface="Comic Sans MS" panose="030F0702030302020204" pitchFamily="66" charset="0"/>
              </a:rPr>
              <a:t>x time</a:t>
            </a:r>
          </a:p>
          <a:p>
            <a:pPr marL="342900" lvl="0" indent="-342900" algn="ctr">
              <a:buFontTx/>
              <a:buAutoNum type="alphaLcPeriod"/>
              <a:defRPr/>
            </a:pPr>
            <a:endParaRPr lang="en-GB" dirty="0">
              <a:latin typeface="Comic Sans MS" panose="030F0702030302020204" pitchFamily="66" charset="0"/>
            </a:endParaRPr>
          </a:p>
          <a:p>
            <a:pPr marL="342900" indent="-342900" algn="ctr">
              <a:buFontTx/>
              <a:buAutoNum type="alphaLcPeriod"/>
              <a:defRPr/>
            </a:pPr>
            <a:r>
              <a:rPr lang="en-GB" dirty="0" smtClean="0">
                <a:latin typeface="Comic Sans MS" panose="030F0702030302020204" pitchFamily="66" charset="0"/>
              </a:rPr>
              <a:t>Speed </a:t>
            </a:r>
            <a:r>
              <a:rPr lang="en-GB" dirty="0">
                <a:latin typeface="Comic Sans MS" panose="030F0702030302020204" pitchFamily="66" charset="0"/>
              </a:rPr>
              <a:t>(m/s) </a:t>
            </a:r>
            <a:r>
              <a:rPr lang="en-GB" dirty="0" smtClean="0">
                <a:latin typeface="Comic Sans MS" panose="030F0702030302020204" pitchFamily="66" charset="0"/>
              </a:rPr>
              <a:t> = distance + </a:t>
            </a:r>
            <a:r>
              <a:rPr lang="en-GB" dirty="0">
                <a:latin typeface="Comic Sans MS" panose="030F0702030302020204" pitchFamily="66" charset="0"/>
              </a:rPr>
              <a:t>time</a:t>
            </a:r>
          </a:p>
          <a:p>
            <a:pPr marL="342900" lvl="0" indent="-342900" algn="ctr">
              <a:buFontTx/>
              <a:buAutoNum type="alphaLcPeriod"/>
              <a:defRPr/>
            </a:pPr>
            <a:endParaRPr lang="en-GB" sz="2000" dirty="0">
              <a:latin typeface="Comic Sans MS" panose="030F0702030302020204" pitchFamily="66" charset="0"/>
            </a:endParaRP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endParaRPr lang="en-GB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29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99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47417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ages.clipartof.com/small/15763-Handsome-Male-Game-Show-Host-With-Black-Hair-And-Pearly-White-Teeth-Wearing-A-White-And-Blue-Suit-And-Holding-A-Microphone-Clipart-Illustr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286000"/>
            <a:ext cx="428625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ounded Rectangular Callout 11"/>
          <p:cNvSpPr/>
          <p:nvPr/>
        </p:nvSpPr>
        <p:spPr>
          <a:xfrm>
            <a:off x="3214688" y="571500"/>
            <a:ext cx="4786312" cy="1643063"/>
          </a:xfrm>
          <a:prstGeom prst="wedgeRoundRectCallout">
            <a:avLst>
              <a:gd name="adj1" fmla="val -34166"/>
              <a:gd name="adj2" fmla="val 10639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 smtClean="0">
                <a:latin typeface="Comic Sans MS" pitchFamily="66" charset="0"/>
              </a:rPr>
              <a:t>Q3.</a:t>
            </a:r>
            <a:endParaRPr lang="en-GB" sz="2400" dirty="0">
              <a:latin typeface="Comic Sans MS" pitchFamily="66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 smtClean="0">
                <a:latin typeface="Comic Sans MS" pitchFamily="66" charset="0"/>
              </a:rPr>
              <a:t>What information does velocity give you?</a:t>
            </a:r>
            <a:endParaRPr lang="en-GB" sz="2400" dirty="0">
              <a:latin typeface="Comic Sans MS" pitchFamily="66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643438" y="2500313"/>
            <a:ext cx="4500562" cy="40719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r>
              <a:rPr lang="en-GB" sz="2800" dirty="0" smtClean="0">
                <a:latin typeface="Comic Sans MS" pitchFamily="66" charset="0"/>
              </a:rPr>
              <a:t>How fast something is going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r>
              <a:rPr lang="en-GB" sz="2800" dirty="0" smtClean="0">
                <a:latin typeface="Comic Sans MS" pitchFamily="66" charset="0"/>
              </a:rPr>
              <a:t>The magnitude of something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r>
              <a:rPr lang="en-GB" sz="2800" dirty="0" smtClean="0">
                <a:latin typeface="Comic Sans MS" pitchFamily="66" charset="0"/>
              </a:rPr>
              <a:t>The speed and direction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Tx/>
              <a:buAutoNum type="alphaLcPeriod"/>
              <a:defRPr/>
            </a:pPr>
            <a:r>
              <a:rPr lang="en-GB" sz="2800" dirty="0" smtClean="0">
                <a:latin typeface="Comic Sans MS" pitchFamily="66" charset="0"/>
              </a:rPr>
              <a:t>The path of something</a:t>
            </a:r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09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9900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41755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57200"/>
          </a:xfrm>
        </p:spPr>
        <p:txBody>
          <a:bodyPr>
            <a:normAutofit fontScale="90000"/>
          </a:bodyPr>
          <a:lstStyle/>
          <a:p>
            <a:pPr algn="r" eaLnBrk="1" hangingPunct="1"/>
            <a:fld id="{52E9F50B-2A58-412F-90E4-147453889B71}" type="datetime4">
              <a:rPr lang="en-GB" altLang="en-US" sz="3200" b="1" smtClean="0"/>
              <a:pPr algn="r" eaLnBrk="1" hangingPunct="1"/>
              <a:t>23 February 2014</a:t>
            </a:fld>
            <a:endParaRPr lang="en-GB" altLang="en-US" sz="3200" b="1" u="sng" dirty="0" smtClean="0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0" y="60960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200" dirty="0">
                <a:solidFill>
                  <a:srgbClr val="000000"/>
                </a:solidFill>
                <a:latin typeface="Arial" charset="0"/>
              </a:rPr>
              <a:t>Today’s Title: </a:t>
            </a:r>
            <a:r>
              <a:rPr lang="en-GB" altLang="en-US" sz="3200" b="1" u="sng" dirty="0">
                <a:solidFill>
                  <a:srgbClr val="000000"/>
                </a:solidFill>
                <a:latin typeface="Arial" charset="0"/>
              </a:rPr>
              <a:t>CW: </a:t>
            </a:r>
            <a:r>
              <a:rPr lang="en-GB" altLang="en-US" sz="3200" b="1" u="sng" dirty="0" smtClean="0">
                <a:solidFill>
                  <a:srgbClr val="000000"/>
                </a:solidFill>
                <a:latin typeface="Arial" charset="0"/>
              </a:rPr>
              <a:t>Vectors and Velocity Cont.</a:t>
            </a:r>
            <a:endParaRPr lang="en-GB" altLang="en-US" sz="3200" b="1" u="sng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95288" y="1493838"/>
            <a:ext cx="8569325" cy="8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2800" b="1" u="sng" dirty="0">
                <a:solidFill>
                  <a:srgbClr val="FF0000"/>
                </a:solidFill>
                <a:cs typeface="+mn-cs"/>
              </a:rPr>
              <a:t>Learning Question:</a:t>
            </a:r>
          </a:p>
          <a:p>
            <a:r>
              <a:rPr lang="en-GB" sz="2800" dirty="0" smtClean="0"/>
              <a:t>Why are speed, velocity and acceleration different things?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426267" y="2492896"/>
            <a:ext cx="8610229" cy="3539430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800" b="1" dirty="0" smtClean="0"/>
              <a:t>Starter – </a:t>
            </a:r>
            <a:r>
              <a:rPr lang="en-GB" sz="2800" dirty="0" smtClean="0"/>
              <a:t>The cab is travelling at 30mph from Grand Central Station to the Upper East Side.  What word have you learned describes this speed with a direction?</a:t>
            </a:r>
          </a:p>
          <a:p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 smtClean="0"/>
          </a:p>
          <a:p>
            <a:r>
              <a:rPr lang="en-GB" sz="2800" dirty="0" smtClean="0"/>
              <a:t>		</a:t>
            </a:r>
          </a:p>
        </p:txBody>
      </p:sp>
      <p:pic>
        <p:nvPicPr>
          <p:cNvPr id="3074" name="Picture 2" descr="http://www.buzzle.com/img/articleImages/491595-4143-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976221"/>
            <a:ext cx="3968080" cy="193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288" y="6237312"/>
            <a:ext cx="3636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Learning objectives 3.1 – 3.4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13647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04813"/>
            <a:ext cx="6804025" cy="626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Box 4"/>
          <p:cNvSpPr txBox="1">
            <a:spLocks noChangeArrowheads="1"/>
          </p:cNvSpPr>
          <p:nvPr/>
        </p:nvSpPr>
        <p:spPr bwMode="auto">
          <a:xfrm rot="-214315">
            <a:off x="2114550" y="1634083"/>
            <a:ext cx="5199063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400" b="1" dirty="0">
                <a:latin typeface="Tekton Pro" pitchFamily="34" charset="0"/>
              </a:rPr>
              <a:t>Key </a:t>
            </a:r>
            <a:r>
              <a:rPr lang="en-GB" altLang="en-US" sz="2400" b="1" dirty="0" smtClean="0">
                <a:latin typeface="Tekton Pro" pitchFamily="34" charset="0"/>
              </a:rPr>
              <a:t>words…</a:t>
            </a:r>
            <a:endParaRPr lang="en-GB" altLang="en-US" sz="2400" b="1" dirty="0">
              <a:latin typeface="Tekton Pro" pitchFamily="34" charset="0"/>
            </a:endParaRPr>
          </a:p>
          <a:p>
            <a:pPr eaLnBrk="1" hangingPunct="1"/>
            <a:endParaRPr lang="en-GB" altLang="en-US" sz="2400" b="1" dirty="0">
              <a:latin typeface="Tekton Pro" pitchFamily="34" charset="0"/>
            </a:endParaRP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 pitchFamily="34" charset="0"/>
              </a:rPr>
              <a:t>Speed		</a:t>
            </a:r>
            <a:endParaRPr lang="en-GB" altLang="en-US" sz="2400" b="1" dirty="0">
              <a:latin typeface="Tekton Pro" pitchFamily="34" charset="0"/>
            </a:endParaRP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 pitchFamily="34" charset="0"/>
              </a:rPr>
              <a:t>Velocity</a:t>
            </a:r>
            <a:endParaRPr lang="en-GB" altLang="en-US" sz="2400" b="1" dirty="0">
              <a:latin typeface="Tekton Pro" pitchFamily="34" charset="0"/>
            </a:endParaRP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/>
              </a:rPr>
              <a:t>Displacement</a:t>
            </a:r>
            <a:endParaRPr lang="en-GB" altLang="en-US" sz="2400" dirty="0" smtClean="0">
              <a:latin typeface="Tekton Pro"/>
            </a:endParaRP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/>
              </a:rPr>
              <a:t>Vector</a:t>
            </a: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/>
              </a:rPr>
              <a:t>Magnitude </a:t>
            </a: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/>
              </a:rPr>
              <a:t>Direction</a:t>
            </a: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/>
              </a:rPr>
              <a:t>Acceleration</a:t>
            </a:r>
          </a:p>
          <a:p>
            <a:pPr eaLnBrk="1" hangingPunct="1">
              <a:buFontTx/>
              <a:buChar char="•"/>
            </a:pPr>
            <a:r>
              <a:rPr lang="en-GB" altLang="en-US" sz="2400" b="1" dirty="0" smtClean="0">
                <a:latin typeface="Tekton Pro"/>
              </a:rPr>
              <a:t>Gradient</a:t>
            </a:r>
          </a:p>
          <a:p>
            <a:pPr eaLnBrk="1" hangingPunct="1">
              <a:buFontTx/>
              <a:buChar char="•"/>
            </a:pPr>
            <a:endParaRPr lang="en-GB" altLang="en-US" sz="2400" b="1" dirty="0">
              <a:latin typeface="Tekton Pro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835696" y="2852936"/>
            <a:ext cx="2016224" cy="50405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69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Vectors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Anything that has a </a:t>
            </a:r>
            <a:r>
              <a:rPr lang="en-GB" dirty="0" smtClean="0">
                <a:solidFill>
                  <a:srgbClr val="FF0000"/>
                </a:solidFill>
              </a:rPr>
              <a:t>size</a:t>
            </a:r>
            <a:r>
              <a:rPr lang="en-GB" dirty="0" smtClean="0"/>
              <a:t> (magnitude) </a:t>
            </a:r>
            <a:r>
              <a:rPr lang="en-GB" dirty="0" smtClean="0">
                <a:solidFill>
                  <a:srgbClr val="FF0000"/>
                </a:solidFill>
              </a:rPr>
              <a:t>and</a:t>
            </a:r>
            <a:r>
              <a:rPr lang="en-GB" dirty="0" smtClean="0"/>
              <a:t> </a:t>
            </a:r>
            <a:r>
              <a:rPr lang="en-GB" dirty="0" smtClean="0">
                <a:solidFill>
                  <a:srgbClr val="FF0000"/>
                </a:solidFill>
              </a:rPr>
              <a:t>direction</a:t>
            </a:r>
            <a:r>
              <a:rPr lang="en-GB" dirty="0" smtClean="0"/>
              <a:t> is called a </a:t>
            </a:r>
            <a:r>
              <a:rPr lang="en-GB" dirty="0" smtClean="0">
                <a:solidFill>
                  <a:srgbClr val="FF0000"/>
                </a:solidFill>
              </a:rPr>
              <a:t>vector</a:t>
            </a:r>
          </a:p>
          <a:p>
            <a:endParaRPr lang="en-GB" dirty="0"/>
          </a:p>
          <a:p>
            <a:r>
              <a:rPr lang="en-GB" dirty="0" smtClean="0"/>
              <a:t>Which of these are vectors?</a:t>
            </a:r>
          </a:p>
          <a:p>
            <a:r>
              <a:rPr lang="en-GB" dirty="0" smtClean="0"/>
              <a:t>Displacement</a:t>
            </a:r>
            <a:endParaRPr lang="en-GB" dirty="0"/>
          </a:p>
          <a:p>
            <a:r>
              <a:rPr lang="en-GB" dirty="0" smtClean="0"/>
              <a:t>Speed</a:t>
            </a:r>
          </a:p>
          <a:p>
            <a:r>
              <a:rPr lang="en-GB" dirty="0" smtClean="0"/>
              <a:t>Velocity</a:t>
            </a:r>
          </a:p>
          <a:p>
            <a:endParaRPr lang="en-GB" dirty="0"/>
          </a:p>
          <a:p>
            <a:r>
              <a:rPr lang="en-GB" dirty="0" smtClean="0"/>
              <a:t>Can you think of any other examples of vectors?</a:t>
            </a:r>
            <a:endParaRPr lang="en-GB" dirty="0"/>
          </a:p>
        </p:txBody>
      </p:sp>
      <p:pic>
        <p:nvPicPr>
          <p:cNvPr id="1026" name="Picture 2" descr="C:\Users\Hannah Clack\AppData\Local\Microsoft\Windows\Temporary Internet Files\Content.IE5\TJ14PGRY\MC90043471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488226"/>
            <a:ext cx="418281" cy="43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Hannah Clack\AppData\Local\Microsoft\Windows\Temporary Internet Files\Content.IE5\TJ14PGRY\MC90043471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509120"/>
            <a:ext cx="418281" cy="43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8064" y="3933056"/>
            <a:ext cx="3096344" cy="1200329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 smtClean="0"/>
              <a:t>Forces are vectors </a:t>
            </a:r>
            <a:r>
              <a:rPr lang="en-GB" dirty="0" smtClean="0"/>
              <a:t>– you can have big or small forces (the magnitude) and they move in a particular direction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833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Distance – time graphs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4690864" cy="4781128"/>
          </a:xfrm>
        </p:spPr>
        <p:txBody>
          <a:bodyPr>
            <a:normAutofit fontScale="92500"/>
          </a:bodyPr>
          <a:lstStyle/>
          <a:p>
            <a:r>
              <a:rPr lang="en-GB" sz="2400" dirty="0" smtClean="0"/>
              <a:t>Since distance and time are used to calculate speed, these graphs can tell us various things about speed</a:t>
            </a:r>
          </a:p>
          <a:p>
            <a:pPr lvl="1"/>
            <a:r>
              <a:rPr lang="en-GB" sz="2000" dirty="0" smtClean="0"/>
              <a:t>Horizontal lines mean the object is </a:t>
            </a:r>
            <a:r>
              <a:rPr lang="en-GB" sz="2000" dirty="0" smtClean="0">
                <a:solidFill>
                  <a:srgbClr val="FF0000"/>
                </a:solidFill>
              </a:rPr>
              <a:t>stationary</a:t>
            </a:r>
          </a:p>
          <a:p>
            <a:pPr lvl="1"/>
            <a:endParaRPr lang="en-GB" sz="2000" dirty="0" smtClean="0">
              <a:solidFill>
                <a:srgbClr val="FF0000"/>
              </a:solidFill>
            </a:endParaRPr>
          </a:p>
          <a:p>
            <a:pPr lvl="1"/>
            <a:r>
              <a:rPr lang="en-GB" sz="2000" dirty="0" smtClean="0"/>
              <a:t>Straight, sloping lines mean the object is travelling at a </a:t>
            </a:r>
            <a:r>
              <a:rPr lang="en-GB" sz="2000" dirty="0" smtClean="0">
                <a:solidFill>
                  <a:srgbClr val="FF0000"/>
                </a:solidFill>
              </a:rPr>
              <a:t>constant speed</a:t>
            </a:r>
          </a:p>
          <a:p>
            <a:pPr lvl="1"/>
            <a:endParaRPr lang="en-GB" sz="2000" dirty="0" smtClean="0">
              <a:solidFill>
                <a:srgbClr val="FF0000"/>
              </a:solidFill>
            </a:endParaRPr>
          </a:p>
          <a:p>
            <a:pPr lvl="1"/>
            <a:r>
              <a:rPr lang="en-GB" sz="2000" dirty="0" smtClean="0"/>
              <a:t>The steeper the line, the </a:t>
            </a:r>
            <a:r>
              <a:rPr lang="en-GB" sz="2000" dirty="0" smtClean="0">
                <a:solidFill>
                  <a:srgbClr val="FF0000"/>
                </a:solidFill>
              </a:rPr>
              <a:t>faster</a:t>
            </a:r>
            <a:r>
              <a:rPr lang="en-GB" sz="2000" dirty="0" smtClean="0"/>
              <a:t> the object is travelling</a:t>
            </a:r>
          </a:p>
          <a:p>
            <a:pPr lvl="1"/>
            <a:endParaRPr lang="en-GB" sz="2000" dirty="0" smtClean="0"/>
          </a:p>
          <a:p>
            <a:pPr lvl="1"/>
            <a:r>
              <a:rPr lang="en-GB" sz="2000" dirty="0" smtClean="0"/>
              <a:t>The speed can be calculated from the </a:t>
            </a:r>
            <a:r>
              <a:rPr lang="en-GB" sz="2000" dirty="0" smtClean="0">
                <a:solidFill>
                  <a:srgbClr val="FF0000"/>
                </a:solidFill>
              </a:rPr>
              <a:t>gradient</a:t>
            </a:r>
            <a:r>
              <a:rPr lang="en-GB" sz="2000" dirty="0" smtClean="0"/>
              <a:t> of the line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00224"/>
            <a:ext cx="4000500" cy="422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111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268760"/>
            <a:ext cx="4176464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51520" y="411837"/>
            <a:ext cx="5040560" cy="6081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1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Look at each of the lettered sections OA, AB, BC, CD, DE and EF on the</a:t>
            </a:r>
            <a:r>
              <a:rPr kumimoji="0" lang="en-US" altLang="en-US" sz="17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 </a:t>
            </a: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speed-time graph.</a:t>
            </a: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7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	1. Choose the correct word from the list below to describe the motion taking place in each section.</a:t>
            </a:r>
          </a:p>
          <a:p>
            <a:pPr marL="1257300" lvl="5" indent="-342900" eaLnBrk="0" hangingPunct="0">
              <a:buFont typeface="Arial" panose="020B0604020202020204" pitchFamily="34" charset="0"/>
              <a:buChar char="•"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acceleration </a:t>
            </a:r>
          </a:p>
          <a:p>
            <a:pPr marL="1257300" lvl="5" indent="-342900" eaLnBrk="0" hangingPunct="0">
              <a:buFont typeface="Arial" panose="020B0604020202020204" pitchFamily="34" charset="0"/>
              <a:buChar char="•"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steady speed</a:t>
            </a:r>
          </a:p>
          <a:p>
            <a:pPr marL="1257300" lvl="5" indent="-342900" eaLnBrk="0" hangingPunct="0">
              <a:buFont typeface="Arial" panose="020B0604020202020204" pitchFamily="34" charset="0"/>
              <a:buChar char="•"/>
            </a:pPr>
            <a:r>
              <a:rPr lang="en-US" altLang="en-US" sz="1700" dirty="0">
                <a:solidFill>
                  <a:srgbClr val="333333"/>
                </a:solidFill>
              </a:rPr>
              <a:t>s</a:t>
            </a: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tationary</a:t>
            </a:r>
          </a:p>
          <a:p>
            <a:pPr marL="1257300" lvl="5" indent="-342900" eaLnBrk="0" hangingPunct="0">
              <a:buFont typeface="Arial" panose="020B0604020202020204" pitchFamily="34" charset="0"/>
              <a:buChar char="•"/>
            </a:pPr>
            <a:endParaRPr kumimoji="0" lang="en-US" altLang="en-US" sz="17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	(</a:t>
            </a:r>
            <a:r>
              <a:rPr kumimoji="0" lang="en-US" altLang="en-US" sz="17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</a:rPr>
              <a:t>i</a:t>
            </a: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) OA (ii) AB (iii) BC (iv) CD (v) DE (vi) EF</a:t>
            </a: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700" b="1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	2. At what time during the journey did the bus</a:t>
            </a:r>
            <a:r>
              <a:rPr kumimoji="0" lang="en-US" altLang="en-US" sz="17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 </a:t>
            </a: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reach its greatest speed?</a:t>
            </a: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7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	3. How long was the bus stopped for during its journey?</a:t>
            </a: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7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	4. During which section of the journey did the bus have the greatest acceleration?</a:t>
            </a: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7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	5. Which section could be described as a deceleration?</a:t>
            </a:r>
          </a:p>
        </p:txBody>
      </p:sp>
    </p:spTree>
    <p:extLst>
      <p:ext uri="{BB962C8B-B14F-4D97-AF65-F5344CB8AC3E}">
        <p14:creationId xmlns:p14="http://schemas.microsoft.com/office/powerpoint/2010/main" val="132789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496" y="111541"/>
            <a:ext cx="5616624" cy="6301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/>
              <a:t>1. </a:t>
            </a:r>
            <a:r>
              <a:rPr lang="en-GB" dirty="0" smtClean="0"/>
              <a:t>OA = </a:t>
            </a:r>
            <a:r>
              <a:rPr lang="en-GB" b="1" dirty="0" smtClean="0">
                <a:solidFill>
                  <a:srgbClr val="FF0000"/>
                </a:solidFill>
              </a:rPr>
              <a:t>acceleration</a:t>
            </a:r>
          </a:p>
          <a:p>
            <a:endParaRPr lang="en-GB" sz="900" dirty="0"/>
          </a:p>
          <a:p>
            <a:r>
              <a:rPr lang="en-GB" dirty="0"/>
              <a:t>AB </a:t>
            </a:r>
            <a:r>
              <a:rPr lang="en-GB" dirty="0" smtClean="0"/>
              <a:t>=</a:t>
            </a:r>
            <a:r>
              <a:rPr lang="en-GB" dirty="0"/>
              <a:t> </a:t>
            </a:r>
            <a:r>
              <a:rPr lang="en-GB" b="1" dirty="0">
                <a:solidFill>
                  <a:srgbClr val="FF0000"/>
                </a:solidFill>
              </a:rPr>
              <a:t>steady speed</a:t>
            </a:r>
            <a:r>
              <a:rPr lang="en-GB" dirty="0"/>
              <a:t> of 10 m/s</a:t>
            </a:r>
            <a:r>
              <a:rPr lang="en-GB" dirty="0" smtClean="0"/>
              <a:t>.</a:t>
            </a:r>
          </a:p>
          <a:p>
            <a:endParaRPr lang="en-GB" sz="1100" dirty="0"/>
          </a:p>
          <a:p>
            <a:r>
              <a:rPr lang="en-GB" dirty="0"/>
              <a:t>BC </a:t>
            </a:r>
            <a:r>
              <a:rPr lang="en-GB" dirty="0" smtClean="0"/>
              <a:t>=</a:t>
            </a:r>
            <a:r>
              <a:rPr lang="en-GB" dirty="0"/>
              <a:t> </a:t>
            </a:r>
            <a:r>
              <a:rPr lang="en-GB" b="1" dirty="0" smtClean="0">
                <a:solidFill>
                  <a:srgbClr val="FF0000"/>
                </a:solidFill>
              </a:rPr>
              <a:t>acceleration</a:t>
            </a:r>
          </a:p>
          <a:p>
            <a:endParaRPr lang="en-GB" sz="1100" dirty="0"/>
          </a:p>
          <a:p>
            <a:r>
              <a:rPr lang="en-GB" dirty="0" smtClean="0"/>
              <a:t>CD =</a:t>
            </a:r>
            <a:r>
              <a:rPr lang="en-GB" dirty="0"/>
              <a:t> </a:t>
            </a:r>
            <a:r>
              <a:rPr lang="en-GB" b="1" dirty="0">
                <a:solidFill>
                  <a:srgbClr val="FF0000"/>
                </a:solidFill>
              </a:rPr>
              <a:t>stationary</a:t>
            </a:r>
            <a:r>
              <a:rPr lang="en-GB" dirty="0" smtClean="0"/>
              <a:t>.</a:t>
            </a:r>
          </a:p>
          <a:p>
            <a:endParaRPr lang="en-GB" sz="1100" dirty="0"/>
          </a:p>
          <a:p>
            <a:r>
              <a:rPr lang="en-GB" dirty="0"/>
              <a:t>DE </a:t>
            </a:r>
            <a:r>
              <a:rPr lang="en-GB" dirty="0" smtClean="0"/>
              <a:t>=</a:t>
            </a:r>
            <a:r>
              <a:rPr lang="en-GB" dirty="0"/>
              <a:t> </a:t>
            </a:r>
            <a:r>
              <a:rPr lang="en-GB" b="1" dirty="0">
                <a:solidFill>
                  <a:srgbClr val="FF0000"/>
                </a:solidFill>
              </a:rPr>
              <a:t>acceleration</a:t>
            </a:r>
            <a:r>
              <a:rPr lang="en-GB" dirty="0" smtClean="0"/>
              <a:t>.</a:t>
            </a:r>
          </a:p>
          <a:p>
            <a:endParaRPr lang="en-GB" sz="1050" dirty="0"/>
          </a:p>
          <a:p>
            <a:r>
              <a:rPr lang="en-GB" dirty="0"/>
              <a:t>FG </a:t>
            </a:r>
            <a:r>
              <a:rPr lang="en-GB" dirty="0" smtClean="0"/>
              <a:t>= </a:t>
            </a:r>
            <a:r>
              <a:rPr lang="en-GB" b="1" dirty="0" smtClean="0">
                <a:solidFill>
                  <a:srgbClr val="FF0000"/>
                </a:solidFill>
              </a:rPr>
              <a:t>steady </a:t>
            </a:r>
            <a:r>
              <a:rPr lang="en-GB" b="1" dirty="0">
                <a:solidFill>
                  <a:srgbClr val="FF0000"/>
                </a:solidFill>
              </a:rPr>
              <a:t>speed</a:t>
            </a:r>
            <a:r>
              <a:rPr lang="en-GB" dirty="0"/>
              <a:t> of 5 m/s</a:t>
            </a:r>
            <a:r>
              <a:rPr lang="en-GB" dirty="0" smtClean="0"/>
              <a:t>.</a:t>
            </a:r>
          </a:p>
          <a:p>
            <a:endParaRPr lang="en-GB" sz="1200" dirty="0"/>
          </a:p>
          <a:p>
            <a:pPr marL="0" lvl="1"/>
            <a:r>
              <a:rPr lang="en-GB" b="1" dirty="0" smtClean="0"/>
              <a:t>2.</a:t>
            </a:r>
            <a:r>
              <a:rPr lang="en-GB" dirty="0"/>
              <a:t> </a:t>
            </a:r>
            <a:r>
              <a:rPr lang="en-US" altLang="en-US" sz="1700" dirty="0">
                <a:solidFill>
                  <a:srgbClr val="333333"/>
                </a:solidFill>
              </a:rPr>
              <a:t>At what time during the journey did the bus reach its greatest speed?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After 5 s</a:t>
            </a:r>
          </a:p>
          <a:p>
            <a:endParaRPr lang="en-GB" sz="1200" dirty="0"/>
          </a:p>
          <a:p>
            <a:pPr marL="0" lvl="1"/>
            <a:r>
              <a:rPr lang="en-GB" b="1" dirty="0" smtClean="0"/>
              <a:t>3.</a:t>
            </a:r>
            <a:r>
              <a:rPr lang="en-GB" dirty="0" smtClean="0"/>
              <a:t> </a:t>
            </a:r>
            <a:r>
              <a:rPr lang="en-US" altLang="en-US" sz="1700" dirty="0">
                <a:solidFill>
                  <a:srgbClr val="333333"/>
                </a:solidFill>
              </a:rPr>
              <a:t>How long was the bus stopped for during its journey?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3 s</a:t>
            </a:r>
          </a:p>
          <a:p>
            <a:endParaRPr lang="en-GB" sz="1200" dirty="0"/>
          </a:p>
          <a:p>
            <a:pPr marL="0" lvl="1"/>
            <a:r>
              <a:rPr lang="en-GB" b="1" dirty="0" smtClean="0"/>
              <a:t>4.</a:t>
            </a:r>
            <a:r>
              <a:rPr lang="en-GB" dirty="0"/>
              <a:t> </a:t>
            </a:r>
            <a:r>
              <a:rPr lang="en-US" altLang="en-US" sz="1700" dirty="0">
                <a:solidFill>
                  <a:srgbClr val="333333"/>
                </a:solidFill>
              </a:rPr>
              <a:t>During which section of the journey did the bus have the greatest acceleration?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BC</a:t>
            </a:r>
            <a:r>
              <a:rPr lang="en-GB" b="1" dirty="0">
                <a:solidFill>
                  <a:srgbClr val="FF0000"/>
                </a:solidFill>
              </a:rPr>
              <a:t>. This part of the graph has the steepest slope</a:t>
            </a:r>
            <a:r>
              <a:rPr lang="en-GB" b="1" dirty="0" smtClean="0">
                <a:solidFill>
                  <a:srgbClr val="FF0000"/>
                </a:solidFill>
              </a:rPr>
              <a:t>.</a:t>
            </a:r>
          </a:p>
          <a:p>
            <a:endParaRPr lang="en-GB" sz="1100" dirty="0"/>
          </a:p>
          <a:p>
            <a:pPr marL="0" lvl="1"/>
            <a:r>
              <a:rPr lang="en-GB" b="1" dirty="0" smtClean="0"/>
              <a:t>5. </a:t>
            </a:r>
            <a:r>
              <a:rPr lang="en-US" altLang="en-US" sz="1700" dirty="0">
                <a:solidFill>
                  <a:srgbClr val="333333"/>
                </a:solidFill>
              </a:rPr>
              <a:t>Which section could be described as a deceleration?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BC</a:t>
            </a:r>
            <a:r>
              <a:rPr lang="en-GB" b="1" dirty="0">
                <a:solidFill>
                  <a:srgbClr val="FF0000"/>
                </a:solidFill>
              </a:rPr>
              <a:t>. The bus is slowing down. This type of acceleration is referred to as deceleration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5336"/>
            <a:ext cx="3518420" cy="3194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511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Speed</a:t>
            </a:r>
            <a:endParaRPr lang="en-US" alt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800" smtClean="0"/>
              <a:t>	How could we measure the speed of an object?</a:t>
            </a:r>
          </a:p>
          <a:p>
            <a:pPr eaLnBrk="1" hangingPunct="1">
              <a:buFontTx/>
              <a:buNone/>
            </a:pPr>
            <a:endParaRPr lang="en-GB" altLang="en-US" sz="2800" smtClean="0"/>
          </a:p>
          <a:p>
            <a:pPr eaLnBrk="1" hangingPunct="1">
              <a:buFontTx/>
              <a:buNone/>
            </a:pPr>
            <a:r>
              <a:rPr lang="en-US" altLang="en-US" sz="2800" smtClean="0"/>
              <a:t>	</a:t>
            </a:r>
            <a:r>
              <a:rPr lang="en-GB" altLang="en-US" sz="2800" smtClean="0"/>
              <a:t>What do we need to know?</a:t>
            </a:r>
            <a:endParaRPr lang="en-US" altLang="en-US" sz="2800" smtClean="0"/>
          </a:p>
        </p:txBody>
      </p:sp>
      <p:pic>
        <p:nvPicPr>
          <p:cNvPr id="6148" name="Picture 5" descr="sonicboomplane_navy_med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67200" y="3309938"/>
            <a:ext cx="4419600" cy="3154362"/>
          </a:xfrm>
          <a:noFill/>
        </p:spPr>
      </p:pic>
      <p:sp>
        <p:nvSpPr>
          <p:cNvPr id="6149" name="AutoShape 7"/>
          <p:cNvSpPr>
            <a:spLocks noChangeArrowheads="1"/>
          </p:cNvSpPr>
          <p:nvPr/>
        </p:nvSpPr>
        <p:spPr bwMode="auto">
          <a:xfrm>
            <a:off x="6705600" y="1600200"/>
            <a:ext cx="1524000" cy="1066800"/>
          </a:xfrm>
          <a:prstGeom prst="wedgeRoundRectCallout">
            <a:avLst>
              <a:gd name="adj1" fmla="val -42185"/>
              <a:gd name="adj2" fmla="val 237500"/>
              <a:gd name="adj3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/>
              <a:t>How fast do you think I am going?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8226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s.cdn283.fansshare.com/photos/usainbolt/usain-running-73213896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8317612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How fast?!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91637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Speed</a:t>
            </a:r>
            <a:endParaRPr lang="en-US" altLang="en-U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643813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800" dirty="0" smtClean="0"/>
              <a:t>	Speed = 		distance travelled</a:t>
            </a:r>
          </a:p>
          <a:p>
            <a:pPr eaLnBrk="1" hangingPunct="1">
              <a:buFontTx/>
              <a:buNone/>
            </a:pPr>
            <a:r>
              <a:rPr lang="en-GB" altLang="en-US" sz="2800" dirty="0" smtClean="0"/>
              <a:t>				        time taken</a:t>
            </a:r>
            <a:endParaRPr lang="en-US" altLang="en-US" sz="2800" dirty="0" smtClean="0"/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2915816" y="2133600"/>
            <a:ext cx="33131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7173" name="Picture 6" descr="common-snail-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87675" y="3500438"/>
            <a:ext cx="4038600" cy="2955925"/>
          </a:xfrm>
          <a:noFill/>
        </p:spPr>
      </p:pic>
    </p:spTree>
    <p:extLst>
      <p:ext uri="{BB962C8B-B14F-4D97-AF65-F5344CB8AC3E}">
        <p14:creationId xmlns:p14="http://schemas.microsoft.com/office/powerpoint/2010/main" val="188615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Speed</a:t>
            </a:r>
            <a:endParaRPr lang="en-US" alt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en-US" smtClean="0"/>
              <a:t>	</a:t>
            </a:r>
            <a:r>
              <a:rPr lang="en-US" altLang="en-US" smtClean="0"/>
              <a:t>	</a:t>
            </a:r>
            <a:r>
              <a:rPr lang="en-GB" altLang="en-US" smtClean="0"/>
              <a:t>Speed = 	distance travelled</a:t>
            </a:r>
          </a:p>
          <a:p>
            <a:pPr eaLnBrk="1" hangingPunct="1">
              <a:buFontTx/>
              <a:buNone/>
            </a:pPr>
            <a:r>
              <a:rPr lang="en-GB" altLang="en-US" smtClean="0"/>
              <a:t>				time taken</a:t>
            </a:r>
            <a:endParaRPr lang="en-US" altLang="en-US" smtClean="0"/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3203575" y="2205038"/>
            <a:ext cx="33131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724525" y="3573463"/>
            <a:ext cx="25193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solidFill>
                  <a:srgbClr val="FF0000"/>
                </a:solidFill>
              </a:rPr>
              <a:t>seconds</a:t>
            </a:r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 flipH="1" flipV="1">
            <a:off x="5219700" y="2636838"/>
            <a:ext cx="792163" cy="9366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6011863" y="1052513"/>
            <a:ext cx="25193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solidFill>
                  <a:srgbClr val="FF0000"/>
                </a:solidFill>
              </a:rPr>
              <a:t>metres</a:t>
            </a:r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 flipH="1">
            <a:off x="5795963" y="1412875"/>
            <a:ext cx="360362" cy="2873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179388" y="2924175"/>
            <a:ext cx="25193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solidFill>
                  <a:srgbClr val="FF0000"/>
                </a:solidFill>
              </a:rPr>
              <a:t>Metres per second (m/s)</a:t>
            </a:r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 flipV="1">
            <a:off x="1258888" y="2209800"/>
            <a:ext cx="417512" cy="787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25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Speed</a:t>
            </a:r>
            <a:endParaRPr lang="en-US" alt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en-US" smtClean="0"/>
              <a:t>	</a:t>
            </a:r>
            <a:r>
              <a:rPr lang="en-US" altLang="en-US" smtClean="0"/>
              <a:t>	</a:t>
            </a:r>
            <a:r>
              <a:rPr lang="en-GB" altLang="en-US" smtClean="0"/>
              <a:t>Speed = 	distance travelled</a:t>
            </a:r>
          </a:p>
          <a:p>
            <a:pPr eaLnBrk="1" hangingPunct="1">
              <a:buFontTx/>
              <a:buNone/>
            </a:pPr>
            <a:r>
              <a:rPr lang="en-GB" altLang="en-US" smtClean="0"/>
              <a:t>				time taken</a:t>
            </a:r>
            <a:endParaRPr lang="en-US" altLang="en-US" smtClean="0"/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3203575" y="2205038"/>
            <a:ext cx="33131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724525" y="3573463"/>
            <a:ext cx="25193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solidFill>
                  <a:schemeClr val="accent2"/>
                </a:solidFill>
              </a:rPr>
              <a:t>hours</a:t>
            </a:r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 flipH="1" flipV="1">
            <a:off x="5219700" y="2636838"/>
            <a:ext cx="792163" cy="9366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6011863" y="1052513"/>
            <a:ext cx="25193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solidFill>
                  <a:schemeClr val="accent2"/>
                </a:solidFill>
              </a:rPr>
              <a:t>kilometres</a:t>
            </a:r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 flipH="1">
            <a:off x="5795963" y="1412875"/>
            <a:ext cx="360362" cy="2873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179388" y="2924175"/>
            <a:ext cx="25193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solidFill>
                  <a:schemeClr val="accent2"/>
                </a:solidFill>
              </a:rPr>
              <a:t>Kilometres per hour (km/h)</a:t>
            </a:r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 flipV="1">
            <a:off x="1258888" y="2133600"/>
            <a:ext cx="493712" cy="863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35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Distance travelled?</a:t>
            </a:r>
            <a:endParaRPr lang="en-GB" altLang="en-US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	What if we know the </a:t>
            </a:r>
            <a:r>
              <a:rPr lang="en-US" altLang="en-US" smtClean="0">
                <a:solidFill>
                  <a:srgbClr val="0000FF"/>
                </a:solidFill>
              </a:rPr>
              <a:t>speed</a:t>
            </a:r>
            <a:r>
              <a:rPr lang="en-US" altLang="en-US" smtClean="0"/>
              <a:t> of an object and the </a:t>
            </a:r>
            <a:r>
              <a:rPr lang="en-US" altLang="en-US" smtClean="0">
                <a:solidFill>
                  <a:srgbClr val="0000FF"/>
                </a:solidFill>
              </a:rPr>
              <a:t>time</a:t>
            </a:r>
            <a:r>
              <a:rPr lang="en-US" altLang="en-US" smtClean="0"/>
              <a:t> it moved for and need to calculate the </a:t>
            </a:r>
            <a:r>
              <a:rPr lang="en-US" altLang="en-US" smtClean="0">
                <a:solidFill>
                  <a:srgbClr val="FF0000"/>
                </a:solidFill>
              </a:rPr>
              <a:t>distance</a:t>
            </a:r>
            <a:r>
              <a:rPr lang="en-US" altLang="en-US" smtClean="0"/>
              <a:t> travelled?</a:t>
            </a:r>
            <a:endParaRPr lang="en-GB" altLang="en-US" smtClean="0"/>
          </a:p>
        </p:txBody>
      </p:sp>
      <p:pic>
        <p:nvPicPr>
          <p:cNvPr id="11268" name="Picture 5" descr="_41259766_alexcoomber_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200400"/>
            <a:ext cx="475456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22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Distance travelled?</a:t>
            </a:r>
            <a:endParaRPr lang="en-GB" altLang="en-US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	What if we know the </a:t>
            </a:r>
            <a:r>
              <a:rPr lang="en-US" altLang="en-US" smtClean="0">
                <a:solidFill>
                  <a:srgbClr val="0000FF"/>
                </a:solidFill>
              </a:rPr>
              <a:t>speed</a:t>
            </a:r>
            <a:r>
              <a:rPr lang="en-US" altLang="en-US" smtClean="0"/>
              <a:t> of an object and the </a:t>
            </a:r>
            <a:r>
              <a:rPr lang="en-US" altLang="en-US" smtClean="0">
                <a:solidFill>
                  <a:srgbClr val="0000FF"/>
                </a:solidFill>
              </a:rPr>
              <a:t>time</a:t>
            </a:r>
            <a:r>
              <a:rPr lang="en-US" altLang="en-US" smtClean="0"/>
              <a:t> it moved for and need to calculate the </a:t>
            </a:r>
            <a:r>
              <a:rPr lang="en-US" altLang="en-US" smtClean="0">
                <a:solidFill>
                  <a:srgbClr val="FF0000"/>
                </a:solidFill>
              </a:rPr>
              <a:t>distance</a:t>
            </a:r>
            <a:r>
              <a:rPr lang="en-US" altLang="en-US" smtClean="0"/>
              <a:t> travelled?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Speed = distance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			time</a:t>
            </a:r>
          </a:p>
          <a:p>
            <a:pPr eaLnBrk="1" hangingPunct="1">
              <a:buFontTx/>
              <a:buNone/>
            </a:pPr>
            <a:endParaRPr lang="en-US" altLang="en-US" smtClean="0"/>
          </a:p>
          <a:p>
            <a:pPr algn="ctr" eaLnBrk="1" hangingPunct="1">
              <a:buFontTx/>
              <a:buNone/>
            </a:pPr>
            <a:r>
              <a:rPr lang="en-US" altLang="en-US" smtClean="0">
                <a:solidFill>
                  <a:srgbClr val="FF0000"/>
                </a:solidFill>
              </a:rPr>
              <a:t>distance</a:t>
            </a:r>
            <a:r>
              <a:rPr lang="en-US" altLang="en-US" smtClean="0">
                <a:solidFill>
                  <a:srgbClr val="0000FF"/>
                </a:solidFill>
              </a:rPr>
              <a:t> = speed x time</a:t>
            </a:r>
            <a:endParaRPr lang="en-GB" altLang="en-US" smtClean="0">
              <a:solidFill>
                <a:srgbClr val="0000FF"/>
              </a:solidFill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2133600" y="37338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06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Time?</a:t>
            </a:r>
            <a:endParaRPr lang="en-GB" altLang="en-US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	What if we know the </a:t>
            </a:r>
            <a:r>
              <a:rPr lang="en-US" altLang="en-US" smtClean="0">
                <a:solidFill>
                  <a:srgbClr val="0000FF"/>
                </a:solidFill>
              </a:rPr>
              <a:t>speed</a:t>
            </a:r>
            <a:r>
              <a:rPr lang="en-US" altLang="en-US" smtClean="0"/>
              <a:t> and the </a:t>
            </a:r>
            <a:r>
              <a:rPr lang="en-US" altLang="en-US" smtClean="0">
                <a:solidFill>
                  <a:srgbClr val="0000FF"/>
                </a:solidFill>
              </a:rPr>
              <a:t>distance</a:t>
            </a:r>
            <a:r>
              <a:rPr lang="en-US" altLang="en-US" smtClean="0"/>
              <a:t> travelled, how do we calculate how long (</a:t>
            </a:r>
            <a:r>
              <a:rPr lang="en-US" altLang="en-US" smtClean="0">
                <a:solidFill>
                  <a:srgbClr val="FF0000"/>
                </a:solidFill>
              </a:rPr>
              <a:t>time</a:t>
            </a:r>
            <a:r>
              <a:rPr lang="en-US" altLang="en-US" smtClean="0"/>
              <a:t>) the journey took?</a:t>
            </a:r>
            <a:endParaRPr lang="en-GB" altLang="en-US" smtClean="0"/>
          </a:p>
        </p:txBody>
      </p:sp>
      <p:pic>
        <p:nvPicPr>
          <p:cNvPr id="13316" name="Picture 5" descr="windtunn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200400"/>
            <a:ext cx="4622800" cy="346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390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Time?</a:t>
            </a:r>
            <a:endParaRPr lang="en-GB" altLang="en-US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	What if we know the </a:t>
            </a:r>
            <a:r>
              <a:rPr lang="en-US" altLang="en-US" smtClean="0">
                <a:solidFill>
                  <a:srgbClr val="0000FF"/>
                </a:solidFill>
              </a:rPr>
              <a:t>speed</a:t>
            </a:r>
            <a:r>
              <a:rPr lang="en-US" altLang="en-US" smtClean="0"/>
              <a:t> and the </a:t>
            </a:r>
            <a:r>
              <a:rPr lang="en-US" altLang="en-US" smtClean="0">
                <a:solidFill>
                  <a:srgbClr val="0000FF"/>
                </a:solidFill>
              </a:rPr>
              <a:t>distance</a:t>
            </a:r>
            <a:r>
              <a:rPr lang="en-US" altLang="en-US" smtClean="0"/>
              <a:t> travelled, how do we calculate how long (</a:t>
            </a:r>
            <a:r>
              <a:rPr lang="en-US" altLang="en-US" smtClean="0">
                <a:solidFill>
                  <a:srgbClr val="FF0000"/>
                </a:solidFill>
              </a:rPr>
              <a:t>time</a:t>
            </a:r>
            <a:r>
              <a:rPr lang="en-US" altLang="en-US" smtClean="0"/>
              <a:t>) the journey took?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	Speed = distance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			    time</a:t>
            </a:r>
          </a:p>
          <a:p>
            <a:pPr eaLnBrk="1" hangingPunct="1">
              <a:buFontTx/>
              <a:buNone/>
            </a:pPr>
            <a:endParaRPr lang="en-US" altLang="en-US" smtClean="0"/>
          </a:p>
          <a:p>
            <a:pPr algn="ctr" eaLnBrk="1" hangingPunct="1">
              <a:buFontTx/>
              <a:buNone/>
            </a:pPr>
            <a:r>
              <a:rPr lang="en-US" altLang="en-US" smtClean="0">
                <a:solidFill>
                  <a:srgbClr val="FF0000"/>
                </a:solidFill>
              </a:rPr>
              <a:t>time</a:t>
            </a:r>
            <a:r>
              <a:rPr lang="en-US" altLang="en-US" smtClean="0">
                <a:solidFill>
                  <a:srgbClr val="0000FF"/>
                </a:solidFill>
              </a:rPr>
              <a:t> = distance</a:t>
            </a:r>
          </a:p>
          <a:p>
            <a:pPr algn="ctr" eaLnBrk="1" hangingPunct="1">
              <a:buFontTx/>
              <a:buNone/>
            </a:pPr>
            <a:r>
              <a:rPr lang="en-US" altLang="en-US" smtClean="0">
                <a:solidFill>
                  <a:srgbClr val="0000FF"/>
                </a:solidFill>
              </a:rPr>
              <a:t>          speed</a:t>
            </a:r>
            <a:endParaRPr lang="en-GB" altLang="en-US" smtClean="0">
              <a:solidFill>
                <a:srgbClr val="0000FF"/>
              </a:solidFill>
            </a:endParaRPr>
          </a:p>
          <a:p>
            <a:pPr algn="ctr" eaLnBrk="1" hangingPunct="1">
              <a:buFontTx/>
              <a:buNone/>
            </a:pPr>
            <a:endParaRPr lang="en-GB" altLang="en-US" smtClean="0"/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2590800" y="3733800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4419600" y="5486400"/>
            <a:ext cx="1524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87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triangle</a:t>
            </a:r>
            <a:endParaRPr lang="en-GB" altLang="en-US" smtClean="0"/>
          </a:p>
        </p:txBody>
      </p:sp>
      <p:sp>
        <p:nvSpPr>
          <p:cNvPr id="15363" name="AutoShape 4"/>
          <p:cNvSpPr>
            <a:spLocks noChangeArrowheads="1"/>
          </p:cNvSpPr>
          <p:nvPr/>
        </p:nvSpPr>
        <p:spPr bwMode="auto">
          <a:xfrm>
            <a:off x="1447800" y="1524000"/>
            <a:ext cx="5943600" cy="4419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2819400" y="4114800"/>
            <a:ext cx="16764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9600"/>
              <a:t>s</a:t>
            </a:r>
            <a:endParaRPr lang="en-GB" altLang="en-US" sz="9600"/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5181600" y="4114800"/>
            <a:ext cx="16764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9600"/>
              <a:t>t</a:t>
            </a:r>
            <a:endParaRPr lang="en-GB" altLang="en-US" sz="9600"/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4114800" y="4648200"/>
            <a:ext cx="16764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800"/>
              <a:t>x</a:t>
            </a:r>
            <a:endParaRPr lang="en-GB" altLang="en-US" sz="4800"/>
          </a:p>
        </p:txBody>
      </p:sp>
      <p:sp>
        <p:nvSpPr>
          <p:cNvPr id="15367" name="Text Box 8"/>
          <p:cNvSpPr txBox="1">
            <a:spLocks noChangeArrowheads="1"/>
          </p:cNvSpPr>
          <p:nvPr/>
        </p:nvSpPr>
        <p:spPr bwMode="auto">
          <a:xfrm>
            <a:off x="3962400" y="2209800"/>
            <a:ext cx="16764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9600"/>
              <a:t>d</a:t>
            </a:r>
            <a:endParaRPr lang="en-GB" altLang="en-US" sz="9600"/>
          </a:p>
        </p:txBody>
      </p:sp>
      <p:sp>
        <p:nvSpPr>
          <p:cNvPr id="15368" name="Line 9"/>
          <p:cNvSpPr>
            <a:spLocks noChangeShapeType="1"/>
          </p:cNvSpPr>
          <p:nvPr/>
        </p:nvSpPr>
        <p:spPr bwMode="auto">
          <a:xfrm>
            <a:off x="2743200" y="4038600"/>
            <a:ext cx="33528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72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Don’t forget!</a:t>
            </a:r>
            <a:endParaRPr lang="en-GB" altLang="en-US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600" smtClean="0"/>
              <a:t>	I</a:t>
            </a:r>
            <a:r>
              <a:rPr lang="en-GB" altLang="en-US" sz="3600" smtClean="0"/>
              <a:t>f the distance is measured in </a:t>
            </a:r>
            <a:r>
              <a:rPr lang="en-GB" altLang="en-US" sz="3600" smtClean="0">
                <a:solidFill>
                  <a:srgbClr val="FF0000"/>
                </a:solidFill>
              </a:rPr>
              <a:t>metres</a:t>
            </a:r>
            <a:r>
              <a:rPr lang="en-GB" altLang="en-US" sz="3600" smtClean="0"/>
              <a:t> and the time in </a:t>
            </a:r>
            <a:r>
              <a:rPr lang="en-GB" altLang="en-US" sz="3600" smtClean="0">
                <a:solidFill>
                  <a:srgbClr val="FF0000"/>
                </a:solidFill>
              </a:rPr>
              <a:t>seconds</a:t>
            </a:r>
            <a:r>
              <a:rPr lang="en-GB" altLang="en-US" sz="3600" smtClean="0"/>
              <a:t>, the speed will be in </a:t>
            </a:r>
            <a:r>
              <a:rPr lang="en-GB" altLang="en-US" sz="3600" smtClean="0">
                <a:solidFill>
                  <a:srgbClr val="FF0000"/>
                </a:solidFill>
              </a:rPr>
              <a:t>metres per second</a:t>
            </a:r>
            <a:r>
              <a:rPr lang="en-GB" altLang="en-US" sz="3600" smtClean="0"/>
              <a:t> (m/s or m.s</a:t>
            </a:r>
            <a:r>
              <a:rPr lang="en-GB" altLang="en-US" sz="3600" baseline="30000" smtClean="0"/>
              <a:t>-1</a:t>
            </a:r>
            <a:r>
              <a:rPr lang="en-GB" altLang="en-US" sz="3600" smtClean="0"/>
              <a:t>). If the distance is in </a:t>
            </a:r>
            <a:r>
              <a:rPr lang="en-GB" altLang="en-US" sz="3600" smtClean="0">
                <a:solidFill>
                  <a:srgbClr val="0000FF"/>
                </a:solidFill>
              </a:rPr>
              <a:t>kilometres</a:t>
            </a:r>
            <a:r>
              <a:rPr lang="en-GB" altLang="en-US" sz="3600" smtClean="0"/>
              <a:t> and the time in </a:t>
            </a:r>
            <a:r>
              <a:rPr lang="en-GB" altLang="en-US" sz="3600" smtClean="0">
                <a:solidFill>
                  <a:srgbClr val="0000FF"/>
                </a:solidFill>
              </a:rPr>
              <a:t>hours</a:t>
            </a:r>
            <a:r>
              <a:rPr lang="en-GB" altLang="en-US" sz="3600" smtClean="0"/>
              <a:t>, the speed will be in </a:t>
            </a:r>
            <a:r>
              <a:rPr lang="en-GB" altLang="en-US" sz="3600" smtClean="0">
                <a:solidFill>
                  <a:srgbClr val="0000FF"/>
                </a:solidFill>
              </a:rPr>
              <a:t>kilometres per hour</a:t>
            </a:r>
            <a:r>
              <a:rPr lang="en-GB" altLang="en-US" sz="3600" smtClean="0"/>
              <a:t> (km/h or km.h</a:t>
            </a:r>
            <a:r>
              <a:rPr lang="en-GB" altLang="en-US" sz="3600" baseline="30000" smtClean="0"/>
              <a:t>-1</a:t>
            </a:r>
            <a:r>
              <a:rPr lang="en-GB" altLang="en-US" sz="3600" smtClean="0"/>
              <a:t>) etc. </a:t>
            </a:r>
          </a:p>
        </p:txBody>
      </p:sp>
    </p:spTree>
    <p:extLst>
      <p:ext uri="{BB962C8B-B14F-4D97-AF65-F5344CB8AC3E}">
        <p14:creationId xmlns:p14="http://schemas.microsoft.com/office/powerpoint/2010/main" val="7015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Examples</a:t>
            </a:r>
            <a:endParaRPr lang="en-US" altLang="en-US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800" smtClean="0"/>
              <a:t>	A man runs 45 m in 5 seconds. What is his speed?</a:t>
            </a:r>
          </a:p>
          <a:p>
            <a:pPr eaLnBrk="1" hangingPunct="1">
              <a:buFontTx/>
              <a:buNone/>
            </a:pPr>
            <a:endParaRPr lang="en-GB" altLang="en-US" sz="2800" smtClean="0"/>
          </a:p>
          <a:p>
            <a:pPr eaLnBrk="1" hangingPunct="1">
              <a:buFontTx/>
              <a:buNone/>
            </a:pPr>
            <a:endParaRPr lang="en-US" altLang="en-US" sz="2800" smtClean="0"/>
          </a:p>
        </p:txBody>
      </p:sp>
      <p:pic>
        <p:nvPicPr>
          <p:cNvPr id="17412" name="Picture 5" descr="AthleteOfYear_1999_Abel_Ant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27625" y="1600200"/>
            <a:ext cx="3079750" cy="4525963"/>
          </a:xfrm>
          <a:noFill/>
        </p:spPr>
      </p:pic>
    </p:spTree>
    <p:extLst>
      <p:ext uri="{BB962C8B-B14F-4D97-AF65-F5344CB8AC3E}">
        <p14:creationId xmlns:p14="http://schemas.microsoft.com/office/powerpoint/2010/main" val="241081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Examples</a:t>
            </a:r>
            <a:endParaRPr lang="en-US" altLang="en-US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800" smtClean="0"/>
              <a:t>	A man runs 45 m in 5 seconds. What is his speed?</a:t>
            </a:r>
          </a:p>
          <a:p>
            <a:pPr eaLnBrk="1" hangingPunct="1">
              <a:buFontTx/>
              <a:buNone/>
            </a:pPr>
            <a:endParaRPr lang="en-GB" altLang="en-US" sz="2800" smtClean="0"/>
          </a:p>
          <a:p>
            <a:pPr eaLnBrk="1" hangingPunct="1">
              <a:buFontTx/>
              <a:buNone/>
            </a:pPr>
            <a:r>
              <a:rPr lang="en-GB" altLang="en-US" sz="2800" smtClean="0"/>
              <a:t>Speed = distance/time </a:t>
            </a:r>
          </a:p>
          <a:p>
            <a:pPr eaLnBrk="1" hangingPunct="1">
              <a:buFontTx/>
              <a:buNone/>
            </a:pPr>
            <a:r>
              <a:rPr lang="en-GB" altLang="en-US" sz="2800" smtClean="0"/>
              <a:t>= 45/5 = </a:t>
            </a:r>
            <a:r>
              <a:rPr lang="en-GB" altLang="en-US" sz="2800" smtClean="0">
                <a:solidFill>
                  <a:schemeClr val="accent2"/>
                </a:solidFill>
              </a:rPr>
              <a:t>9 m/s</a:t>
            </a:r>
          </a:p>
          <a:p>
            <a:pPr eaLnBrk="1" hangingPunct="1">
              <a:buFontTx/>
              <a:buNone/>
            </a:pPr>
            <a:endParaRPr lang="en-GB" altLang="en-US" sz="2800" smtClean="0"/>
          </a:p>
          <a:p>
            <a:pPr eaLnBrk="1" hangingPunct="1">
              <a:buFontTx/>
              <a:buNone/>
            </a:pPr>
            <a:endParaRPr lang="en-US" altLang="en-US" sz="2800" smtClean="0"/>
          </a:p>
        </p:txBody>
      </p:sp>
      <p:pic>
        <p:nvPicPr>
          <p:cNvPr id="18436" name="Picture 4" descr="AthleteOfYear_1999_Abel_Ant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27625" y="1600200"/>
            <a:ext cx="3079750" cy="4525963"/>
          </a:xfrm>
          <a:noFill/>
        </p:spPr>
      </p:pic>
    </p:spTree>
    <p:extLst>
      <p:ext uri="{BB962C8B-B14F-4D97-AF65-F5344CB8AC3E}">
        <p14:creationId xmlns:p14="http://schemas.microsoft.com/office/powerpoint/2010/main" val="31799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Another example</a:t>
            </a:r>
            <a:endParaRPr lang="en-US" altLang="en-US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800" smtClean="0"/>
              <a:t>	A dog runs at a speed of 5 m/s for one </a:t>
            </a:r>
            <a:r>
              <a:rPr lang="en-GB" altLang="en-US" sz="2800" u="sng" smtClean="0"/>
              <a:t>minute</a:t>
            </a:r>
            <a:r>
              <a:rPr lang="en-GB" altLang="en-US" sz="2800" smtClean="0"/>
              <a:t>. How far does he run?</a:t>
            </a:r>
          </a:p>
          <a:p>
            <a:pPr eaLnBrk="1" hangingPunct="1">
              <a:buFontTx/>
              <a:buNone/>
            </a:pPr>
            <a:endParaRPr lang="en-GB" altLang="en-US" sz="2800" smtClean="0"/>
          </a:p>
          <a:p>
            <a:pPr eaLnBrk="1" hangingPunct="1">
              <a:buFontTx/>
              <a:buNone/>
            </a:pPr>
            <a:endParaRPr lang="en-US" altLang="en-US" sz="2800" smtClean="0"/>
          </a:p>
        </p:txBody>
      </p:sp>
      <p:pic>
        <p:nvPicPr>
          <p:cNvPr id="19460" name="Picture 5" descr="dog-runni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95875" y="2633663"/>
            <a:ext cx="3143250" cy="2457450"/>
          </a:xfrm>
          <a:noFill/>
        </p:spPr>
      </p:pic>
    </p:spTree>
    <p:extLst>
      <p:ext uri="{BB962C8B-B14F-4D97-AF65-F5344CB8AC3E}">
        <p14:creationId xmlns:p14="http://schemas.microsoft.com/office/powerpoint/2010/main" val="111335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Another example</a:t>
            </a:r>
            <a:endParaRPr lang="en-US" altLang="en-US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800" smtClean="0"/>
              <a:t>	A dog runs at a speed of 5 m/s for one </a:t>
            </a:r>
            <a:r>
              <a:rPr lang="en-GB" altLang="en-US" sz="2800" u="sng" smtClean="0"/>
              <a:t>minute</a:t>
            </a:r>
            <a:r>
              <a:rPr lang="en-GB" altLang="en-US" sz="2800" smtClean="0"/>
              <a:t>. How far does he run?</a:t>
            </a:r>
          </a:p>
          <a:p>
            <a:pPr eaLnBrk="1" hangingPunct="1">
              <a:buFontTx/>
              <a:buNone/>
            </a:pPr>
            <a:endParaRPr lang="en-GB" altLang="en-US" sz="2800" smtClean="0"/>
          </a:p>
          <a:p>
            <a:pPr eaLnBrk="1" hangingPunct="1">
              <a:buFontTx/>
              <a:buNone/>
            </a:pPr>
            <a:r>
              <a:rPr lang="en-GB" altLang="en-US" sz="2800" smtClean="0"/>
              <a:t>Distance = speed x time = 5 x </a:t>
            </a:r>
            <a:r>
              <a:rPr lang="en-GB" altLang="en-US" sz="2800" u="sng" smtClean="0"/>
              <a:t>60</a:t>
            </a:r>
            <a:r>
              <a:rPr lang="en-GB" altLang="en-US" sz="2800" smtClean="0"/>
              <a:t> = </a:t>
            </a:r>
            <a:r>
              <a:rPr lang="en-GB" altLang="en-US" sz="2800" smtClean="0">
                <a:solidFill>
                  <a:schemeClr val="accent2"/>
                </a:solidFill>
              </a:rPr>
              <a:t>300 m</a:t>
            </a:r>
            <a:endParaRPr lang="en-US" altLang="en-US" sz="2800" smtClean="0">
              <a:solidFill>
                <a:schemeClr val="accent2"/>
              </a:solidFill>
            </a:endParaRPr>
          </a:p>
        </p:txBody>
      </p:sp>
      <p:pic>
        <p:nvPicPr>
          <p:cNvPr id="20484" name="Picture 4" descr="dog-runni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95875" y="2633663"/>
            <a:ext cx="3143250" cy="2457450"/>
          </a:xfrm>
          <a:noFill/>
        </p:spPr>
      </p:pic>
    </p:spTree>
    <p:extLst>
      <p:ext uri="{BB962C8B-B14F-4D97-AF65-F5344CB8AC3E}">
        <p14:creationId xmlns:p14="http://schemas.microsoft.com/office/powerpoint/2010/main" val="271185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Another example!</a:t>
            </a:r>
            <a:endParaRPr lang="en-US" altLang="en-US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800" smtClean="0"/>
              <a:t>A car travels at 30 km/h and covers a distance of 900 km. How long did it take?</a:t>
            </a:r>
            <a:endParaRPr lang="en-US" altLang="en-US" sz="2800" smtClean="0"/>
          </a:p>
        </p:txBody>
      </p:sp>
      <p:pic>
        <p:nvPicPr>
          <p:cNvPr id="21508" name="Picture 5" descr="brown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347913"/>
            <a:ext cx="4038600" cy="3028950"/>
          </a:xfrm>
          <a:noFill/>
        </p:spPr>
      </p:pic>
    </p:spTree>
    <p:extLst>
      <p:ext uri="{BB962C8B-B14F-4D97-AF65-F5344CB8AC3E}">
        <p14:creationId xmlns:p14="http://schemas.microsoft.com/office/powerpoint/2010/main" val="18070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Another example!</a:t>
            </a:r>
            <a:endParaRPr lang="en-US" altLang="en-US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800" smtClean="0"/>
              <a:t>A car travels at 30 km/h and covers a distance of 900 km. How long did it take?</a:t>
            </a:r>
          </a:p>
          <a:p>
            <a:pPr eaLnBrk="1" hangingPunct="1">
              <a:buFontTx/>
              <a:buNone/>
            </a:pPr>
            <a:endParaRPr lang="en-GB" altLang="en-US" sz="2800" smtClean="0"/>
          </a:p>
          <a:p>
            <a:pPr eaLnBrk="1" hangingPunct="1">
              <a:buFontTx/>
              <a:buNone/>
            </a:pPr>
            <a:r>
              <a:rPr lang="en-GB" altLang="en-US" sz="2800" smtClean="0"/>
              <a:t>Time = distance/speed = 900/30 = </a:t>
            </a:r>
            <a:r>
              <a:rPr lang="en-GB" altLang="en-US" sz="2800" smtClean="0">
                <a:solidFill>
                  <a:schemeClr val="accent2"/>
                </a:solidFill>
              </a:rPr>
              <a:t>30 hours</a:t>
            </a:r>
            <a:endParaRPr lang="en-US" altLang="en-US" sz="2800" smtClean="0">
              <a:solidFill>
                <a:schemeClr val="accent2"/>
              </a:solidFill>
            </a:endParaRPr>
          </a:p>
        </p:txBody>
      </p:sp>
      <p:pic>
        <p:nvPicPr>
          <p:cNvPr id="22532" name="Picture 4" descr="brown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347913"/>
            <a:ext cx="4038600" cy="3028950"/>
          </a:xfrm>
          <a:noFill/>
        </p:spPr>
      </p:pic>
    </p:spTree>
    <p:extLst>
      <p:ext uri="{BB962C8B-B14F-4D97-AF65-F5344CB8AC3E}">
        <p14:creationId xmlns:p14="http://schemas.microsoft.com/office/powerpoint/2010/main" val="364214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Over to you</a:t>
            </a:r>
            <a:endParaRPr lang="en-GB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Work though the problems on speed, distance and time.</a:t>
            </a:r>
          </a:p>
          <a:p>
            <a:endParaRPr lang="en-GB" dirty="0"/>
          </a:p>
          <a:p>
            <a:r>
              <a:rPr lang="en-GB" dirty="0" smtClean="0"/>
              <a:t>Make sure you are able to complete all questions.</a:t>
            </a:r>
          </a:p>
          <a:p>
            <a:endParaRPr lang="en-GB" dirty="0"/>
          </a:p>
          <a:p>
            <a:r>
              <a:rPr lang="en-GB" dirty="0" smtClean="0"/>
              <a:t>Remember to show all working and units!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570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8" y="957263"/>
            <a:ext cx="8582025" cy="494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576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Distance against time graphs</a:t>
            </a:r>
            <a:endParaRPr lang="en-GB" altLang="en-US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 flipV="1">
            <a:off x="685800" y="1981200"/>
            <a:ext cx="0" cy="411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 flipV="1">
            <a:off x="685800" y="6096000"/>
            <a:ext cx="784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distance</a:t>
            </a:r>
            <a:endParaRPr lang="en-GB" altLang="en-US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6858000" y="62484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time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1776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Your task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Complete </a:t>
            </a:r>
            <a:r>
              <a:rPr lang="en-GB" smtClean="0"/>
              <a:t>questions 2,3,4,5,7 and 9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Extension (higher work) complete questions 6 and 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181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ATIONKEY" val="DTKVIL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</TotalTime>
  <Words>920</Words>
  <Application>Microsoft Office PowerPoint</Application>
  <PresentationFormat>On-screen Show (4:3)</PresentationFormat>
  <Paragraphs>263</Paragraphs>
  <Slides>41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23 February 2014</vt:lpstr>
      <vt:lpstr>PowerPoint Presentation</vt:lpstr>
      <vt:lpstr>Add the punctuation</vt:lpstr>
      <vt:lpstr>Add the punctuation</vt:lpstr>
      <vt:lpstr>Distance and displacement – what’s the difference??</vt:lpstr>
      <vt:lpstr>Speed and velocity</vt:lpstr>
      <vt:lpstr>Speed</vt:lpstr>
      <vt:lpstr>Get yourself a white board!!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23 February 2014</vt:lpstr>
      <vt:lpstr>PowerPoint Presentation</vt:lpstr>
      <vt:lpstr>Vectors</vt:lpstr>
      <vt:lpstr>Distance – time graphs</vt:lpstr>
      <vt:lpstr>PowerPoint Presentation</vt:lpstr>
      <vt:lpstr>PowerPoint Presentation</vt:lpstr>
      <vt:lpstr>Speed</vt:lpstr>
      <vt:lpstr>How fast?!</vt:lpstr>
      <vt:lpstr>Speed</vt:lpstr>
      <vt:lpstr>Speed</vt:lpstr>
      <vt:lpstr>Speed</vt:lpstr>
      <vt:lpstr>Distance travelled?</vt:lpstr>
      <vt:lpstr>Distance travelled?</vt:lpstr>
      <vt:lpstr>Time?</vt:lpstr>
      <vt:lpstr>Time?</vt:lpstr>
      <vt:lpstr>triangle</vt:lpstr>
      <vt:lpstr>Don’t forget!</vt:lpstr>
      <vt:lpstr>Examples</vt:lpstr>
      <vt:lpstr>Examples</vt:lpstr>
      <vt:lpstr>Another example</vt:lpstr>
      <vt:lpstr>Another example</vt:lpstr>
      <vt:lpstr>Another example!</vt:lpstr>
      <vt:lpstr>Another example!</vt:lpstr>
      <vt:lpstr>Over to you</vt:lpstr>
      <vt:lpstr>PowerPoint Presentation</vt:lpstr>
      <vt:lpstr>Distance against time graphs</vt:lpstr>
      <vt:lpstr>Your task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26 January 2014</dc:title>
  <dc:creator>Hannah Clack</dc:creator>
  <cp:lastModifiedBy>Sharan</cp:lastModifiedBy>
  <cp:revision>39</cp:revision>
  <dcterms:created xsi:type="dcterms:W3CDTF">2014-01-26T12:53:33Z</dcterms:created>
  <dcterms:modified xsi:type="dcterms:W3CDTF">2014-02-23T19:27:25Z</dcterms:modified>
</cp:coreProperties>
</file>