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4" r:id="rId3"/>
    <p:sldId id="270" r:id="rId4"/>
    <p:sldId id="271" r:id="rId5"/>
    <p:sldId id="272" r:id="rId6"/>
    <p:sldId id="273" r:id="rId7"/>
    <p:sldId id="275" r:id="rId8"/>
    <p:sldId id="276" r:id="rId9"/>
    <p:sldId id="277" r:id="rId10"/>
    <p:sldId id="279" r:id="rId11"/>
    <p:sldId id="280" r:id="rId12"/>
    <p:sldId id="278" r:id="rId13"/>
    <p:sldId id="281" r:id="rId14"/>
    <p:sldId id="282" r:id="rId15"/>
    <p:sldId id="258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18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42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884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93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02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50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18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14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83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25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103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095B4-BB82-4732-8C3C-036CC42BE6FE}" type="datetimeFigureOut">
              <a:rPr lang="en-GB" smtClean="0"/>
              <a:t>12/02/2014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D44FE-E86D-43E2-9B7D-764991885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17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s.co.uk/teaching-resource/Solving-Hardy-Weinberg-Problems-6260867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176213" y="3268663"/>
            <a:ext cx="8859837" cy="3429000"/>
          </a:xfrm>
          <a:custGeom>
            <a:avLst/>
            <a:gdLst/>
            <a:ahLst/>
            <a:cxnLst/>
            <a:rect l="0" t="0" r="0" b="0"/>
            <a:pathLst>
              <a:path w="9868790" h="4418458">
                <a:moveTo>
                  <a:pt x="0" y="0"/>
                </a:moveTo>
                <a:lnTo>
                  <a:pt x="9868789" y="0"/>
                </a:lnTo>
                <a:lnTo>
                  <a:pt x="9868789" y="4418457"/>
                </a:lnTo>
                <a:lnTo>
                  <a:pt x="0" y="4418457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130175" y="57150"/>
            <a:ext cx="89789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400" u="sng" dirty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Title: </a:t>
            </a:r>
            <a:r>
              <a:rPr lang="en-GB" altLang="en-US" sz="2400" u="sng" dirty="0" smtClean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Population Genetics</a:t>
            </a:r>
            <a:r>
              <a:rPr lang="en-GB" altLang="en-US" sz="2400" dirty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	</a:t>
            </a:r>
            <a:r>
              <a:rPr lang="en-GB" altLang="en-US" sz="3600" dirty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		</a:t>
            </a:r>
            <a:r>
              <a:rPr lang="en-GB" altLang="en-US" sz="2000" u="sng" dirty="0" smtClean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12</a:t>
            </a:r>
            <a:r>
              <a:rPr lang="en-GB" altLang="en-US" sz="2000" u="sng" baseline="30000" dirty="0" smtClean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th</a:t>
            </a:r>
            <a:r>
              <a:rPr lang="en-GB" altLang="en-US" sz="2000" u="sng" dirty="0" smtClean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 February 2014</a:t>
            </a:r>
            <a:endParaRPr lang="en-GB" altLang="en-US" sz="2800" u="sng" dirty="0">
              <a:solidFill>
                <a:srgbClr val="0000FF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107950" y="920750"/>
            <a:ext cx="8928100" cy="85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500" b="1" u="sng" dirty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Learning question</a:t>
            </a:r>
            <a:r>
              <a:rPr lang="en-GB" altLang="en-US" sz="2500" dirty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: </a:t>
            </a:r>
            <a:r>
              <a:rPr lang="en-GB" altLang="en-US" sz="2500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How can you calculate the frequency of alleles in a population?</a:t>
            </a:r>
            <a:endParaRPr lang="en-GB" altLang="en-US" sz="2500" dirty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258888" y="3355975"/>
            <a:ext cx="8139112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 sz="2400" dirty="0">
              <a:solidFill>
                <a:srgbClr val="FF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2054" name="TextBox 9"/>
          <p:cNvSpPr txBox="1">
            <a:spLocks noChangeArrowheads="1"/>
          </p:cNvSpPr>
          <p:nvPr/>
        </p:nvSpPr>
        <p:spPr bwMode="auto">
          <a:xfrm>
            <a:off x="1017588" y="2071688"/>
            <a:ext cx="7442200" cy="4216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200" b="1" u="sng" dirty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Homework</a:t>
            </a:r>
            <a:r>
              <a:rPr lang="en-GB" altLang="en-US" sz="2200" b="1" u="sng" dirty="0" smtClean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:</a:t>
            </a:r>
            <a:endParaRPr lang="en-GB" altLang="en-US" sz="2200" b="1" u="sng" dirty="0">
              <a:solidFill>
                <a:srgbClr val="0000FF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2055" name="TextBox 11"/>
          <p:cNvSpPr txBox="1">
            <a:spLocks noChangeArrowheads="1"/>
          </p:cNvSpPr>
          <p:nvPr/>
        </p:nvSpPr>
        <p:spPr bwMode="auto">
          <a:xfrm>
            <a:off x="119062" y="3355975"/>
            <a:ext cx="7837313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500" dirty="0" smtClean="0">
                <a:solidFill>
                  <a:srgbClr val="0000FF"/>
                </a:solidFill>
                <a:latin typeface="Lucida Sans Unicode" pitchFamily="34" charset="0"/>
                <a:cs typeface="Arial" charset="0"/>
              </a:rPr>
              <a:t>Starter</a:t>
            </a:r>
          </a:p>
          <a:p>
            <a:pPr eaLnBrk="1" hangingPunct="1"/>
            <a:endParaRPr lang="en-GB" altLang="en-US" sz="2500" dirty="0">
              <a:solidFill>
                <a:srgbClr val="0000FF"/>
              </a:solidFill>
              <a:latin typeface="Lucida Sans Unicode" pitchFamily="34" charset="0"/>
              <a:cs typeface="Arial" charset="0"/>
            </a:endParaRPr>
          </a:p>
          <a:p>
            <a:pPr eaLnBrk="1" hangingPunct="1"/>
            <a:endParaRPr lang="en-GB" altLang="en-US" sz="2500" dirty="0" smtClean="0">
              <a:solidFill>
                <a:srgbClr val="0000FF"/>
              </a:solidFill>
              <a:latin typeface="Lucida Sans Unicode" pitchFamily="34" charset="0"/>
              <a:cs typeface="Arial" charset="0"/>
            </a:endParaRPr>
          </a:p>
          <a:p>
            <a:pPr algn="ctr" eaLnBrk="1" hangingPunct="1"/>
            <a:r>
              <a:rPr lang="en-GB" altLang="en-US" sz="2500" dirty="0" smtClean="0">
                <a:solidFill>
                  <a:srgbClr val="0000FF"/>
                </a:solidFill>
                <a:latin typeface="Lucida Sans Unicode" pitchFamily="34" charset="0"/>
                <a:cs typeface="Arial" charset="0"/>
                <a:hlinkClick r:id="rId2"/>
              </a:rPr>
              <a:t>Watch this video!</a:t>
            </a:r>
            <a:endParaRPr lang="en-GB" altLang="en-US" sz="2500" dirty="0">
              <a:solidFill>
                <a:srgbClr val="0000FF"/>
              </a:solidFill>
              <a:latin typeface="Lucida Sans Unicode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68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7451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446105">
            <a:off x="1762864" y="1030948"/>
            <a:ext cx="583647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latin typeface="Kristen ITC" panose="03050502040202030202" pitchFamily="66" charset="0"/>
              </a:rPr>
              <a:t>Key </a:t>
            </a:r>
            <a:r>
              <a:rPr lang="en-GB" sz="3200" b="1" dirty="0" smtClean="0">
                <a:latin typeface="Kristen ITC" panose="03050502040202030202" pitchFamily="66" charset="0"/>
              </a:rPr>
              <a:t>words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3200" b="1" dirty="0">
              <a:latin typeface="Kristen ITC" panose="03050502040202030202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Population – </a:t>
            </a:r>
            <a:r>
              <a:rPr lang="en-GB" sz="2000" dirty="0" smtClean="0">
                <a:latin typeface="Kristen ITC" panose="03050502040202030202" pitchFamily="66" charset="0"/>
              </a:rPr>
              <a:t>group of individuals of one species that actually or potentially interbreed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2000" b="1" dirty="0" smtClean="0">
              <a:latin typeface="Kristen ITC" panose="03050502040202030202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Genotype frequency – </a:t>
            </a:r>
            <a:r>
              <a:rPr lang="en-GB" sz="2000" dirty="0" smtClean="0">
                <a:latin typeface="Kristen ITC" panose="03050502040202030202" pitchFamily="66" charset="0"/>
              </a:rPr>
              <a:t>fraction of population with given genotype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2000" b="1" dirty="0" smtClean="0">
              <a:latin typeface="Kristen ITC" panose="03050502040202030202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Allele frequency – </a:t>
            </a:r>
            <a:r>
              <a:rPr lang="en-GB" sz="2000" dirty="0" smtClean="0">
                <a:latin typeface="Kristen ITC" panose="03050502040202030202" pitchFamily="66" charset="0"/>
              </a:rPr>
              <a:t>fraction of gametes with given allele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2000" b="1" dirty="0" smtClean="0">
              <a:latin typeface="Kristen ITC" panose="03050502040202030202" pitchFamily="66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b="1" dirty="0" smtClean="0">
                <a:latin typeface="Kristen ITC" panose="03050502040202030202" pitchFamily="66" charset="0"/>
              </a:rPr>
              <a:t>Gene pool – </a:t>
            </a:r>
            <a:r>
              <a:rPr lang="en-GB" sz="2000" dirty="0" smtClean="0">
                <a:latin typeface="Kristen ITC" panose="03050502040202030202" pitchFamily="66" charset="0"/>
              </a:rPr>
              <a:t>all gametes made by breeding members in a generation (i.e. all inherited genes)</a:t>
            </a:r>
            <a:endParaRPr lang="en-GB" sz="2000" dirty="0"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9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Population genetics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 group of individuals of the same species that can interbreed – a population – can carry a large number of different genes</a:t>
            </a:r>
          </a:p>
          <a:p>
            <a:endParaRPr lang="en-GB" dirty="0"/>
          </a:p>
          <a:p>
            <a:r>
              <a:rPr lang="en-GB" dirty="0" smtClean="0"/>
              <a:t>The range of genetic diversity can be measured with a mathematical equation known as the </a:t>
            </a:r>
            <a:r>
              <a:rPr lang="en-GB" b="1" dirty="0" smtClean="0">
                <a:solidFill>
                  <a:srgbClr val="FF0000"/>
                </a:solidFill>
              </a:rPr>
              <a:t>Hardy-Weinberg equation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dirty="0" smtClean="0"/>
              <a:t>For this equation to work, certain factors need to be taken into consideration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99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Key Considerations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5626968" cy="5328592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AutoNum type="arabicPeriod"/>
            </a:pPr>
            <a:r>
              <a:rPr lang="en-GB" b="1" dirty="0" smtClean="0"/>
              <a:t>There is a stable gene pool</a:t>
            </a:r>
          </a:p>
          <a:p>
            <a:pPr lvl="1"/>
            <a:r>
              <a:rPr lang="en-GB" dirty="0" smtClean="0"/>
              <a:t>Because eye colour is not a “key” adaptation in regards to reproducing, there are no selection pressures on either characteristic. You are not more/less likely to reproduce based on your eye colour. NO SELECTION TAKING PLACE!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2. There are no mutations taking place.</a:t>
            </a:r>
          </a:p>
          <a:p>
            <a:pPr lvl="1"/>
            <a:r>
              <a:rPr lang="en-GB" dirty="0" smtClean="0"/>
              <a:t>A recessive blue allele is not going to “mutate” and code for brown eyes, vice versa.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3. There is a large population.</a:t>
            </a:r>
          </a:p>
          <a:p>
            <a:pPr lvl="1"/>
            <a:r>
              <a:rPr lang="en-GB" dirty="0" smtClean="0"/>
              <a:t>Large population = no chance of brown or blue allele randomly disappearing due to chance.</a:t>
            </a:r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304" y="3140968"/>
            <a:ext cx="2800025" cy="232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43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Key Considerations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4. Mating within the population is random.</a:t>
            </a:r>
          </a:p>
          <a:p>
            <a:pPr lvl="1"/>
            <a:r>
              <a:rPr lang="en-GB" dirty="0" smtClean="0"/>
              <a:t>No selective breeding occurring.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marL="457200" indent="-457200"/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5. There is no immigration/emigration. </a:t>
            </a:r>
          </a:p>
          <a:p>
            <a:pPr lvl="1"/>
            <a:r>
              <a:rPr lang="en-GB" dirty="0" smtClean="0"/>
              <a:t>That way no alleles leave or enter the population.</a:t>
            </a:r>
          </a:p>
          <a:p>
            <a:pPr lvl="1"/>
            <a:r>
              <a:rPr lang="en-GB" dirty="0" smtClean="0"/>
              <a:t>The allele ratio always stays the same!</a:t>
            </a: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48879"/>
            <a:ext cx="2448272" cy="194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9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Measurement of allele and genotype frequencies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Observable characteristics of a genotype are the outward, physical characteristics (phenotype)</a:t>
            </a:r>
          </a:p>
          <a:p>
            <a:endParaRPr lang="en-GB" dirty="0"/>
          </a:p>
          <a:p>
            <a:r>
              <a:rPr lang="en-GB" dirty="0" smtClean="0"/>
              <a:t>To measure the allele frequency, we need to know:</a:t>
            </a:r>
          </a:p>
          <a:p>
            <a:pPr lvl="1"/>
            <a:r>
              <a:rPr lang="en-GB" dirty="0" smtClean="0"/>
              <a:t>The mechanism of inheritance of a particular trait</a:t>
            </a:r>
          </a:p>
          <a:p>
            <a:pPr lvl="1"/>
            <a:r>
              <a:rPr lang="en-GB" dirty="0" smtClean="0"/>
              <a:t>How many different alleles of the gene for that trait are in the population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451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Measurement of allele and genotype frequencies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smtClean="0"/>
              <a:t>  Co-dominance</a:t>
            </a:r>
          </a:p>
          <a:p>
            <a:pPr lvl="1"/>
            <a:r>
              <a:rPr lang="en-GB" dirty="0" smtClean="0"/>
              <a:t>Heterozygous phenotype = heterozygous genotype</a:t>
            </a:r>
          </a:p>
          <a:p>
            <a:pPr lvl="1"/>
            <a:r>
              <a:rPr lang="en-GB" dirty="0" smtClean="0"/>
              <a:t>Co-dominant alleles are easy to determine, therefore the frequency is easy to determine</a:t>
            </a:r>
          </a:p>
          <a:p>
            <a:pPr lvl="1"/>
            <a:endParaRPr lang="en-GB" dirty="0" smtClean="0"/>
          </a:p>
          <a:p>
            <a:r>
              <a:rPr lang="en-GB" b="1" dirty="0" smtClean="0"/>
              <a:t>Monohybrid inheritance </a:t>
            </a:r>
          </a:p>
          <a:p>
            <a:pPr lvl="1"/>
            <a:r>
              <a:rPr lang="en-GB" dirty="0" smtClean="0"/>
              <a:t>If an allele is recessive, it is impossible to determine the genotype from the phenotype (i.e. Dominant phenotype HH/</a:t>
            </a:r>
            <a:r>
              <a:rPr lang="en-GB" dirty="0" err="1" smtClean="0"/>
              <a:t>Hh</a:t>
            </a:r>
            <a:r>
              <a:rPr lang="en-GB" dirty="0" smtClean="0"/>
              <a:t>).</a:t>
            </a:r>
          </a:p>
          <a:p>
            <a:pPr lvl="1"/>
            <a:r>
              <a:rPr lang="en-GB" dirty="0" smtClean="0"/>
              <a:t>The frequency is therefore not as easy to determine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23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The Hardy-Weinberg principle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6707088" cy="4925144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Godfrey Hardy and Wilhelm Weinberg asked same questions</a:t>
            </a:r>
            <a:r>
              <a:rPr lang="en-GB" dirty="0"/>
              <a:t> </a:t>
            </a:r>
            <a:r>
              <a:rPr lang="en-GB" dirty="0" smtClean="0"/>
              <a:t>and worked independently and at same time</a:t>
            </a:r>
          </a:p>
          <a:p>
            <a:endParaRPr lang="en-GB" dirty="0" smtClean="0"/>
          </a:p>
          <a:p>
            <a:r>
              <a:rPr lang="en-GB" dirty="0" smtClean="0"/>
              <a:t>Same conclusion about relation between allele and genotype frequencies:</a:t>
            </a:r>
          </a:p>
          <a:p>
            <a:endParaRPr lang="en-GB" dirty="0" smtClean="0"/>
          </a:p>
          <a:p>
            <a:r>
              <a:rPr lang="en-GB" dirty="0" smtClean="0"/>
              <a:t>“Hardy-Weinberg law” = mathematical model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1. Allele frequency equation: p + q = 1</a:t>
            </a:r>
          </a:p>
          <a:p>
            <a:pPr lvl="1"/>
            <a:r>
              <a:rPr lang="en-GB" b="1" dirty="0" smtClean="0">
                <a:solidFill>
                  <a:srgbClr val="7030A0"/>
                </a:solidFill>
              </a:rPr>
              <a:t>2. Genotype frequency equation: p2 + 2pq + q2 = 1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http://2.bp.blogspot.com/-1fYbwVUAZKw/TzUVJhUZucI/AAAAAAAAADU/y9s6Xx1pf4U/s1600/hardy%2Bweinber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375" y="3645024"/>
            <a:ext cx="2304256" cy="152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54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Hardy-Weinberg principle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principle makes the following assumptions: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The population is very large (eliminates sampling error)</a:t>
            </a:r>
          </a:p>
          <a:p>
            <a:pPr lvl="1"/>
            <a:r>
              <a:rPr lang="en-GB" dirty="0" smtClean="0"/>
              <a:t>The mating within the population is random</a:t>
            </a:r>
          </a:p>
          <a:p>
            <a:pPr lvl="1"/>
            <a:r>
              <a:rPr lang="en-GB" dirty="0" smtClean="0"/>
              <a:t>There is no selective advantage for any genotype</a:t>
            </a:r>
          </a:p>
          <a:p>
            <a:pPr lvl="1"/>
            <a:r>
              <a:rPr lang="en-GB" dirty="0" smtClean="0"/>
              <a:t>There is no mutation, migration or genetic drift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288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Worked example, cystic fibrosis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856984" cy="5904656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Cystic fibrosis, an inherited channel protein disorder of lungs.  Heterozygotes </a:t>
            </a:r>
            <a:r>
              <a:rPr lang="en-GB" b="1" dirty="0" err="1" smtClean="0"/>
              <a:t>CFcf</a:t>
            </a:r>
            <a:r>
              <a:rPr lang="en-GB" b="1" dirty="0" smtClean="0"/>
              <a:t> </a:t>
            </a:r>
            <a:r>
              <a:rPr lang="en-GB" dirty="0" smtClean="0"/>
              <a:t>are symptomless carriers. </a:t>
            </a:r>
          </a:p>
          <a:p>
            <a:endParaRPr lang="en-GB" dirty="0"/>
          </a:p>
          <a:p>
            <a:r>
              <a:rPr lang="en-GB" dirty="0" smtClean="0"/>
              <a:t>Sufferers are </a:t>
            </a:r>
            <a:r>
              <a:rPr lang="en-GB" b="1" dirty="0" err="1" smtClean="0"/>
              <a:t>cfcf</a:t>
            </a:r>
            <a:r>
              <a:rPr lang="en-GB" b="1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1/2000 in a population will suffer from CF.  We wish to know how many of the population are carriers.</a:t>
            </a:r>
          </a:p>
          <a:p>
            <a:endParaRPr lang="en-GB" dirty="0"/>
          </a:p>
          <a:p>
            <a:r>
              <a:rPr lang="en-GB" dirty="0" smtClean="0"/>
              <a:t>p represents the frequency of the dominant allele </a:t>
            </a:r>
            <a:r>
              <a:rPr lang="en-GB" b="1" dirty="0" smtClean="0"/>
              <a:t>CF</a:t>
            </a:r>
          </a:p>
          <a:p>
            <a:r>
              <a:rPr lang="en-GB" dirty="0"/>
              <a:t>q</a:t>
            </a:r>
            <a:r>
              <a:rPr lang="en-GB" dirty="0" smtClean="0"/>
              <a:t> represents the frequency of the recessive allele </a:t>
            </a:r>
            <a:r>
              <a:rPr lang="en-GB" b="1" dirty="0" err="1" smtClean="0"/>
              <a:t>cf</a:t>
            </a:r>
            <a:endParaRPr lang="en-GB" b="1" dirty="0" smtClean="0"/>
          </a:p>
          <a:p>
            <a:r>
              <a:rPr lang="en-GB" dirty="0" smtClean="0"/>
              <a:t>q</a:t>
            </a:r>
            <a:r>
              <a:rPr lang="en-GB" baseline="30000" dirty="0" smtClean="0"/>
              <a:t>2</a:t>
            </a:r>
            <a:r>
              <a:rPr lang="en-GB" dirty="0" smtClean="0"/>
              <a:t> is the frequency of the genotype </a:t>
            </a:r>
            <a:r>
              <a:rPr lang="en-GB" b="1" dirty="0" err="1" smtClean="0"/>
              <a:t>cfcf</a:t>
            </a:r>
            <a:endParaRPr lang="en-GB" b="1" dirty="0" smtClean="0"/>
          </a:p>
          <a:p>
            <a:r>
              <a:rPr lang="en-GB" dirty="0" smtClean="0"/>
              <a:t>p</a:t>
            </a:r>
            <a:r>
              <a:rPr lang="en-GB" baseline="30000" dirty="0" smtClean="0"/>
              <a:t>2</a:t>
            </a:r>
            <a:r>
              <a:rPr lang="en-GB" dirty="0" smtClean="0"/>
              <a:t> is the frequency of the genotype </a:t>
            </a:r>
            <a:r>
              <a:rPr lang="en-GB" b="1" dirty="0" smtClean="0"/>
              <a:t>CFCF</a:t>
            </a:r>
          </a:p>
          <a:p>
            <a:r>
              <a:rPr lang="en-GB" dirty="0" smtClean="0"/>
              <a:t>2pq is the </a:t>
            </a:r>
            <a:r>
              <a:rPr lang="en-GB" dirty="0" err="1" smtClean="0"/>
              <a:t>freqency</a:t>
            </a:r>
            <a:r>
              <a:rPr lang="en-GB" dirty="0" smtClean="0"/>
              <a:t> of the genotype </a:t>
            </a:r>
            <a:r>
              <a:rPr lang="en-GB" b="1" dirty="0" err="1" smtClean="0"/>
              <a:t>CFcf</a:t>
            </a:r>
            <a:r>
              <a:rPr lang="en-GB" dirty="0" smtClean="0"/>
              <a:t> assuming random mating within the population, where any two individuals of </a:t>
            </a:r>
            <a:r>
              <a:rPr lang="en-GB" b="1" dirty="0" err="1" smtClean="0"/>
              <a:t>CFcf</a:t>
            </a:r>
            <a:r>
              <a:rPr lang="en-GB" dirty="0" smtClean="0"/>
              <a:t> (</a:t>
            </a:r>
            <a:r>
              <a:rPr lang="en-GB" dirty="0" err="1" smtClean="0"/>
              <a:t>pq</a:t>
            </a:r>
            <a:r>
              <a:rPr lang="en-GB" dirty="0" smtClean="0"/>
              <a:t>) mate with each other, the resulting genotypes of the offspring could be </a:t>
            </a:r>
            <a:r>
              <a:rPr lang="en-GB" b="1" dirty="0" smtClean="0"/>
              <a:t>CFCF, </a:t>
            </a:r>
            <a:r>
              <a:rPr lang="en-GB" b="1" dirty="0" err="1" smtClean="0"/>
              <a:t>CFcf</a:t>
            </a:r>
            <a:r>
              <a:rPr lang="en-GB" b="1" dirty="0" smtClean="0"/>
              <a:t>, </a:t>
            </a:r>
            <a:r>
              <a:rPr lang="en-GB" b="1" dirty="0" err="1" smtClean="0"/>
              <a:t>CFcf</a:t>
            </a:r>
            <a:r>
              <a:rPr lang="en-GB" b="1" dirty="0" smtClean="0"/>
              <a:t>, </a:t>
            </a:r>
            <a:r>
              <a:rPr lang="en-GB" b="1" dirty="0" err="1" smtClean="0"/>
              <a:t>cfcf</a:t>
            </a:r>
            <a:r>
              <a:rPr lang="en-GB" b="1" dirty="0" smtClean="0"/>
              <a:t>.</a:t>
            </a:r>
          </a:p>
          <a:p>
            <a:endParaRPr lang="en-GB" b="1" dirty="0" smtClean="0"/>
          </a:p>
          <a:p>
            <a:r>
              <a:rPr lang="en-GB" dirty="0" smtClean="0"/>
              <a:t>These translate as p</a:t>
            </a:r>
            <a:r>
              <a:rPr lang="en-GB" baseline="30000" dirty="0" smtClean="0"/>
              <a:t>2 </a:t>
            </a:r>
            <a:r>
              <a:rPr lang="en-GB" dirty="0" smtClean="0"/>
              <a:t>+ 2pq + q</a:t>
            </a:r>
            <a:r>
              <a:rPr lang="en-GB" baseline="30000" dirty="0" smtClean="0"/>
              <a:t>2</a:t>
            </a:r>
          </a:p>
          <a:p>
            <a:endParaRPr lang="en-GB" baseline="30000" dirty="0"/>
          </a:p>
          <a:p>
            <a:r>
              <a:rPr lang="en-GB" dirty="0" smtClean="0"/>
              <a:t>Within a population, p</a:t>
            </a:r>
            <a:r>
              <a:rPr lang="en-GB" baseline="30000" dirty="0" smtClean="0"/>
              <a:t>2 </a:t>
            </a:r>
            <a:r>
              <a:rPr lang="en-GB" dirty="0" smtClean="0"/>
              <a:t>+ 2pq + q</a:t>
            </a:r>
            <a:r>
              <a:rPr lang="en-GB" baseline="30000" dirty="0" smtClean="0"/>
              <a:t>2 </a:t>
            </a:r>
            <a:r>
              <a:rPr lang="en-GB" dirty="0" smtClean="0"/>
              <a:t>adds up to 1 or 100%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0095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GB" b="1" dirty="0" smtClean="0"/>
              <a:t>Worked example, cystic fibrosis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42920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We know that q</a:t>
            </a:r>
            <a:r>
              <a:rPr lang="en-GB" baseline="30000" dirty="0" smtClean="0"/>
              <a:t>2 </a:t>
            </a:r>
            <a:r>
              <a:rPr lang="en-GB" dirty="0" smtClean="0"/>
              <a:t>is 1/2000, so q</a:t>
            </a:r>
            <a:r>
              <a:rPr lang="en-GB" baseline="30000" dirty="0" smtClean="0"/>
              <a:t>2 </a:t>
            </a:r>
            <a:r>
              <a:rPr lang="en-GB" dirty="0" smtClean="0"/>
              <a:t>is 0.0005</a:t>
            </a:r>
          </a:p>
          <a:p>
            <a:endParaRPr lang="en-GB" dirty="0" smtClean="0"/>
          </a:p>
          <a:p>
            <a:r>
              <a:rPr lang="en-GB" dirty="0" smtClean="0"/>
              <a:t>So q is the square root of 0.0005, which is 0.022</a:t>
            </a:r>
          </a:p>
          <a:p>
            <a:endParaRPr lang="en-GB" dirty="0" smtClean="0"/>
          </a:p>
          <a:p>
            <a:r>
              <a:rPr lang="en-GB" dirty="0" smtClean="0"/>
              <a:t>If p + q = 1, then p = 1 – 0.022, which is 0.978</a:t>
            </a:r>
          </a:p>
          <a:p>
            <a:endParaRPr lang="en-GB" dirty="0" smtClean="0"/>
          </a:p>
          <a:p>
            <a:r>
              <a:rPr lang="en-GB" dirty="0" smtClean="0"/>
              <a:t>The frequency of carriers is given by 2pq</a:t>
            </a:r>
          </a:p>
          <a:p>
            <a:endParaRPr lang="en-GB" dirty="0" smtClean="0"/>
          </a:p>
          <a:p>
            <a:r>
              <a:rPr lang="en-GB" dirty="0" smtClean="0"/>
              <a:t>So 2pq = 2 x 0.978 x 0.022</a:t>
            </a:r>
          </a:p>
          <a:p>
            <a:endParaRPr lang="en-GB" dirty="0" smtClean="0"/>
          </a:p>
          <a:p>
            <a:r>
              <a:rPr lang="en-GB" dirty="0" smtClean="0"/>
              <a:t>So 2pq = 0.043</a:t>
            </a:r>
          </a:p>
          <a:p>
            <a:endParaRPr lang="en-GB" dirty="0"/>
          </a:p>
          <a:p>
            <a:r>
              <a:rPr lang="en-GB" dirty="0" smtClean="0"/>
              <a:t>This means that 4.3 people in 100 are carriers.</a:t>
            </a:r>
          </a:p>
          <a:p>
            <a:endParaRPr lang="en-GB" dirty="0"/>
          </a:p>
          <a:p>
            <a:r>
              <a:rPr lang="en-GB" dirty="0" smtClean="0"/>
              <a:t>To find out how many people are carriers in our population of 2000, 2000 x 4.3/100 = 86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33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b="1" dirty="0" smtClean="0"/>
              <a:t>Genotype frequency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Frequency of recessive genetic disorder (</a:t>
            </a:r>
            <a:r>
              <a:rPr lang="en-GB" dirty="0" err="1" smtClean="0"/>
              <a:t>ie</a:t>
            </a:r>
            <a:r>
              <a:rPr lang="en-GB" dirty="0" smtClean="0"/>
              <a:t>, sickle-cell anaemia) = q</a:t>
            </a:r>
            <a:r>
              <a:rPr lang="en-GB" baseline="30000" dirty="0" smtClean="0"/>
              <a:t>2</a:t>
            </a:r>
            <a:r>
              <a:rPr lang="en-GB" dirty="0" smtClean="0"/>
              <a:t> frequency</a:t>
            </a:r>
          </a:p>
          <a:p>
            <a:endParaRPr lang="en-GB" dirty="0" smtClean="0"/>
          </a:p>
          <a:p>
            <a:r>
              <a:rPr lang="en-GB" dirty="0" smtClean="0"/>
              <a:t>q = square root of q</a:t>
            </a:r>
            <a:r>
              <a:rPr lang="en-GB" baseline="30000" dirty="0" smtClean="0"/>
              <a:t>2</a:t>
            </a:r>
            <a:r>
              <a:rPr lang="en-GB" dirty="0" smtClean="0"/>
              <a:t> frequency</a:t>
            </a:r>
          </a:p>
          <a:p>
            <a:endParaRPr lang="en-GB" dirty="0" smtClean="0"/>
          </a:p>
          <a:p>
            <a:r>
              <a:rPr lang="en-GB" dirty="0" smtClean="0"/>
              <a:t>p + q = 1 SO p = 1 – q</a:t>
            </a:r>
          </a:p>
          <a:p>
            <a:endParaRPr lang="en-GB" dirty="0" smtClean="0"/>
          </a:p>
          <a:p>
            <a:r>
              <a:rPr lang="en-GB" dirty="0" smtClean="0"/>
              <a:t>With p and q frequencies you can calculate</a:t>
            </a:r>
          </a:p>
          <a:p>
            <a:endParaRPr lang="en-GB" dirty="0" smtClean="0"/>
          </a:p>
          <a:p>
            <a:r>
              <a:rPr lang="en-GB" dirty="0" smtClean="0"/>
              <a:t>frequencies of three genotypes (p2 + 2pq + q2 = 1)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764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Predict allele frequency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can find the frequency of one allele if you know the frequency of the other: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915816" y="2773881"/>
            <a:ext cx="2376264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p</a:t>
            </a:r>
            <a:r>
              <a:rPr lang="en-GB" sz="4400" b="1" dirty="0" smtClean="0"/>
              <a:t> + q = 1</a:t>
            </a:r>
            <a:endParaRPr lang="en-GB" sz="44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483768" y="3356992"/>
            <a:ext cx="720080" cy="8640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4103948" y="3380386"/>
            <a:ext cx="396044" cy="8640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95636" y="4208226"/>
            <a:ext cx="237626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p</a:t>
            </a:r>
            <a:r>
              <a:rPr lang="en-GB" sz="2000" b="1" dirty="0" smtClean="0"/>
              <a:t> = frequency of the dominant allele</a:t>
            </a:r>
            <a:endParaRPr lang="en-GB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70259" y="4203681"/>
            <a:ext cx="237626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q = frequency of the recessive allele</a:t>
            </a:r>
            <a:endParaRPr lang="en-GB" sz="2000" b="1" dirty="0"/>
          </a:p>
        </p:txBody>
      </p:sp>
      <p:cxnSp>
        <p:nvCxnSpPr>
          <p:cNvPr id="11" name="Straight Arrow Connector 10"/>
          <p:cNvCxnSpPr>
            <a:stCxn id="12" idx="1"/>
          </p:cNvCxnSpPr>
          <p:nvPr/>
        </p:nvCxnSpPr>
        <p:spPr>
          <a:xfrm flipH="1">
            <a:off x="5004048" y="3189379"/>
            <a:ext cx="144016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44208" y="2835436"/>
            <a:ext cx="237626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Total frequency of all possible alleles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62086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Predict gene frequency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can find the frequency of one genotype if you know the frequencies of the others: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2773881"/>
            <a:ext cx="4176464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/>
              <a:t>p</a:t>
            </a:r>
            <a:r>
              <a:rPr lang="en-GB" sz="4400" b="1" baseline="30000" dirty="0" smtClean="0"/>
              <a:t>2</a:t>
            </a:r>
            <a:r>
              <a:rPr lang="en-GB" sz="4400" b="1" dirty="0" smtClean="0"/>
              <a:t> + 2pq + q</a:t>
            </a:r>
            <a:r>
              <a:rPr lang="en-GB" sz="4400" b="1" baseline="30000" dirty="0" smtClean="0"/>
              <a:t>2</a:t>
            </a:r>
            <a:r>
              <a:rPr lang="en-GB" sz="4400" b="1" dirty="0" smtClean="0"/>
              <a:t>= 1</a:t>
            </a:r>
            <a:endParaRPr lang="en-GB" sz="44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55576" y="3416356"/>
            <a:ext cx="720080" cy="8640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4103948" y="3380386"/>
            <a:ext cx="1116124" cy="101649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7504" y="4280452"/>
            <a:ext cx="1800200" cy="16312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p</a:t>
            </a:r>
            <a:r>
              <a:rPr lang="en-GB" sz="2000" b="1" baseline="30000" dirty="0" smtClean="0"/>
              <a:t>2</a:t>
            </a:r>
            <a:r>
              <a:rPr lang="en-GB" sz="2000" b="1" dirty="0" smtClean="0"/>
              <a:t> = frequency of the homozygous dominant genotype</a:t>
            </a:r>
            <a:endParaRPr lang="en-GB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4048" y="4396881"/>
            <a:ext cx="2376264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q</a:t>
            </a:r>
            <a:r>
              <a:rPr lang="en-GB" sz="2000" b="1" baseline="30000" dirty="0" smtClean="0"/>
              <a:t>2</a:t>
            </a:r>
            <a:r>
              <a:rPr lang="en-GB" sz="2000" b="1" dirty="0" smtClean="0"/>
              <a:t> = frequency of the homozygous recessive genotype</a:t>
            </a:r>
            <a:endParaRPr lang="en-GB" sz="2000" b="1" dirty="0"/>
          </a:p>
        </p:txBody>
      </p:sp>
      <p:cxnSp>
        <p:nvCxnSpPr>
          <p:cNvPr id="11" name="Straight Arrow Connector 10"/>
          <p:cNvCxnSpPr>
            <a:stCxn id="12" idx="1"/>
          </p:cNvCxnSpPr>
          <p:nvPr/>
        </p:nvCxnSpPr>
        <p:spPr>
          <a:xfrm flipH="1" flipV="1">
            <a:off x="5004048" y="3189379"/>
            <a:ext cx="1440160" cy="15388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44208" y="2835436"/>
            <a:ext cx="2376264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Total frequency of all possible genotypes</a:t>
            </a:r>
            <a:endParaRPr lang="en-GB" sz="20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005826" y="3380386"/>
            <a:ext cx="0" cy="97569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78106" y="4356080"/>
            <a:ext cx="2376264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2pq= frequency of the heterozygous genotype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18270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0"/>
            <a:ext cx="78231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 smtClean="0"/>
              <a:t>The Hardy-Weinberg principle</a:t>
            </a:r>
            <a:endParaRPr lang="en-GB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124744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Imagine we live on a planet where there are only 2 possible eye colours.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67544" y="1556792"/>
            <a:ext cx="23903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Blue:  b</a:t>
            </a:r>
            <a:endParaRPr lang="en-US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0032" y="1556792"/>
            <a:ext cx="40108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Brown:  B</a:t>
            </a:r>
            <a:endParaRPr lang="en-US" sz="54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92080" y="2420888"/>
            <a:ext cx="3555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Dominant</a:t>
            </a:r>
            <a:endParaRPr lang="en-US" sz="5400" b="1" cap="all" spc="0" dirty="0">
              <a:ln w="0"/>
              <a:solidFill>
                <a:schemeClr val="accent6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528" y="2420888"/>
            <a:ext cx="2799421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recessive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040" y="3429000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The only way someone can have blue eyes is if they inherit two recessive alleles (</a:t>
            </a:r>
            <a:r>
              <a:rPr lang="en-GB" sz="3200" dirty="0" smtClean="0">
                <a:solidFill>
                  <a:srgbClr val="002060"/>
                </a:solidFill>
              </a:rPr>
              <a:t>bb</a:t>
            </a:r>
            <a:r>
              <a:rPr lang="en-GB" sz="3200" dirty="0" smtClean="0"/>
              <a:t>)</a:t>
            </a:r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467544" y="4725144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There is a stable gene pool in regards to eye colour. E.G. Because eye colour is not a “key” adaptation in regards to reproducing, there are no selection pressures on either characteristic. You are not more/less likely to reproduce based on your eye colour. NO SELECTION TAKING PLACE!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0347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 animBg="1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0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Lets say we had a population of 2 people. </a:t>
            </a:r>
            <a:endParaRPr lang="en-GB" sz="3200" dirty="0"/>
          </a:p>
        </p:txBody>
      </p:sp>
      <p:sp>
        <p:nvSpPr>
          <p:cNvPr id="6" name="Rectangle 5"/>
          <p:cNvSpPr/>
          <p:nvPr/>
        </p:nvSpPr>
        <p:spPr>
          <a:xfrm>
            <a:off x="827584" y="620688"/>
            <a:ext cx="944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48264" y="620688"/>
            <a:ext cx="928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1628800"/>
            <a:ext cx="49685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Allele frequency</a:t>
            </a:r>
          </a:p>
          <a:p>
            <a:endParaRPr lang="en-GB" sz="3200" dirty="0"/>
          </a:p>
          <a:p>
            <a:endParaRPr lang="en-GB" sz="3200" dirty="0" smtClean="0"/>
          </a:p>
          <a:p>
            <a:r>
              <a:rPr lang="en-GB" sz="3200" dirty="0" smtClean="0"/>
              <a:t>Phenotype frequency 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79512" y="2132856"/>
            <a:ext cx="50369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75% </a:t>
            </a:r>
            <a:r>
              <a:rPr lang="en-US" sz="5400" b="1" cap="none" spc="0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(B = 1) </a:t>
            </a:r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(b=3)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520" y="3717032"/>
            <a:ext cx="1548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50% </a:t>
            </a:r>
            <a:endParaRPr lang="en-US" sz="5400" b="1" cap="none" spc="0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788024" y="3501008"/>
            <a:ext cx="0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24128" y="3501008"/>
            <a:ext cx="0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660232" y="3501008"/>
            <a:ext cx="0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779912" y="4221088"/>
            <a:ext cx="3888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779912" y="5085184"/>
            <a:ext cx="3888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779912" y="5949280"/>
            <a:ext cx="3888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067944" y="414908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067944" y="5013176"/>
            <a:ext cx="55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32040" y="3284984"/>
            <a:ext cx="55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940152" y="3284984"/>
            <a:ext cx="55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20072" y="4149080"/>
            <a:ext cx="5565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220072" y="5013176"/>
            <a:ext cx="5565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56176" y="4149080"/>
            <a:ext cx="5565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084168" y="5013176"/>
            <a:ext cx="5565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88024" y="5013176"/>
            <a:ext cx="5565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24128" y="5013176"/>
            <a:ext cx="5565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788024" y="4149080"/>
            <a:ext cx="5725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24128" y="4149080"/>
            <a:ext cx="5725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endParaRPr lang="en-US" sz="5400" b="1" cap="none" spc="0" dirty="0">
              <a:ln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250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60648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If we know that the following assumptions are true</a:t>
            </a:r>
          </a:p>
          <a:p>
            <a:pPr>
              <a:buFont typeface="Arial" pitchFamily="34" charset="0"/>
              <a:buChar char="•"/>
            </a:pPr>
            <a:endParaRPr lang="en-GB" sz="2800" dirty="0"/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 No selection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 smtClean="0"/>
              <a:t>No mutations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 smtClean="0"/>
              <a:t>Large population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 smtClean="0"/>
              <a:t>Allele frequency is constant 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1691680" y="3429000"/>
            <a:ext cx="56814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Hardy </a:t>
            </a:r>
            <a:r>
              <a:rPr lang="en-US" sz="5400" b="1" cap="all" spc="0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weinberg</a:t>
            </a:r>
            <a:r>
              <a:rPr lang="en-US" sz="54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</a:p>
          <a:p>
            <a:pPr algn="ctr"/>
            <a:r>
              <a:rPr lang="en-US" sz="5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equilibrium</a:t>
            </a:r>
            <a:endParaRPr lang="en-US" sz="54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685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889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Now the math part!</a:t>
            </a:r>
            <a:endParaRPr lang="en-GB" sz="4000" dirty="0"/>
          </a:p>
        </p:txBody>
      </p:sp>
      <p:sp>
        <p:nvSpPr>
          <p:cNvPr id="6" name="Rectangle 5"/>
          <p:cNvSpPr/>
          <p:nvPr/>
        </p:nvSpPr>
        <p:spPr>
          <a:xfrm>
            <a:off x="-76142" y="1124744"/>
            <a:ext cx="929966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solidFill>
                  <a:schemeClr val="accent5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</a:t>
            </a:r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en-US" sz="5400" b="1" cap="none" spc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= frequency of </a:t>
            </a:r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 (blue eyes)</a:t>
            </a:r>
          </a:p>
          <a:p>
            <a:pPr algn="ctr"/>
            <a:r>
              <a:rPr lang="en-US" sz="5400" b="1" dirty="0">
                <a:ln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q</a:t>
            </a:r>
            <a:r>
              <a:rPr lang="en-US" sz="5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en-US" sz="5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= frequency of </a:t>
            </a:r>
            <a:r>
              <a:rPr lang="en-US" sz="5400" b="1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 (brown eyes)</a:t>
            </a:r>
            <a:endParaRPr lang="en-US" sz="5400" b="1" cap="none" spc="0" dirty="0" smtClean="0">
              <a:ln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004" y="306896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u="sng" dirty="0" smtClean="0">
                <a:solidFill>
                  <a:srgbClr val="FF0000"/>
                </a:solidFill>
              </a:rPr>
              <a:t>p + q = 100%</a:t>
            </a:r>
            <a:endParaRPr lang="en-GB" sz="3600" b="1" u="sng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005064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So, if 40% of the alleles are     </a:t>
            </a:r>
            <a:r>
              <a:rPr lang="en-GB" sz="3600" dirty="0" smtClean="0">
                <a:solidFill>
                  <a:srgbClr val="002060"/>
                </a:solidFill>
              </a:rPr>
              <a:t>b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725144"/>
            <a:ext cx="81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The other 60% must be           </a:t>
            </a:r>
            <a:r>
              <a:rPr lang="en-GB" sz="3600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endParaRPr lang="en-GB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5656" y="5589240"/>
            <a:ext cx="59019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ALLELE FREQUENCY</a:t>
            </a:r>
            <a:endParaRPr lang="en-US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http://upload.wikimedia.org/wikipedia/commons/e/ec/Happy_smiley_fac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255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63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So we’ve covered allele frequency, lets now look at genotype frequency.</a:t>
            </a:r>
            <a:endParaRPr lang="en-GB" sz="3200" dirty="0"/>
          </a:p>
        </p:txBody>
      </p:sp>
      <p:sp>
        <p:nvSpPr>
          <p:cNvPr id="5" name="Rectangle 4"/>
          <p:cNvSpPr/>
          <p:nvPr/>
        </p:nvSpPr>
        <p:spPr>
          <a:xfrm>
            <a:off x="395536" y="1412776"/>
            <a:ext cx="2597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en-US" sz="5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+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en-US" sz="5400" b="1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q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en-US" sz="5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= 1</a:t>
            </a:r>
            <a:endParaRPr lang="en-US" sz="5400" b="1" cap="none" spc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1556792"/>
            <a:ext cx="5652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To get genotype frequency we now need to “square” the allele frequency (cover all possible genotypes)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2780928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002060"/>
                </a:solidFill>
              </a:rPr>
              <a:t>p</a:t>
            </a:r>
            <a:r>
              <a:rPr lang="en-GB" sz="5400" baseline="30000" dirty="0" smtClean="0"/>
              <a:t>2</a:t>
            </a:r>
            <a:r>
              <a:rPr lang="en-GB" sz="5400" dirty="0" smtClean="0"/>
              <a:t>    +    2</a:t>
            </a:r>
            <a:r>
              <a:rPr lang="en-GB" sz="5400" dirty="0" smtClean="0">
                <a:solidFill>
                  <a:srgbClr val="002060"/>
                </a:solidFill>
              </a:rPr>
              <a:t>p</a:t>
            </a:r>
            <a:r>
              <a:rPr lang="en-GB" sz="5400" dirty="0" smtClean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5400" dirty="0" smtClean="0"/>
              <a:t>    +    </a:t>
            </a:r>
            <a:r>
              <a:rPr lang="en-GB" sz="5400" dirty="0" smtClean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5400" baseline="30000" dirty="0" smtClean="0"/>
              <a:t>2</a:t>
            </a:r>
            <a:r>
              <a:rPr lang="en-GB" sz="5400" dirty="0" smtClean="0"/>
              <a:t> = 1 </a:t>
            </a:r>
            <a:endParaRPr lang="en-GB" sz="5400" dirty="0"/>
          </a:p>
        </p:txBody>
      </p:sp>
      <p:sp>
        <p:nvSpPr>
          <p:cNvPr id="8" name="Rectangle 7"/>
          <p:cNvSpPr/>
          <p:nvPr/>
        </p:nvSpPr>
        <p:spPr>
          <a:xfrm>
            <a:off x="251520" y="3717032"/>
            <a:ext cx="5721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bb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     </a:t>
            </a:r>
            <a:r>
              <a:rPr lang="en-US" sz="5400" b="1" dirty="0" err="1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5400" b="1" dirty="0" err="1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5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/</a:t>
            </a:r>
            <a:r>
              <a:rPr lang="en-US" sz="5400" b="1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54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     </a:t>
            </a:r>
            <a:r>
              <a:rPr lang="en-US" sz="5400" b="1" dirty="0" err="1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BB</a:t>
            </a:r>
            <a:endParaRPr lang="en-US" sz="5400" b="1" cap="none" spc="0" dirty="0">
              <a:ln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803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Say we have a population of 100,000 people.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20688"/>
            <a:ext cx="8964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9% of that population have blue eyes (phenotype) of the genotype (</a:t>
            </a:r>
            <a:r>
              <a:rPr lang="en-GB" sz="3200" dirty="0" smtClean="0">
                <a:solidFill>
                  <a:srgbClr val="002060"/>
                </a:solidFill>
              </a:rPr>
              <a:t>bb</a:t>
            </a:r>
            <a:r>
              <a:rPr lang="en-GB" sz="3200" dirty="0" smtClean="0"/>
              <a:t>). (frequency of </a:t>
            </a:r>
            <a:r>
              <a:rPr lang="en-GB" sz="3200" dirty="0" smtClean="0">
                <a:solidFill>
                  <a:srgbClr val="002060"/>
                </a:solidFill>
              </a:rPr>
              <a:t>bb</a:t>
            </a:r>
            <a:r>
              <a:rPr lang="en-GB" sz="3200" dirty="0" smtClean="0"/>
              <a:t> = 9%)</a:t>
            </a:r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0" y="1628800"/>
            <a:ext cx="8964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But is this all the </a:t>
            </a:r>
            <a:r>
              <a:rPr lang="en-GB" sz="3200" dirty="0" smtClean="0">
                <a:solidFill>
                  <a:srgbClr val="002060"/>
                </a:solidFill>
              </a:rPr>
              <a:t>b</a:t>
            </a:r>
            <a:r>
              <a:rPr lang="en-GB" sz="3200" dirty="0" smtClean="0"/>
              <a:t> alleles present in the population?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204864"/>
            <a:ext cx="8964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No! There must be some other b alleles paired with the dominant B allele.</a:t>
            </a:r>
            <a:endParaRPr lang="en-GB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212976"/>
            <a:ext cx="89644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Back to our equation - </a:t>
            </a:r>
            <a:r>
              <a:rPr lang="en-GB" sz="3200" dirty="0" smtClean="0">
                <a:solidFill>
                  <a:srgbClr val="002060"/>
                </a:solidFill>
              </a:rPr>
              <a:t>p</a:t>
            </a:r>
            <a:r>
              <a:rPr lang="en-GB" sz="3200" baseline="30000" dirty="0" smtClean="0"/>
              <a:t>2</a:t>
            </a:r>
            <a:r>
              <a:rPr lang="en-GB" sz="3200" dirty="0" smtClean="0"/>
              <a:t>    +    2</a:t>
            </a:r>
            <a:r>
              <a:rPr lang="en-GB" sz="3200" dirty="0" smtClean="0">
                <a:solidFill>
                  <a:srgbClr val="002060"/>
                </a:solidFill>
              </a:rPr>
              <a:t>p</a:t>
            </a:r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3200" dirty="0" smtClean="0"/>
              <a:t>    +    </a:t>
            </a:r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3200" baseline="30000" dirty="0" smtClean="0"/>
              <a:t>2</a:t>
            </a:r>
            <a:r>
              <a:rPr lang="en-GB" sz="3200" dirty="0" smtClean="0"/>
              <a:t> = 1 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" name="Oval 8"/>
          <p:cNvSpPr/>
          <p:nvPr/>
        </p:nvSpPr>
        <p:spPr>
          <a:xfrm>
            <a:off x="3707904" y="3212976"/>
            <a:ext cx="576064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0" y="3789040"/>
            <a:ext cx="8892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So we know the frequency of having two </a:t>
            </a:r>
            <a:r>
              <a:rPr lang="en-GB" sz="3200" dirty="0" smtClean="0">
                <a:solidFill>
                  <a:srgbClr val="002060"/>
                </a:solidFill>
              </a:rPr>
              <a:t>bb</a:t>
            </a:r>
            <a:r>
              <a:rPr lang="en-GB" sz="3200" dirty="0" smtClean="0"/>
              <a:t> alleles, how do we work out the total number of </a:t>
            </a:r>
            <a:r>
              <a:rPr lang="en-GB" sz="3200" dirty="0" smtClean="0">
                <a:solidFill>
                  <a:srgbClr val="002060"/>
                </a:solidFill>
              </a:rPr>
              <a:t>b</a:t>
            </a:r>
            <a:r>
              <a:rPr lang="en-GB" sz="3200" dirty="0" smtClean="0"/>
              <a:t> alleles in a population?</a:t>
            </a:r>
            <a:endParaRPr lang="en-GB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5229200"/>
            <a:ext cx="8964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p</a:t>
            </a:r>
            <a:r>
              <a:rPr lang="en-GB" sz="3600" baseline="30000" dirty="0" smtClean="0"/>
              <a:t>2</a:t>
            </a:r>
            <a:r>
              <a:rPr lang="en-GB" sz="3600" dirty="0" smtClean="0"/>
              <a:t> (</a:t>
            </a:r>
            <a:r>
              <a:rPr lang="en-GB" sz="3600" dirty="0" smtClean="0">
                <a:solidFill>
                  <a:srgbClr val="002060"/>
                </a:solidFill>
              </a:rPr>
              <a:t>bb</a:t>
            </a:r>
            <a:r>
              <a:rPr lang="en-GB" sz="3600" dirty="0" smtClean="0"/>
              <a:t>) = 9% so to work out the frequency of the </a:t>
            </a:r>
            <a:r>
              <a:rPr lang="en-GB" sz="3600" dirty="0" smtClean="0">
                <a:solidFill>
                  <a:srgbClr val="002060"/>
                </a:solidFill>
              </a:rPr>
              <a:t>b</a:t>
            </a:r>
            <a:r>
              <a:rPr lang="en-GB" sz="3600" dirty="0" smtClean="0"/>
              <a:t> allele in the population we must do another sum.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0863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19672" y="0"/>
            <a:ext cx="56012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p</a:t>
            </a:r>
            <a:r>
              <a:rPr lang="en-GB" sz="4400" baseline="30000" dirty="0" smtClean="0"/>
              <a:t>2</a:t>
            </a:r>
            <a:r>
              <a:rPr lang="en-GB" sz="4400" dirty="0" smtClean="0"/>
              <a:t>    +    2</a:t>
            </a:r>
            <a:r>
              <a:rPr lang="en-GB" sz="4400" dirty="0" smtClean="0">
                <a:solidFill>
                  <a:srgbClr val="002060"/>
                </a:solidFill>
              </a:rPr>
              <a:t>p</a:t>
            </a:r>
            <a:r>
              <a:rPr lang="en-GB" sz="4400" dirty="0" smtClean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4400" dirty="0" smtClean="0"/>
              <a:t>    +    </a:t>
            </a:r>
            <a:r>
              <a:rPr lang="en-GB" sz="4400" dirty="0" smtClean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4400" baseline="30000" dirty="0" smtClean="0"/>
              <a:t>2</a:t>
            </a:r>
            <a:r>
              <a:rPr lang="en-GB" sz="4400" dirty="0" smtClean="0"/>
              <a:t> = 1 </a:t>
            </a:r>
            <a:endParaRPr lang="en-GB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484784"/>
            <a:ext cx="8964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b</a:t>
            </a:r>
            <a:r>
              <a:rPr lang="en-GB" sz="3200" dirty="0" smtClean="0">
                <a:solidFill>
                  <a:srgbClr val="002060"/>
                </a:solidFill>
              </a:rPr>
              <a:t>b</a:t>
            </a:r>
            <a:r>
              <a:rPr lang="en-GB" sz="3200" dirty="0" smtClean="0"/>
              <a:t> (p</a:t>
            </a:r>
            <a:r>
              <a:rPr lang="en-GB" sz="3200" baseline="30000" dirty="0" smtClean="0"/>
              <a:t>2</a:t>
            </a:r>
            <a:r>
              <a:rPr lang="en-GB" sz="3200" dirty="0" smtClean="0"/>
              <a:t>)= 9% - to get this you multiply the p by itself. </a:t>
            </a:r>
          </a:p>
          <a:p>
            <a:endParaRPr lang="en-GB" sz="3200" dirty="0"/>
          </a:p>
          <a:p>
            <a:r>
              <a:rPr lang="en-GB" sz="3200" dirty="0">
                <a:solidFill>
                  <a:srgbClr val="002060"/>
                </a:solidFill>
              </a:rPr>
              <a:t>p</a:t>
            </a:r>
            <a:r>
              <a:rPr lang="en-GB" sz="3200" dirty="0" smtClean="0"/>
              <a:t> = √.09 = .3 or 30% - so if you counted all of the alleles in the population, you would find that 30% of them would be </a:t>
            </a:r>
            <a:r>
              <a:rPr lang="en-GB" sz="3200" dirty="0" smtClean="0">
                <a:solidFill>
                  <a:srgbClr val="002060"/>
                </a:solidFill>
              </a:rPr>
              <a:t>b. </a:t>
            </a:r>
            <a:r>
              <a:rPr lang="en-GB" sz="3200" dirty="0" smtClean="0"/>
              <a:t> 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92696"/>
            <a:ext cx="46971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bb</a:t>
            </a:r>
            <a:r>
              <a:rPr lang="en-U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     </a:t>
            </a:r>
            <a:r>
              <a:rPr lang="en-US" sz="4400" b="1" dirty="0" err="1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4400" b="1" dirty="0" err="1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4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/</a:t>
            </a:r>
            <a:r>
              <a:rPr lang="en-US" sz="4400" b="1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44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</a:t>
            </a:r>
            <a:r>
              <a:rPr lang="en-U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     </a:t>
            </a:r>
            <a:r>
              <a:rPr lang="en-US" sz="4400" b="1" dirty="0" err="1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BB</a:t>
            </a:r>
            <a:endParaRPr lang="en-US" sz="4400" b="1" cap="none" spc="0" dirty="0">
              <a:ln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509120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To put this another way, there is a 30% chance you would inherit one b allele from your mother, and a 30% you would inherit one b allele from your father, making the chances of having blue eyes 9%.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0599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88640"/>
            <a:ext cx="56012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p</a:t>
            </a:r>
            <a:r>
              <a:rPr lang="en-GB" sz="4400" baseline="30000" dirty="0"/>
              <a:t>2</a:t>
            </a:r>
            <a:r>
              <a:rPr lang="en-GB" sz="4400" dirty="0"/>
              <a:t>    +    2</a:t>
            </a:r>
            <a:r>
              <a:rPr lang="en-GB" sz="4400" dirty="0">
                <a:solidFill>
                  <a:srgbClr val="002060"/>
                </a:solidFill>
              </a:rPr>
              <a:t>p</a:t>
            </a:r>
            <a:r>
              <a:rPr lang="en-GB" sz="4400" dirty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4400" dirty="0"/>
              <a:t>    +    </a:t>
            </a:r>
            <a:r>
              <a:rPr lang="en-GB" sz="4400" dirty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4400" baseline="30000" dirty="0"/>
              <a:t>2</a:t>
            </a:r>
            <a:r>
              <a:rPr lang="en-GB" sz="4400" dirty="0"/>
              <a:t> = 1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124744"/>
            <a:ext cx="8964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This means that there is a 70% chance you will inherit a </a:t>
            </a:r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r>
              <a:rPr lang="en-GB" sz="3200" dirty="0" smtClean="0"/>
              <a:t> allele from either your mother or father, making the odds of having brown eyes 91%.</a:t>
            </a:r>
            <a:endParaRPr lang="en-GB" sz="3200" dirty="0"/>
          </a:p>
        </p:txBody>
      </p:sp>
      <p:sp>
        <p:nvSpPr>
          <p:cNvPr id="7" name="Rectangle 6"/>
          <p:cNvSpPr/>
          <p:nvPr/>
        </p:nvSpPr>
        <p:spPr>
          <a:xfrm>
            <a:off x="779792" y="2636912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91%</a:t>
            </a:r>
            <a:endParaRPr lang="en-US" sz="5400" b="1" cap="none" spc="0" dirty="0">
              <a:ln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5321" y="3457313"/>
            <a:ext cx="1040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9%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4805" y="5402833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30%</a:t>
            </a:r>
            <a:endParaRPr lang="en-US" sz="5400" b="1" cap="none" spc="0" dirty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9792" y="4581128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70%</a:t>
            </a:r>
            <a:endParaRPr lang="en-US" sz="5400" b="1" cap="none" spc="0" dirty="0">
              <a:ln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32048" y="4483185"/>
            <a:ext cx="853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05860" y="2867744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That your phenotype would be brown eyes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432048" y="278092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05860" y="3688145"/>
            <a:ext cx="6370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That your phenotype will be blue eyes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94012" y="4811960"/>
            <a:ext cx="6660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Chance of inheriting </a:t>
            </a:r>
            <a:r>
              <a:rPr lang="en-GB" sz="2400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r>
              <a:rPr lang="en-GB" sz="2400" dirty="0" smtClean="0"/>
              <a:t> allele</a:t>
            </a:r>
            <a:endParaRPr lang="en-GB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2394012" y="5633665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Chance of inheriting </a:t>
            </a:r>
            <a:r>
              <a:rPr lang="en-GB" sz="2400" dirty="0" smtClean="0">
                <a:solidFill>
                  <a:srgbClr val="002060"/>
                </a:solidFill>
              </a:rPr>
              <a:t>b</a:t>
            </a:r>
            <a:r>
              <a:rPr lang="en-GB" sz="2400" dirty="0" smtClean="0"/>
              <a:t> allele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213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5320" y="188640"/>
            <a:ext cx="429104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Questions</a:t>
            </a:r>
            <a:endParaRPr lang="en-US" sz="66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5679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For which phenotype can you always tell the genotype? Why?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4653136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Finish this equation:      p</a:t>
            </a:r>
            <a:r>
              <a:rPr lang="en-GB" sz="3200" baseline="30000" dirty="0" smtClean="0"/>
              <a:t>2</a:t>
            </a:r>
            <a:r>
              <a:rPr lang="en-GB" sz="3200" dirty="0" smtClean="0"/>
              <a:t> + 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118925" y="4653135"/>
            <a:ext cx="3556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2pq + q</a:t>
            </a:r>
            <a:r>
              <a:rPr lang="en-GB" sz="3200" baseline="30000" dirty="0" smtClean="0">
                <a:solidFill>
                  <a:srgbClr val="FF0000"/>
                </a:solidFill>
              </a:rPr>
              <a:t>2</a:t>
            </a:r>
            <a:r>
              <a:rPr lang="en-GB" sz="3200" dirty="0" smtClean="0">
                <a:solidFill>
                  <a:srgbClr val="FF0000"/>
                </a:solidFill>
              </a:rPr>
              <a:t> = 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5877272"/>
            <a:ext cx="6559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Ok, now answer some of your own . . .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669855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Homozygous recessive genotype, because the trait needs two recessive alleles, therefore, can only contain such.</a:t>
            </a:r>
          </a:p>
        </p:txBody>
      </p:sp>
    </p:spTree>
    <p:extLst>
      <p:ext uri="{BB962C8B-B14F-4D97-AF65-F5344CB8AC3E}">
        <p14:creationId xmlns:p14="http://schemas.microsoft.com/office/powerpoint/2010/main" val="189077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0"/>
            <a:ext cx="60901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2060"/>
                </a:solidFill>
              </a:rPr>
              <a:t>p</a:t>
            </a:r>
            <a:r>
              <a:rPr lang="en-GB" sz="4800" baseline="30000" dirty="0"/>
              <a:t>2</a:t>
            </a:r>
            <a:r>
              <a:rPr lang="en-GB" sz="4800" dirty="0"/>
              <a:t>    +    2</a:t>
            </a:r>
            <a:r>
              <a:rPr lang="en-GB" sz="4800" dirty="0">
                <a:solidFill>
                  <a:srgbClr val="002060"/>
                </a:solidFill>
              </a:rPr>
              <a:t>p</a:t>
            </a:r>
            <a:r>
              <a:rPr lang="en-GB" sz="4800" dirty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4800" dirty="0"/>
              <a:t>    +    </a:t>
            </a:r>
            <a:r>
              <a:rPr lang="en-GB" sz="4800" dirty="0">
                <a:solidFill>
                  <a:schemeClr val="accent6">
                    <a:lumMod val="50000"/>
                  </a:schemeClr>
                </a:solidFill>
              </a:rPr>
              <a:t>q</a:t>
            </a:r>
            <a:r>
              <a:rPr lang="en-GB" sz="4800" baseline="30000" dirty="0"/>
              <a:t>2</a:t>
            </a:r>
            <a:r>
              <a:rPr lang="en-GB" sz="4800" dirty="0"/>
              <a:t> = 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124744"/>
            <a:ext cx="8820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Ok, so how do we work out the percentage of people with homozygous dominant alleles? 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276872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We know that the brown phenotype is 70%, so we reverse the equation and square instead of square root.</a:t>
            </a:r>
            <a:endParaRPr lang="en-GB" sz="3200" dirty="0"/>
          </a:p>
        </p:txBody>
      </p:sp>
      <p:sp>
        <p:nvSpPr>
          <p:cNvPr id="7" name="Oval 6"/>
          <p:cNvSpPr/>
          <p:nvPr/>
        </p:nvSpPr>
        <p:spPr>
          <a:xfrm>
            <a:off x="5580112" y="0"/>
            <a:ext cx="936104" cy="864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539542" y="350100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accent6">
                    <a:lumMod val="50000"/>
                  </a:schemeClr>
                </a:solidFill>
              </a:rPr>
              <a:t>BB</a:t>
            </a:r>
            <a:r>
              <a:rPr lang="en-GB" sz="3200" dirty="0" smtClean="0"/>
              <a:t> = 7</a:t>
            </a:r>
            <a:r>
              <a:rPr lang="en-GB" sz="3200" baseline="30000" dirty="0" smtClean="0"/>
              <a:t>2</a:t>
            </a:r>
            <a:r>
              <a:rPr lang="en-GB" sz="3200" dirty="0" smtClean="0"/>
              <a:t> = .49 or 49%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474888" y="4102443"/>
            <a:ext cx="43714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      </a:t>
            </a:r>
            <a:r>
              <a:rPr lang="en-GB" sz="5400" dirty="0" smtClean="0">
                <a:solidFill>
                  <a:srgbClr val="002060"/>
                </a:solidFill>
              </a:rPr>
              <a:t> bb </a:t>
            </a:r>
            <a:r>
              <a:rPr lang="en-GB" sz="5400" dirty="0" smtClean="0"/>
              <a:t>= 9%</a:t>
            </a:r>
          </a:p>
          <a:p>
            <a:r>
              <a:rPr lang="en-GB" sz="5400" dirty="0" smtClean="0"/>
              <a:t>      </a:t>
            </a:r>
            <a:r>
              <a:rPr lang="en-GB" sz="5400" dirty="0" smtClean="0">
                <a:solidFill>
                  <a:schemeClr val="accent6">
                    <a:lumMod val="50000"/>
                  </a:schemeClr>
                </a:solidFill>
              </a:rPr>
              <a:t>BB</a:t>
            </a:r>
            <a:r>
              <a:rPr lang="en-GB" sz="5400" dirty="0" smtClean="0"/>
              <a:t> = 49%</a:t>
            </a:r>
          </a:p>
          <a:p>
            <a:r>
              <a:rPr lang="en-GB" sz="5400" dirty="0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r>
              <a:rPr lang="en-GB" sz="5400" dirty="0" smtClean="0">
                <a:solidFill>
                  <a:srgbClr val="002060"/>
                </a:solidFill>
              </a:rPr>
              <a:t>b</a:t>
            </a:r>
            <a:r>
              <a:rPr lang="en-GB" sz="5400" dirty="0" smtClean="0"/>
              <a:t>/</a:t>
            </a:r>
            <a:r>
              <a:rPr lang="en-GB" sz="5400" dirty="0" err="1" smtClean="0">
                <a:solidFill>
                  <a:srgbClr val="002060"/>
                </a:solidFill>
              </a:rPr>
              <a:t>b</a:t>
            </a:r>
            <a:r>
              <a:rPr lang="en-GB" sz="5400" dirty="0" err="1" smtClean="0">
                <a:solidFill>
                  <a:schemeClr val="accent6">
                    <a:lumMod val="50000"/>
                  </a:schemeClr>
                </a:solidFill>
              </a:rPr>
              <a:t>B</a:t>
            </a:r>
            <a:r>
              <a:rPr lang="en-GB" sz="5400" dirty="0" smtClean="0"/>
              <a:t> = 42%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81782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UZHQ[[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1583</Words>
  <Application>Microsoft Office PowerPoint</Application>
  <PresentationFormat>On-screen Show (4:3)</PresentationFormat>
  <Paragraphs>214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Population genetics</vt:lpstr>
      <vt:lpstr>Key Considerations</vt:lpstr>
      <vt:lpstr>Key Considerations</vt:lpstr>
      <vt:lpstr>Measurement of allele and genotype frequencies</vt:lpstr>
      <vt:lpstr>Measurement of allele and genotype frequencies</vt:lpstr>
      <vt:lpstr>The Hardy-Weinberg principle</vt:lpstr>
      <vt:lpstr>The Hardy-Weinberg principle</vt:lpstr>
      <vt:lpstr>Worked example, cystic fibrosis</vt:lpstr>
      <vt:lpstr>Worked example, cystic fibrosis</vt:lpstr>
      <vt:lpstr>Genotype frequency</vt:lpstr>
      <vt:lpstr>Predict allele frequency</vt:lpstr>
      <vt:lpstr>Predict gene frequency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Harris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Sharan Tagore (HCACP)</dc:creator>
  <cp:lastModifiedBy>Sharan Tagore (HCACP)</cp:lastModifiedBy>
  <cp:revision>9</cp:revision>
  <dcterms:created xsi:type="dcterms:W3CDTF">2014-02-12T16:43:41Z</dcterms:created>
  <dcterms:modified xsi:type="dcterms:W3CDTF">2014-02-12T17:57:54Z</dcterms:modified>
</cp:coreProperties>
</file>