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C7C57-0D7C-4340-9AAA-7852F8A8AA36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125B1-8ECD-4FA1-99CB-6E006FD59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829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DF10E5-DB9D-4D78-926F-6ABF8D6C194A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Ask a student to sketch on whiteboard.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11C5B7-32AF-4D1C-9D77-6B3E0A17661E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Ask a student to sketch on whiteboard.</a:t>
            </a:r>
          </a:p>
          <a:p>
            <a:endParaRPr lang="en-US" altLang="en-US" smtClean="0">
              <a:latin typeface="Arial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D1C1CA-2B74-467E-ADBD-540688B6F462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Ask a student to sketch on whiteboard.</a:t>
            </a:r>
          </a:p>
          <a:p>
            <a:endParaRPr lang="en-US" altLang="en-US" smtClean="0">
              <a:latin typeface="Arial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4CA87E-C2D4-4A51-A901-8CFFD750FA21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Ask a student to sketch on whiteboard.</a:t>
            </a:r>
          </a:p>
          <a:p>
            <a:endParaRPr lang="en-US" altLang="en-US" smtClean="0">
              <a:latin typeface="Arial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2761CFE-7C37-452C-A0D4-4FAF6D132276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Ask a student to sketch on whiteboard.</a:t>
            </a:r>
          </a:p>
          <a:p>
            <a:endParaRPr lang="en-US" altLang="en-US" smtClean="0">
              <a:latin typeface="Arial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8109D38-879E-49B4-A997-3AC6E70BD061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Ask a student to sketch on whiteboard.</a:t>
            </a:r>
          </a:p>
          <a:p>
            <a:endParaRPr lang="en-US" altLang="en-US" smtClean="0">
              <a:latin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EDE30CE-D379-42E7-915C-48B1D4C1929F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56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59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58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653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883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86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79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01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96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440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54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1370E-10E0-4067-A2C3-8B24983C7DB9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139C6-EDEC-4D90-9307-E7004AA4DD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82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>
            <a:normAutofit fontScale="90000"/>
          </a:bodyPr>
          <a:lstStyle/>
          <a:p>
            <a:pPr algn="r" eaLnBrk="1" hangingPunct="1"/>
            <a:fld id="{52E9F50B-2A58-412F-90E4-147453889B71}" type="datetime4">
              <a:rPr lang="en-GB" altLang="en-US" sz="3200" b="1" smtClean="0"/>
              <a:pPr algn="r" eaLnBrk="1" hangingPunct="1"/>
              <a:t>23 February 2014</a:t>
            </a:fld>
            <a:endParaRPr lang="en-GB" altLang="en-US" sz="3200" b="1" u="sng" dirty="0" smtClean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60960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solidFill>
                  <a:srgbClr val="000000"/>
                </a:solidFill>
                <a:latin typeface="Arial" charset="0"/>
              </a:rPr>
              <a:t>Today’s Title: </a:t>
            </a:r>
            <a:r>
              <a:rPr lang="en-GB" altLang="en-US" sz="2800" b="1" u="sng" dirty="0">
                <a:solidFill>
                  <a:srgbClr val="000000"/>
                </a:solidFill>
                <a:latin typeface="Arial" charset="0"/>
              </a:rPr>
              <a:t>CW: </a:t>
            </a:r>
            <a:r>
              <a:rPr lang="en-GB" altLang="en-US" sz="2800" b="1" u="sng" dirty="0" smtClean="0">
                <a:solidFill>
                  <a:srgbClr val="000000"/>
                </a:solidFill>
                <a:latin typeface="Arial" charset="0"/>
              </a:rPr>
              <a:t>Vectors-Velocity Time Graphs</a:t>
            </a:r>
            <a:endParaRPr lang="en-GB" altLang="en-US" sz="2800" b="1" u="sng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5288" y="1493838"/>
            <a:ext cx="8569325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800" b="1" u="sng" dirty="0">
                <a:solidFill>
                  <a:srgbClr val="FF0000"/>
                </a:solidFill>
                <a:cs typeface="+mn-cs"/>
              </a:rPr>
              <a:t>Learning Question:</a:t>
            </a:r>
          </a:p>
          <a:p>
            <a:r>
              <a:rPr lang="en-GB" sz="2800" dirty="0" smtClean="0"/>
              <a:t>How can we use graphs to calculate velocity?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426267" y="2492896"/>
            <a:ext cx="8610229" cy="397031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800" b="1" dirty="0" smtClean="0"/>
              <a:t>Starter – describe what is happening in this graph:</a:t>
            </a:r>
          </a:p>
          <a:p>
            <a:endParaRPr lang="en-GB" sz="2800" b="1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		</a:t>
            </a:r>
            <a:endParaRPr lang="en-GB" sz="2800" dirty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2246070" y="3215148"/>
            <a:ext cx="4174232" cy="3048000"/>
            <a:chOff x="685800" y="1981200"/>
            <a:chExt cx="7848600" cy="4724400"/>
          </a:xfrm>
        </p:grpSpPr>
        <p:sp>
          <p:nvSpPr>
            <p:cNvPr id="9" name="Line 4"/>
            <p:cNvSpPr>
              <a:spLocks noChangeShapeType="1"/>
            </p:cNvSpPr>
            <p:nvPr/>
          </p:nvSpPr>
          <p:spPr bwMode="auto">
            <a:xfrm flipV="1">
              <a:off x="685800" y="1981200"/>
              <a:ext cx="0" cy="4114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V="1">
              <a:off x="685800" y="6096000"/>
              <a:ext cx="7848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761999" y="2514600"/>
              <a:ext cx="2807806" cy="57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distance</a:t>
              </a:r>
              <a:endParaRPr lang="en-GB" altLang="en-US" dirty="0"/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6858000" y="6248400"/>
              <a:ext cx="1371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time</a:t>
              </a:r>
              <a:endParaRPr lang="en-GB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85800" y="3657600"/>
              <a:ext cx="3200400" cy="2438400"/>
            </a:xfrm>
            <a:custGeom>
              <a:avLst/>
              <a:gdLst>
                <a:gd name="T0" fmla="*/ 0 w 2016"/>
                <a:gd name="T1" fmla="*/ 2147483647 h 1536"/>
                <a:gd name="T2" fmla="*/ 2147483647 w 2016"/>
                <a:gd name="T3" fmla="*/ 2147483647 h 1536"/>
                <a:gd name="T4" fmla="*/ 2147483647 w 2016"/>
                <a:gd name="T5" fmla="*/ 2147483647 h 1536"/>
                <a:gd name="T6" fmla="*/ 2147483647 w 2016"/>
                <a:gd name="T7" fmla="*/ 0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16"/>
                <a:gd name="T13" fmla="*/ 0 h 1536"/>
                <a:gd name="T14" fmla="*/ 2016 w 201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16" h="1536">
                  <a:moveTo>
                    <a:pt x="0" y="1536"/>
                  </a:moveTo>
                  <a:cubicBezTo>
                    <a:pt x="192" y="1536"/>
                    <a:pt x="384" y="1536"/>
                    <a:pt x="624" y="1440"/>
                  </a:cubicBezTo>
                  <a:cubicBezTo>
                    <a:pt x="864" y="1344"/>
                    <a:pt x="1208" y="1200"/>
                    <a:pt x="1440" y="960"/>
                  </a:cubicBezTo>
                  <a:cubicBezTo>
                    <a:pt x="1672" y="720"/>
                    <a:pt x="1844" y="360"/>
                    <a:pt x="2016" y="0"/>
                  </a:cubicBezTo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3886200" y="3657600"/>
              <a:ext cx="3886200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264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Acceleration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Acceleration is </a:t>
            </a:r>
            <a:r>
              <a:rPr lang="en-GB" b="1" dirty="0" smtClean="0">
                <a:solidFill>
                  <a:srgbClr val="FF0000"/>
                </a:solidFill>
              </a:rPr>
              <a:t>how quickly </a:t>
            </a:r>
            <a:r>
              <a:rPr lang="en-GB" dirty="0" smtClean="0"/>
              <a:t>speed in a certain direction is </a:t>
            </a:r>
            <a:r>
              <a:rPr lang="en-GB" b="1" dirty="0" smtClean="0">
                <a:solidFill>
                  <a:srgbClr val="FF0000"/>
                </a:solidFill>
              </a:rPr>
              <a:t>changing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What word have you learned that could replace the phrase “speed in a certain direction”?</a:t>
            </a:r>
          </a:p>
          <a:p>
            <a:endParaRPr lang="en-GB" dirty="0"/>
          </a:p>
          <a:p>
            <a:r>
              <a:rPr lang="en-GB" dirty="0" smtClean="0"/>
              <a:t>Velocity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44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Question 1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are velocity and acceleration connected?</a:t>
            </a:r>
          </a:p>
          <a:p>
            <a:endParaRPr lang="en-GB" dirty="0"/>
          </a:p>
          <a:p>
            <a:r>
              <a:rPr lang="en-GB" altLang="en-US" dirty="0">
                <a:solidFill>
                  <a:srgbClr val="0000FF"/>
                </a:solidFill>
              </a:rPr>
              <a:t>Acceleration is the change in velocity per second. It is calculated from the equation acceleration = change in velocity/time taken.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045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Acceleration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Acceleration can  be a </a:t>
            </a:r>
            <a:r>
              <a:rPr lang="en-GB" u="sng" dirty="0" smtClean="0"/>
              <a:t>change</a:t>
            </a:r>
            <a:r>
              <a:rPr lang="en-GB" dirty="0" smtClean="0"/>
              <a:t> in:</a:t>
            </a:r>
          </a:p>
          <a:p>
            <a:pPr lvl="1"/>
            <a:r>
              <a:rPr lang="en-GB" dirty="0"/>
              <a:t>Speed;</a:t>
            </a:r>
          </a:p>
          <a:p>
            <a:pPr lvl="1"/>
            <a:r>
              <a:rPr lang="en-GB" dirty="0"/>
              <a:t>Direction;</a:t>
            </a:r>
          </a:p>
          <a:p>
            <a:pPr lvl="1"/>
            <a:r>
              <a:rPr lang="en-GB" dirty="0"/>
              <a:t>Or speed and </a:t>
            </a:r>
            <a:r>
              <a:rPr lang="en-GB" dirty="0" smtClean="0"/>
              <a:t>direction</a:t>
            </a:r>
          </a:p>
          <a:p>
            <a:pPr lvl="1"/>
            <a:endParaRPr lang="en-GB" dirty="0"/>
          </a:p>
          <a:p>
            <a:r>
              <a:rPr lang="en-GB" dirty="0" smtClean="0"/>
              <a:t>Acceleration can be described as a </a:t>
            </a:r>
            <a:r>
              <a:rPr lang="en-GB" b="1" dirty="0" smtClean="0">
                <a:solidFill>
                  <a:srgbClr val="FF0000"/>
                </a:solidFill>
              </a:rPr>
              <a:t>vector quantity</a:t>
            </a:r>
            <a:r>
              <a:rPr lang="en-GB" dirty="0" smtClean="0"/>
              <a:t> because it has a </a:t>
            </a:r>
            <a:r>
              <a:rPr lang="en-GB" b="1" dirty="0" smtClean="0">
                <a:solidFill>
                  <a:srgbClr val="FF0000"/>
                </a:solidFill>
              </a:rPr>
              <a:t>magnitude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(size) and </a:t>
            </a:r>
            <a:r>
              <a:rPr lang="en-GB" b="1" dirty="0" smtClean="0">
                <a:solidFill>
                  <a:srgbClr val="FF0000"/>
                </a:solidFill>
              </a:rPr>
              <a:t>direction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dirty="0" smtClean="0"/>
              <a:t>Remember, acceleration does not always mean getting faster, it is a change, so it can mean getting slower too.</a:t>
            </a:r>
          </a:p>
        </p:txBody>
      </p:sp>
    </p:spTree>
    <p:extLst>
      <p:ext uri="{BB962C8B-B14F-4D97-AF65-F5344CB8AC3E}">
        <p14:creationId xmlns:p14="http://schemas.microsoft.com/office/powerpoint/2010/main" val="189841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Question 2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GB" altLang="en-US" dirty="0"/>
              <a:t>Explain why acceleration is a vector quantity.</a:t>
            </a:r>
            <a:endParaRPr lang="en-GB" altLang="en-US"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GB" altLang="en-US" dirty="0">
                <a:solidFill>
                  <a:srgbClr val="0000FF"/>
                </a:solidFill>
              </a:rPr>
              <a:t>A:	Because velocity is a vector quantity; because acceleration has a direction as well as a size.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endParaRPr lang="en-GB" altLang="en-US" dirty="0">
              <a:solidFill>
                <a:srgbClr val="0000FF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81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Acceleration equation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Acceleration (m/s</a:t>
            </a:r>
            <a:r>
              <a:rPr lang="en-GB" baseline="30000" dirty="0" smtClean="0"/>
              <a:t>2</a:t>
            </a:r>
            <a:r>
              <a:rPr lang="en-GB" dirty="0" smtClean="0"/>
              <a:t>) = change in velocity (m/s)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			time take (s)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</a:t>
            </a:r>
            <a:r>
              <a:rPr lang="en-GB" dirty="0" smtClean="0"/>
              <a:t> = (v – u)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t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067944" y="2204864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43608" y="5157192"/>
            <a:ext cx="1215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006325" y="3933056"/>
            <a:ext cx="35165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935324" y="4045399"/>
            <a:ext cx="648072" cy="6712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0241" y="335699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v</a:t>
            </a:r>
            <a:r>
              <a:rPr lang="en-GB" b="1" dirty="0" smtClean="0"/>
              <a:t>= velocity at the end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123728" y="3413419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u= velocity at the start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04048" y="4314605"/>
            <a:ext cx="3456384" cy="230832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v-u</a:t>
            </a:r>
            <a:r>
              <a:rPr lang="en-GB" sz="2400" dirty="0" smtClean="0"/>
              <a:t> = means working out the </a:t>
            </a:r>
            <a:r>
              <a:rPr lang="en-GB" sz="2400" dirty="0" smtClean="0">
                <a:solidFill>
                  <a:srgbClr val="FF0000"/>
                </a:solidFill>
              </a:rPr>
              <a:t>change</a:t>
            </a:r>
            <a:r>
              <a:rPr lang="en-GB" sz="2400" dirty="0" smtClean="0"/>
              <a:t> in velocity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 smtClean="0"/>
              <a:t>The unit of </a:t>
            </a:r>
            <a:r>
              <a:rPr lang="en-GB" sz="2400" dirty="0" smtClean="0">
                <a:solidFill>
                  <a:srgbClr val="FF0000"/>
                </a:solidFill>
              </a:rPr>
              <a:t>acceleration</a:t>
            </a:r>
            <a:r>
              <a:rPr lang="en-GB" sz="2400" dirty="0" smtClean="0"/>
              <a:t> is </a:t>
            </a:r>
            <a:r>
              <a:rPr lang="en-GB" sz="2400" dirty="0" smtClean="0">
                <a:solidFill>
                  <a:srgbClr val="FF0000"/>
                </a:solidFill>
              </a:rPr>
              <a:t>m/s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r>
              <a:rPr lang="en-GB" sz="2400" dirty="0" smtClean="0"/>
              <a:t>  NOT to be confused with velocity, which is m/s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3593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Acceleration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Example question: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dirty="0" smtClean="0"/>
              <a:t>A car accelerates in 5s </a:t>
            </a:r>
            <a:r>
              <a:rPr lang="en-GB" dirty="0"/>
              <a:t>from 25 m/s to 35 m/s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is its change in velocity?</a:t>
            </a:r>
          </a:p>
          <a:p>
            <a:pPr marL="0" indent="0">
              <a:buNone/>
            </a:pPr>
            <a:r>
              <a:rPr lang="en-GB" dirty="0" smtClean="0"/>
              <a:t>35 – 25 = 10 </a:t>
            </a:r>
            <a:r>
              <a:rPr lang="en-GB" b="1" dirty="0" smtClean="0">
                <a:solidFill>
                  <a:srgbClr val="FF0000"/>
                </a:solidFill>
              </a:rPr>
              <a:t>m/s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is its acceleration?</a:t>
            </a:r>
          </a:p>
          <a:p>
            <a:pPr marL="0" indent="0">
              <a:buNone/>
            </a:pPr>
            <a:r>
              <a:rPr lang="en-GB" dirty="0" smtClean="0"/>
              <a:t> 10m/s	= 2</a:t>
            </a:r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m/s</a:t>
            </a:r>
            <a:r>
              <a:rPr lang="en-GB" b="1" baseline="30000" dirty="0">
                <a:solidFill>
                  <a:srgbClr val="FF0000"/>
                </a:solidFill>
              </a:rPr>
              <a:t>2</a:t>
            </a:r>
            <a:endParaRPr lang="en-GB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 smtClean="0"/>
              <a:t>    5s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7724446" y="799837"/>
            <a:ext cx="6078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08304" y="47667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= (v – u)</a:t>
            </a:r>
          </a:p>
          <a:p>
            <a:r>
              <a:rPr lang="en-GB" dirty="0"/>
              <a:t>            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35732" y="5517232"/>
            <a:ext cx="1215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7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Question 3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GB" altLang="en-US" dirty="0" err="1" smtClean="0"/>
              <a:t>SpaceShip</a:t>
            </a:r>
            <a:r>
              <a:rPr lang="en-GB" altLang="en-US" dirty="0" smtClean="0"/>
              <a:t> </a:t>
            </a:r>
            <a:r>
              <a:rPr lang="en-GB" altLang="en-US" dirty="0"/>
              <a:t>Two accelerates from 0 m/s to 2100 m/s vertically upwards in 90 seconds. </a:t>
            </a:r>
            <a:r>
              <a:rPr lang="en-GB" altLang="en-US" dirty="0" smtClean="0"/>
              <a:t>What </a:t>
            </a:r>
            <a:r>
              <a:rPr lang="en-GB" altLang="en-US" dirty="0"/>
              <a:t>is its acceleration?</a:t>
            </a:r>
          </a:p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GB" altLang="en-US" dirty="0">
                <a:solidFill>
                  <a:srgbClr val="0000FF"/>
                </a:solidFill>
              </a:rPr>
              <a:t>A:	</a:t>
            </a:r>
            <a:r>
              <a:rPr lang="en-GB" altLang="en-US" dirty="0" smtClean="0">
                <a:solidFill>
                  <a:srgbClr val="0000FF"/>
                </a:solidFill>
              </a:rPr>
              <a:t>2100 – 0 = 2100</a:t>
            </a:r>
          </a:p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GB" altLang="en-US" dirty="0" smtClean="0">
                <a:solidFill>
                  <a:srgbClr val="0000FF"/>
                </a:solidFill>
              </a:rPr>
              <a:t>2100 / 90 =</a:t>
            </a:r>
            <a:endParaRPr lang="en-GB" altLang="en-US"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GB" altLang="en-US" dirty="0" smtClean="0">
                <a:solidFill>
                  <a:srgbClr val="0000FF"/>
                </a:solidFill>
              </a:rPr>
              <a:t>23.3 </a:t>
            </a:r>
            <a:r>
              <a:rPr lang="en-GB" altLang="en-US" dirty="0">
                <a:solidFill>
                  <a:srgbClr val="0000FF"/>
                </a:solidFill>
              </a:rPr>
              <a:t>m/s</a:t>
            </a:r>
            <a:r>
              <a:rPr lang="en-GB" altLang="en-US" baseline="26000" dirty="0">
                <a:solidFill>
                  <a:srgbClr val="0000FF"/>
                </a:solidFill>
              </a:rPr>
              <a:t>2</a:t>
            </a:r>
            <a:r>
              <a:rPr lang="en-US" altLang="en-US" dirty="0">
                <a:solidFill>
                  <a:srgbClr val="0000FF"/>
                </a:solidFill>
              </a:rPr>
              <a:t>  </a:t>
            </a:r>
            <a:endParaRPr lang="en-GB" altLang="en-US" dirty="0">
              <a:solidFill>
                <a:srgbClr val="0000FF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12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Question 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 smtClean="0"/>
              <a:t>A </a:t>
            </a:r>
            <a:r>
              <a:rPr lang="en-GB" altLang="en-US" dirty="0"/>
              <a:t>car travels along a straight road at 40 m/s. The driver brakes and brings the car to a halt in 8 seconds. What is the car’s acceleration? </a:t>
            </a: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 smtClean="0">
                <a:solidFill>
                  <a:srgbClr val="0000FF"/>
                </a:solidFill>
              </a:rPr>
              <a:t>A:0 – 40 = -40 (because the car is slowing down)</a:t>
            </a: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 smtClean="0">
                <a:solidFill>
                  <a:srgbClr val="0000FF"/>
                </a:solidFill>
              </a:rPr>
              <a:t>-40 / 8 =</a:t>
            </a: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 smtClean="0">
                <a:solidFill>
                  <a:srgbClr val="0000FF"/>
                </a:solidFill>
              </a:rPr>
              <a:t>–</a:t>
            </a:r>
            <a:r>
              <a:rPr lang="en-GB" altLang="en-US" dirty="0">
                <a:solidFill>
                  <a:srgbClr val="0000FF"/>
                </a:solidFill>
              </a:rPr>
              <a:t>5 m/s</a:t>
            </a:r>
            <a:r>
              <a:rPr lang="en-GB" altLang="en-US" baseline="30000" dirty="0">
                <a:solidFill>
                  <a:srgbClr val="0000FF"/>
                </a:solidFill>
              </a:rPr>
              <a:t>2</a:t>
            </a:r>
            <a:r>
              <a:rPr lang="en-GB" altLang="en-US" dirty="0">
                <a:solidFill>
                  <a:srgbClr val="0000FF"/>
                </a:solidFill>
              </a:rPr>
              <a:t>  </a:t>
            </a:r>
            <a:endParaRPr lang="en-US" altLang="en-US" dirty="0">
              <a:solidFill>
                <a:srgbClr val="0000FF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469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Question 5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/>
              <a:t>A train is travelling at 35 m/s. Coming into a station, it slows down with an acceleration of 0.5 m/s</a:t>
            </a:r>
            <a:r>
              <a:rPr lang="en-GB" altLang="en-US" baseline="30000" dirty="0"/>
              <a:t>2</a:t>
            </a:r>
            <a:r>
              <a:rPr lang="en-GB" altLang="en-US" dirty="0"/>
              <a:t>. How much time does it take to stop? </a:t>
            </a: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 smtClean="0">
                <a:solidFill>
                  <a:srgbClr val="0000FF"/>
                </a:solidFill>
              </a:rPr>
              <a:t>A:</a:t>
            </a:r>
            <a:r>
              <a:rPr lang="en-GB" altLang="en-US" dirty="0" smtClean="0">
                <a:solidFill>
                  <a:srgbClr val="0070C0"/>
                </a:solidFill>
              </a:rPr>
              <a:t>a = </a:t>
            </a:r>
            <a:r>
              <a:rPr lang="en-GB" altLang="en-US" dirty="0">
                <a:solidFill>
                  <a:srgbClr val="0070C0"/>
                </a:solidFill>
              </a:rPr>
              <a:t>0.5 </a:t>
            </a:r>
            <a:r>
              <a:rPr lang="en-GB" altLang="en-US" dirty="0" smtClean="0">
                <a:solidFill>
                  <a:srgbClr val="0070C0"/>
                </a:solidFill>
              </a:rPr>
              <a:t>m/s</a:t>
            </a:r>
            <a:r>
              <a:rPr lang="en-GB" altLang="en-US" baseline="30000" dirty="0" smtClean="0">
                <a:solidFill>
                  <a:srgbClr val="0070C0"/>
                </a:solidFill>
              </a:rPr>
              <a:t>2</a:t>
            </a: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dirty="0" smtClean="0">
                <a:solidFill>
                  <a:srgbClr val="0070C0"/>
                </a:solidFill>
              </a:rPr>
              <a:t>(v </a:t>
            </a:r>
            <a:r>
              <a:rPr lang="en-GB" dirty="0">
                <a:solidFill>
                  <a:srgbClr val="0070C0"/>
                </a:solidFill>
              </a:rPr>
              <a:t>– </a:t>
            </a:r>
            <a:r>
              <a:rPr lang="en-GB" dirty="0" smtClean="0">
                <a:solidFill>
                  <a:srgbClr val="0070C0"/>
                </a:solidFill>
              </a:rPr>
              <a:t>u) = (0 -35) </a:t>
            </a: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dirty="0" smtClean="0">
                <a:solidFill>
                  <a:srgbClr val="0070C0"/>
                </a:solidFill>
              </a:rPr>
              <a:t>= -35m/s</a:t>
            </a: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>
                <a:solidFill>
                  <a:srgbClr val="0070C0"/>
                </a:solidFill>
              </a:rPr>
              <a:t>0.5 </a:t>
            </a:r>
            <a:r>
              <a:rPr lang="en-GB" altLang="en-US" dirty="0" smtClean="0">
                <a:solidFill>
                  <a:srgbClr val="0070C0"/>
                </a:solidFill>
              </a:rPr>
              <a:t>m/s</a:t>
            </a:r>
            <a:r>
              <a:rPr lang="en-GB" altLang="en-US" baseline="30000" dirty="0" smtClean="0">
                <a:solidFill>
                  <a:srgbClr val="0070C0"/>
                </a:solidFill>
              </a:rPr>
              <a:t>2</a:t>
            </a:r>
            <a:r>
              <a:rPr lang="en-GB" altLang="en-US" dirty="0">
                <a:solidFill>
                  <a:srgbClr val="0070C0"/>
                </a:solidFill>
              </a:rPr>
              <a:t> </a:t>
            </a:r>
            <a:r>
              <a:rPr lang="en-GB" altLang="en-US" dirty="0" smtClean="0">
                <a:solidFill>
                  <a:srgbClr val="0070C0"/>
                </a:solidFill>
              </a:rPr>
              <a:t>= </a:t>
            </a:r>
            <a:r>
              <a:rPr lang="en-GB" dirty="0">
                <a:solidFill>
                  <a:srgbClr val="0070C0"/>
                </a:solidFill>
              </a:rPr>
              <a:t>-</a:t>
            </a:r>
            <a:r>
              <a:rPr lang="en-GB" dirty="0" smtClean="0">
                <a:solidFill>
                  <a:srgbClr val="0070C0"/>
                </a:solidFill>
              </a:rPr>
              <a:t>35m/s  ÷ t</a:t>
            </a:r>
            <a:endParaRPr lang="en-GB" altLang="en-US" baseline="30000" dirty="0">
              <a:solidFill>
                <a:srgbClr val="0070C0"/>
              </a:solidFill>
            </a:endParaRP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dirty="0" smtClean="0">
                <a:solidFill>
                  <a:srgbClr val="0070C0"/>
                </a:solidFill>
              </a:rPr>
              <a:t>35m/s </a:t>
            </a:r>
            <a:r>
              <a:rPr lang="en-GB" dirty="0" smtClean="0">
                <a:solidFill>
                  <a:srgbClr val="0070C0"/>
                </a:solidFill>
              </a:rPr>
              <a:t>÷ 0.5</a:t>
            </a:r>
            <a:r>
              <a:rPr lang="en-GB" altLang="en-US" dirty="0">
                <a:solidFill>
                  <a:srgbClr val="0070C0"/>
                </a:solidFill>
              </a:rPr>
              <a:t> m/s</a:t>
            </a:r>
            <a:r>
              <a:rPr lang="en-GB" altLang="en-US" baseline="30000" dirty="0">
                <a:solidFill>
                  <a:srgbClr val="0070C0"/>
                </a:solidFill>
              </a:rPr>
              <a:t>2 </a:t>
            </a:r>
            <a:endParaRPr lang="en-GB" altLang="en-US" baseline="300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15000"/>
              </a:lnSpc>
              <a:spcBef>
                <a:spcPct val="50000"/>
              </a:spcBef>
              <a:buNone/>
            </a:pPr>
            <a:r>
              <a:rPr lang="en-GB" altLang="en-US" baseline="30000" dirty="0">
                <a:solidFill>
                  <a:srgbClr val="0070C0"/>
                </a:solidFill>
              </a:rPr>
              <a:t>=</a:t>
            </a:r>
            <a:r>
              <a:rPr lang="en-GB" altLang="en-US" dirty="0" smtClean="0">
                <a:solidFill>
                  <a:srgbClr val="0000FF"/>
                </a:solidFill>
              </a:rPr>
              <a:t>70 </a:t>
            </a:r>
            <a:r>
              <a:rPr lang="en-GB" altLang="en-US" dirty="0">
                <a:solidFill>
                  <a:srgbClr val="0000FF"/>
                </a:solidFill>
              </a:rPr>
              <a:t>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868144" y="3364700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= (v – u)</a:t>
            </a:r>
          </a:p>
          <a:p>
            <a:r>
              <a:rPr lang="en-GB" sz="2400" dirty="0"/>
              <a:t>            t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372200" y="3789040"/>
            <a:ext cx="818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78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Velocity-time graphs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92514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When an object is moving with a </a:t>
            </a:r>
            <a:r>
              <a:rPr lang="en-GB" b="1" dirty="0">
                <a:solidFill>
                  <a:srgbClr val="FF0000"/>
                </a:solidFill>
              </a:rPr>
              <a:t>constant velocity</a:t>
            </a:r>
            <a:r>
              <a:rPr lang="en-GB" dirty="0"/>
              <a:t>, the </a:t>
            </a:r>
            <a:r>
              <a:rPr lang="en-GB" b="1" dirty="0">
                <a:solidFill>
                  <a:srgbClr val="FF0000"/>
                </a:solidFill>
              </a:rPr>
              <a:t>line</a:t>
            </a:r>
            <a:r>
              <a:rPr lang="en-GB" dirty="0"/>
              <a:t> on the graph is </a:t>
            </a:r>
            <a:r>
              <a:rPr lang="en-GB" b="1" dirty="0">
                <a:solidFill>
                  <a:srgbClr val="FF0000"/>
                </a:solidFill>
              </a:rPr>
              <a:t>horizontal</a:t>
            </a:r>
            <a:r>
              <a:rPr lang="en-GB" dirty="0"/>
              <a:t>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When </a:t>
            </a:r>
            <a:r>
              <a:rPr lang="en-GB" dirty="0"/>
              <a:t>an object is moving with a </a:t>
            </a:r>
            <a:r>
              <a:rPr lang="en-GB" b="1" dirty="0">
                <a:solidFill>
                  <a:srgbClr val="FF0000"/>
                </a:solidFill>
              </a:rPr>
              <a:t>constant acceleration</a:t>
            </a:r>
            <a:r>
              <a:rPr lang="en-GB" dirty="0"/>
              <a:t>, the line on the graph is </a:t>
            </a:r>
            <a:r>
              <a:rPr lang="en-GB" b="1" dirty="0">
                <a:solidFill>
                  <a:srgbClr val="FF0000"/>
                </a:solidFill>
              </a:rPr>
              <a:t>straight, but sloped. </a:t>
            </a:r>
            <a:endParaRPr lang="en-GB" b="1" dirty="0" smtClean="0">
              <a:solidFill>
                <a:srgbClr val="FF0000"/>
              </a:solidFill>
            </a:endParaRPr>
          </a:p>
          <a:p>
            <a:endParaRPr lang="en-GB" dirty="0"/>
          </a:p>
          <a:p>
            <a:r>
              <a:rPr lang="en-GB" dirty="0"/>
              <a:t>The </a:t>
            </a:r>
            <a:r>
              <a:rPr lang="en-GB" b="1" dirty="0">
                <a:solidFill>
                  <a:srgbClr val="FF0000"/>
                </a:solidFill>
              </a:rPr>
              <a:t>steeper the line</a:t>
            </a:r>
            <a:r>
              <a:rPr lang="en-GB" dirty="0"/>
              <a:t>, the </a:t>
            </a:r>
            <a:r>
              <a:rPr lang="en-GB" b="1" dirty="0">
                <a:solidFill>
                  <a:srgbClr val="FF0000"/>
                </a:solidFill>
              </a:rPr>
              <a:t>greater the acceleration </a:t>
            </a:r>
            <a:r>
              <a:rPr lang="en-GB" dirty="0"/>
              <a:t>of the </a:t>
            </a:r>
            <a:r>
              <a:rPr lang="en-GB" dirty="0" smtClean="0"/>
              <a:t>object.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307" y="1700808"/>
            <a:ext cx="4662197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6660232" y="2132856"/>
            <a:ext cx="1368152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308577" y="3429000"/>
            <a:ext cx="1468827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7092280" y="4365104"/>
            <a:ext cx="1468827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75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1"/>
                </a:solidFill>
              </a:rPr>
              <a:t>Get yourself a white board!! 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74754" name="Picture 2" descr="http://www.psdgraphics.com/file/white-board-templ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6791401" cy="543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90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Can you plot our results?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95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movement?</a:t>
            </a:r>
            <a:endParaRPr lang="en-GB" alt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083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movement</a:t>
            </a:r>
            <a:endParaRPr lang="en-GB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685800" y="6019800"/>
            <a:ext cx="7696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2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speed?</a:t>
            </a:r>
            <a:endParaRPr lang="en-GB" alt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980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</a:t>
            </a:r>
            <a:endParaRPr lang="en-GB" alt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88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</a:t>
            </a:r>
            <a:endParaRPr lang="en-GB" alt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5410200" y="4038600"/>
            <a:ext cx="2819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The </a:t>
            </a:r>
            <a:r>
              <a:rPr lang="en-US" altLang="en-US">
                <a:solidFill>
                  <a:srgbClr val="0000FF"/>
                </a:solidFill>
              </a:rPr>
              <a:t>gradient</a:t>
            </a:r>
            <a:r>
              <a:rPr lang="en-US" altLang="en-US"/>
              <a:t> of this graph gives the speed</a:t>
            </a:r>
          </a:p>
        </p:txBody>
      </p:sp>
    </p:spTree>
    <p:extLst>
      <p:ext uri="{BB962C8B-B14F-4D97-AF65-F5344CB8AC3E}">
        <p14:creationId xmlns:p14="http://schemas.microsoft.com/office/powerpoint/2010/main" val="5102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</a:t>
            </a:r>
            <a:endParaRPr lang="en-GB" alt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4825" name="Picture 9" descr="dexterslabora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0" y="4365104"/>
            <a:ext cx="1479558" cy="161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AutoShape 10"/>
          <p:cNvSpPr>
            <a:spLocks noChangeArrowheads="1"/>
          </p:cNvSpPr>
          <p:nvPr/>
        </p:nvSpPr>
        <p:spPr bwMode="auto">
          <a:xfrm>
            <a:off x="3962400" y="1524000"/>
            <a:ext cx="3345904" cy="2409056"/>
          </a:xfrm>
          <a:prstGeom prst="cloudCallout">
            <a:avLst>
              <a:gd name="adj1" fmla="val 42273"/>
              <a:gd name="adj2" fmla="val 60366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dirty="0"/>
              <a:t>How would the graph look different for a faster constant </a:t>
            </a:r>
            <a:r>
              <a:rPr lang="en-US" altLang="en-US" sz="2000" dirty="0" smtClean="0"/>
              <a:t>speed?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7302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</a:t>
            </a:r>
            <a:endParaRPr lang="en-GB" altLang="en-US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V="1">
            <a:off x="685800" y="914400"/>
            <a:ext cx="6477000" cy="51054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fast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922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</a:t>
            </a:r>
            <a:endParaRPr lang="en-GB" alt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V="1">
            <a:off x="685800" y="914400"/>
            <a:ext cx="6477000" cy="51054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fast</a:t>
            </a:r>
            <a:endParaRPr lang="en-GB" altLang="en-US"/>
          </a:p>
        </p:txBody>
      </p:sp>
      <p:pic>
        <p:nvPicPr>
          <p:cNvPr id="36875" name="Picture 11" descr="dexterslabora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76" y="4293096"/>
            <a:ext cx="1545462" cy="168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3886200" y="1371600"/>
            <a:ext cx="3206080" cy="2345432"/>
          </a:xfrm>
          <a:prstGeom prst="cloudCallout">
            <a:avLst>
              <a:gd name="adj1" fmla="val 42431"/>
              <a:gd name="adj2" fmla="val 65366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dirty="0"/>
              <a:t>How would the graph look different for a slower constant </a:t>
            </a:r>
            <a:r>
              <a:rPr lang="en-US" altLang="en-US" dirty="0" smtClean="0"/>
              <a:t>speed?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7257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</a:t>
            </a:r>
            <a:endParaRPr lang="en-GB" altLang="en-US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V="1">
            <a:off x="685800" y="914400"/>
            <a:ext cx="6477000" cy="51054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685800" y="4191000"/>
            <a:ext cx="7772400" cy="18288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fast</a:t>
            </a:r>
            <a:endParaRPr lang="en-GB" altLang="en-US"/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7924800" y="43434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slow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42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Constant speed</a:t>
            </a:r>
            <a:endParaRPr lang="en-GB" alt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V="1">
            <a:off x="685800" y="1981200"/>
            <a:ext cx="7772400" cy="4114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V="1">
            <a:off x="685800" y="914400"/>
            <a:ext cx="6477000" cy="51054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685800" y="4191000"/>
            <a:ext cx="7772400" cy="1828800"/>
          </a:xfrm>
          <a:prstGeom prst="line">
            <a:avLst/>
          </a:prstGeom>
          <a:noFill/>
          <a:ln w="57150">
            <a:solidFill>
              <a:srgbClr val="66FF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fast</a:t>
            </a:r>
            <a:endParaRPr lang="en-GB" altLang="en-US"/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7924800" y="43434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slow</a:t>
            </a:r>
            <a:endParaRPr lang="en-GB" altLang="en-US"/>
          </a:p>
        </p:txBody>
      </p:sp>
      <p:pic>
        <p:nvPicPr>
          <p:cNvPr id="38925" name="Picture 11" descr="dexterslaborator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76800"/>
            <a:ext cx="10112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6" name="AutoShape 12"/>
          <p:cNvSpPr>
            <a:spLocks noChangeArrowheads="1"/>
          </p:cNvSpPr>
          <p:nvPr/>
        </p:nvSpPr>
        <p:spPr bwMode="auto">
          <a:xfrm>
            <a:off x="4267200" y="2362200"/>
            <a:ext cx="3352800" cy="2057400"/>
          </a:xfrm>
          <a:prstGeom prst="cloudCallout">
            <a:avLst>
              <a:gd name="adj1" fmla="val 41574"/>
              <a:gd name="adj2" fmla="val 67560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The </a:t>
            </a:r>
            <a:r>
              <a:rPr lang="en-US" altLang="en-US" u="sng"/>
              <a:t>gradient</a:t>
            </a:r>
            <a:r>
              <a:rPr lang="en-US" altLang="en-US"/>
              <a:t> of the graph gives the </a:t>
            </a:r>
            <a:r>
              <a:rPr lang="en-US" altLang="en-US" u="sng"/>
              <a:t>speed</a:t>
            </a:r>
            <a:endParaRPr lang="en-GB" altLang="en-US" u="sng"/>
          </a:p>
        </p:txBody>
      </p:sp>
    </p:spTree>
    <p:extLst>
      <p:ext uri="{BB962C8B-B14F-4D97-AF65-F5344CB8AC3E}">
        <p14:creationId xmlns:p14="http://schemas.microsoft.com/office/powerpoint/2010/main" val="10011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Getting faster? (accelerating)</a:t>
            </a:r>
            <a:endParaRPr lang="en-GB" altLang="en-US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162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Getting faster (accelerating)</a:t>
            </a:r>
            <a:endParaRPr lang="en-GB" altLang="en-US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  <p:sp>
        <p:nvSpPr>
          <p:cNvPr id="40968" name="Freeform 8"/>
          <p:cNvSpPr>
            <a:spLocks/>
          </p:cNvSpPr>
          <p:nvPr/>
        </p:nvSpPr>
        <p:spPr bwMode="auto">
          <a:xfrm>
            <a:off x="685800" y="1143000"/>
            <a:ext cx="7391400" cy="4965700"/>
          </a:xfrm>
          <a:custGeom>
            <a:avLst/>
            <a:gdLst>
              <a:gd name="T0" fmla="*/ 0 w 4656"/>
              <a:gd name="T1" fmla="*/ 2147483647 h 3128"/>
              <a:gd name="T2" fmla="*/ 2147483647 w 4656"/>
              <a:gd name="T3" fmla="*/ 2147483647 h 3128"/>
              <a:gd name="T4" fmla="*/ 2147483647 w 4656"/>
              <a:gd name="T5" fmla="*/ 2147483647 h 3128"/>
              <a:gd name="T6" fmla="*/ 2147483647 w 4656"/>
              <a:gd name="T7" fmla="*/ 2147483647 h 3128"/>
              <a:gd name="T8" fmla="*/ 2147483647 w 4656"/>
              <a:gd name="T9" fmla="*/ 0 h 31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56"/>
              <a:gd name="T16" fmla="*/ 0 h 3128"/>
              <a:gd name="T17" fmla="*/ 4656 w 4656"/>
              <a:gd name="T18" fmla="*/ 3128 h 31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56" h="3128">
                <a:moveTo>
                  <a:pt x="0" y="3120"/>
                </a:moveTo>
                <a:cubicBezTo>
                  <a:pt x="380" y="3124"/>
                  <a:pt x="760" y="3128"/>
                  <a:pt x="1200" y="3024"/>
                </a:cubicBezTo>
                <a:cubicBezTo>
                  <a:pt x="1640" y="2920"/>
                  <a:pt x="2208" y="2768"/>
                  <a:pt x="2640" y="2496"/>
                </a:cubicBezTo>
                <a:cubicBezTo>
                  <a:pt x="3072" y="2224"/>
                  <a:pt x="3456" y="1808"/>
                  <a:pt x="3792" y="1392"/>
                </a:cubicBezTo>
                <a:cubicBezTo>
                  <a:pt x="4128" y="976"/>
                  <a:pt x="4392" y="488"/>
                  <a:pt x="4656" y="0"/>
                </a:cubicBez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73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Examples</a:t>
            </a:r>
            <a:endParaRPr lang="en-GB" alt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549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A car accelerating from stop and then hitting a wall</a:t>
            </a:r>
            <a:endParaRPr lang="en-GB" alt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62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A car accelerating from stop and then hitting a wall</a:t>
            </a:r>
            <a:endParaRPr lang="en-GB" altLang="en-US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685800" y="1981200"/>
            <a:ext cx="7848600" cy="4724400"/>
            <a:chOff x="685800" y="1981200"/>
            <a:chExt cx="7848600" cy="4724400"/>
          </a:xfrm>
        </p:grpSpPr>
        <p:sp>
          <p:nvSpPr>
            <p:cNvPr id="44036" name="Line 4"/>
            <p:cNvSpPr>
              <a:spLocks noChangeShapeType="1"/>
            </p:cNvSpPr>
            <p:nvPr/>
          </p:nvSpPr>
          <p:spPr bwMode="auto">
            <a:xfrm flipV="1">
              <a:off x="685800" y="1981200"/>
              <a:ext cx="0" cy="4114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 flipV="1">
              <a:off x="685800" y="6096000"/>
              <a:ext cx="7848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38" name="Text Box 6"/>
            <p:cNvSpPr txBox="1">
              <a:spLocks noChangeArrowheads="1"/>
            </p:cNvSpPr>
            <p:nvPr/>
          </p:nvSpPr>
          <p:spPr bwMode="auto">
            <a:xfrm>
              <a:off x="762000" y="2514600"/>
              <a:ext cx="1524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distance</a:t>
              </a:r>
              <a:endParaRPr lang="en-GB" altLang="en-US"/>
            </a:p>
          </p:txBody>
        </p:sp>
        <p:sp>
          <p:nvSpPr>
            <p:cNvPr id="44039" name="Text Box 7"/>
            <p:cNvSpPr txBox="1">
              <a:spLocks noChangeArrowheads="1"/>
            </p:cNvSpPr>
            <p:nvPr/>
          </p:nvSpPr>
          <p:spPr bwMode="auto">
            <a:xfrm>
              <a:off x="6858000" y="6248400"/>
              <a:ext cx="1371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time</a:t>
              </a:r>
              <a:endParaRPr lang="en-GB" altLang="en-US"/>
            </a:p>
          </p:txBody>
        </p:sp>
        <p:sp>
          <p:nvSpPr>
            <p:cNvPr id="44040" name="Freeform 8"/>
            <p:cNvSpPr>
              <a:spLocks/>
            </p:cNvSpPr>
            <p:nvPr/>
          </p:nvSpPr>
          <p:spPr bwMode="auto">
            <a:xfrm>
              <a:off x="685800" y="3657600"/>
              <a:ext cx="3200400" cy="2438400"/>
            </a:xfrm>
            <a:custGeom>
              <a:avLst/>
              <a:gdLst>
                <a:gd name="T0" fmla="*/ 0 w 2016"/>
                <a:gd name="T1" fmla="*/ 2147483647 h 1536"/>
                <a:gd name="T2" fmla="*/ 2147483647 w 2016"/>
                <a:gd name="T3" fmla="*/ 2147483647 h 1536"/>
                <a:gd name="T4" fmla="*/ 2147483647 w 2016"/>
                <a:gd name="T5" fmla="*/ 2147483647 h 1536"/>
                <a:gd name="T6" fmla="*/ 2147483647 w 2016"/>
                <a:gd name="T7" fmla="*/ 0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16"/>
                <a:gd name="T13" fmla="*/ 0 h 1536"/>
                <a:gd name="T14" fmla="*/ 2016 w 201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16" h="1536">
                  <a:moveTo>
                    <a:pt x="0" y="1536"/>
                  </a:moveTo>
                  <a:cubicBezTo>
                    <a:pt x="192" y="1536"/>
                    <a:pt x="384" y="1536"/>
                    <a:pt x="624" y="1440"/>
                  </a:cubicBezTo>
                  <a:cubicBezTo>
                    <a:pt x="864" y="1344"/>
                    <a:pt x="1208" y="1200"/>
                    <a:pt x="1440" y="960"/>
                  </a:cubicBezTo>
                  <a:cubicBezTo>
                    <a:pt x="1672" y="720"/>
                    <a:pt x="1844" y="360"/>
                    <a:pt x="2016" y="0"/>
                  </a:cubicBezTo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41" name="Line 10"/>
            <p:cNvSpPr>
              <a:spLocks noChangeShapeType="1"/>
            </p:cNvSpPr>
            <p:nvPr/>
          </p:nvSpPr>
          <p:spPr bwMode="auto">
            <a:xfrm>
              <a:off x="3886200" y="3657600"/>
              <a:ext cx="3886200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1851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Calculations using a velocity-time graph</a:t>
            </a:r>
            <a:endParaRPr lang="en-GB" b="1" dirty="0"/>
          </a:p>
        </p:txBody>
      </p:sp>
      <p:pic>
        <p:nvPicPr>
          <p:cNvPr id="3074" name="Picture 2" descr="http://dspace.jorum.ac.uk/xmlui/bitstream/handle/10949/898/Items/MU120_3_056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844824"/>
            <a:ext cx="871215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2195736" y="2779187"/>
            <a:ext cx="288032" cy="93784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47664" y="2132856"/>
            <a:ext cx="36724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What was the acceleration to this point?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259801" y="4299609"/>
            <a:ext cx="36724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5-0 / 25 = 0.5km/min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10655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90500"/>
            <a:ext cx="75914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229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71625"/>
            <a:ext cx="9144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614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"/>
            <a:ext cx="76328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4669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Calculating distance – higher tier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en-GB" sz="2800" dirty="0"/>
              <a:t>The distance travelled can be calculated from the graph, too. The area under the graph is equal to the distance travelled. Study this velocity-time graph.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96952"/>
            <a:ext cx="4608512" cy="3752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65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</p:spPr>
        <p:txBody>
          <a:bodyPr>
            <a:normAutofit/>
          </a:bodyPr>
          <a:lstStyle/>
          <a:p>
            <a:r>
              <a:rPr lang="en-GB" b="1" dirty="0" smtClean="0"/>
              <a:t>Higher Tier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6021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/>
              <a:t>The area</a:t>
            </a:r>
          </a:p>
          <a:p>
            <a:r>
              <a:rPr lang="en-GB" sz="2000" dirty="0"/>
              <a:t>The area under the line in a velocity-time graph represents the distance travelled. To find the distance travelled in the graph above, you need to find the area of the light-blue triangle and the dark-blue rectangle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Area of light-blue triangle</a:t>
            </a:r>
            <a:endParaRPr lang="en-GB" sz="2000" dirty="0"/>
          </a:p>
          <a:p>
            <a:pPr lvl="1"/>
            <a:r>
              <a:rPr lang="en-GB" sz="1600" dirty="0"/>
              <a:t>The width of the triangle is 4 seconds and the height is 8 metres per second. To find the area, you use the equation:</a:t>
            </a:r>
          </a:p>
          <a:p>
            <a:pPr lvl="1"/>
            <a:r>
              <a:rPr lang="en-GB" sz="1600" dirty="0"/>
              <a:t>area of triangle = </a:t>
            </a:r>
            <a:r>
              <a:rPr lang="en-GB" sz="1600" baseline="30000" dirty="0"/>
              <a:t>1</a:t>
            </a:r>
            <a:r>
              <a:rPr lang="en-GB" sz="1600" dirty="0"/>
              <a:t>⁄</a:t>
            </a:r>
            <a:r>
              <a:rPr lang="en-GB" sz="1600" baseline="-25000" dirty="0"/>
              <a:t>2</a:t>
            </a:r>
            <a:r>
              <a:rPr lang="en-GB" sz="1600" dirty="0"/>
              <a:t> × base × height</a:t>
            </a:r>
          </a:p>
          <a:p>
            <a:pPr lvl="1"/>
            <a:r>
              <a:rPr lang="en-GB" sz="1600" dirty="0"/>
              <a:t>so the area of the light-blue triangle is </a:t>
            </a:r>
            <a:r>
              <a:rPr lang="en-GB" sz="1600" baseline="30000" dirty="0"/>
              <a:t>1</a:t>
            </a:r>
            <a:r>
              <a:rPr lang="en-GB" sz="1600" dirty="0"/>
              <a:t>⁄</a:t>
            </a:r>
            <a:r>
              <a:rPr lang="en-GB" sz="1600" baseline="-25000" dirty="0"/>
              <a:t>2</a:t>
            </a:r>
            <a:r>
              <a:rPr lang="en-GB" sz="1600" dirty="0"/>
              <a:t> × 8 × 4 = 16 </a:t>
            </a:r>
            <a:r>
              <a:rPr lang="en-GB" sz="1600" dirty="0" smtClean="0"/>
              <a:t>m</a:t>
            </a:r>
          </a:p>
          <a:p>
            <a:pPr lvl="1"/>
            <a:endParaRPr lang="en-GB" sz="1600" dirty="0"/>
          </a:p>
          <a:p>
            <a:pPr marL="0" indent="0">
              <a:buNone/>
            </a:pPr>
            <a:r>
              <a:rPr lang="en-GB" sz="2000" b="1" dirty="0"/>
              <a:t>Area of dark-blue rectangle</a:t>
            </a:r>
            <a:endParaRPr lang="en-GB" sz="2000" dirty="0"/>
          </a:p>
          <a:p>
            <a:pPr lvl="1"/>
            <a:r>
              <a:rPr lang="en-GB" sz="1600" dirty="0"/>
              <a:t>The width of the rectangle is 6 seconds and the height is 8 metres per second. So the area is 8 × 6 = 48 m</a:t>
            </a:r>
            <a:r>
              <a:rPr lang="en-GB" sz="1600" dirty="0" smtClean="0"/>
              <a:t>.</a:t>
            </a:r>
          </a:p>
          <a:p>
            <a:pPr lvl="1"/>
            <a:endParaRPr lang="en-GB" sz="1600" dirty="0"/>
          </a:p>
          <a:p>
            <a:pPr marL="0" indent="0">
              <a:buNone/>
            </a:pPr>
            <a:r>
              <a:rPr lang="en-GB" sz="2000" b="1" dirty="0"/>
              <a:t>Area under the whole graph</a:t>
            </a:r>
            <a:endParaRPr lang="en-GB" sz="2000" dirty="0"/>
          </a:p>
          <a:p>
            <a:pPr lvl="1"/>
            <a:r>
              <a:rPr lang="en-GB" sz="1600" dirty="0"/>
              <a:t>The area of the light-blue triangle plus the area of the dark-blue rectangle is:</a:t>
            </a:r>
          </a:p>
          <a:p>
            <a:pPr lvl="1"/>
            <a:r>
              <a:rPr lang="en-GB" sz="1600" dirty="0"/>
              <a:t>16 + 48 = 64 m.</a:t>
            </a:r>
          </a:p>
          <a:p>
            <a:pPr lvl="1"/>
            <a:r>
              <a:rPr lang="en-GB" sz="1600" dirty="0"/>
              <a:t>This is the total area under the distance-time graph. This area represents the distance covered.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8821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796</Words>
  <Application>Microsoft Office PowerPoint</Application>
  <PresentationFormat>On-screen Show (4:3)</PresentationFormat>
  <Paragraphs>180</Paragraphs>
  <Slides>34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23 February 2014</vt:lpstr>
      <vt:lpstr>Acceleration</vt:lpstr>
      <vt:lpstr>Question 1</vt:lpstr>
      <vt:lpstr>Acceleration</vt:lpstr>
      <vt:lpstr>Question 2</vt:lpstr>
      <vt:lpstr>Acceleration equation</vt:lpstr>
      <vt:lpstr>Acceleration</vt:lpstr>
      <vt:lpstr>Question 3</vt:lpstr>
      <vt:lpstr>Question 4</vt:lpstr>
      <vt:lpstr>Question 5</vt:lpstr>
      <vt:lpstr>Velocity-time graphs</vt:lpstr>
      <vt:lpstr>Get yourself a white board!! </vt:lpstr>
      <vt:lpstr>Can you plot our results?</vt:lpstr>
      <vt:lpstr>No movement?</vt:lpstr>
      <vt:lpstr>No movement</vt:lpstr>
      <vt:lpstr>Constant speed?</vt:lpstr>
      <vt:lpstr>Constant speed</vt:lpstr>
      <vt:lpstr>Constant speed</vt:lpstr>
      <vt:lpstr>Constant speed</vt:lpstr>
      <vt:lpstr>Constant speed</vt:lpstr>
      <vt:lpstr>Constant speed</vt:lpstr>
      <vt:lpstr>Constant speed</vt:lpstr>
      <vt:lpstr>Constant speed</vt:lpstr>
      <vt:lpstr>Getting faster? (accelerating)</vt:lpstr>
      <vt:lpstr>Getting faster (accelerating)</vt:lpstr>
      <vt:lpstr>Examples</vt:lpstr>
      <vt:lpstr>A car accelerating from stop and then hitting a wall</vt:lpstr>
      <vt:lpstr>A car accelerating from stop and then hitting a wall</vt:lpstr>
      <vt:lpstr>Calculations using a velocity-time graph</vt:lpstr>
      <vt:lpstr>PowerPoint Presentation</vt:lpstr>
      <vt:lpstr>PowerPoint Presentation</vt:lpstr>
      <vt:lpstr>PowerPoint Presentation</vt:lpstr>
      <vt:lpstr>Calculating distance – higher tier</vt:lpstr>
      <vt:lpstr>Higher Tier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 February 2014</dc:title>
  <dc:creator>Sharan</dc:creator>
  <cp:lastModifiedBy>Sharan</cp:lastModifiedBy>
  <cp:revision>1</cp:revision>
  <dcterms:created xsi:type="dcterms:W3CDTF">2014-02-23T19:25:26Z</dcterms:created>
  <dcterms:modified xsi:type="dcterms:W3CDTF">2014-02-23T19:27:18Z</dcterms:modified>
</cp:coreProperties>
</file>