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ctiveX/activeX1.xml" ContentType="application/vnd.ms-office.activeX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65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47641-1E77-4D2A-901D-74D178B96776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2F09B-A78C-43C0-8E0E-DCB6A6BED5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461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2F09B-A78C-43C0-8E0E-DCB6A6BED59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392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65C7031-D18D-48FD-B7AE-9318F7FB0CB0}" type="slidenum">
              <a:rPr lang="en-GB"/>
              <a:pPr eaLnBrk="1" hangingPunct="1"/>
              <a:t>9</a:t>
            </a:fld>
            <a:endParaRPr lang="en-GB"/>
          </a:p>
        </p:txBody>
      </p:sp>
      <p:sp>
        <p:nvSpPr>
          <p:cNvPr id="24579" name="Rectangle 8"/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/>
              <a:t>Boardworks GCSE Additional Science: Physics </a:t>
            </a:r>
          </a:p>
          <a:p>
            <a:pPr eaLnBrk="1" hangingPunct="1"/>
            <a:r>
              <a:rPr lang="en-GB"/>
              <a:t>Laws of Motion</a:t>
            </a: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FEC46-FCF1-40B9-89CA-06B1A8018EE4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BCCB-63FB-4EC8-90A0-A397C540D0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7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FEC46-FCF1-40B9-89CA-06B1A8018EE4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BCCB-63FB-4EC8-90A0-A397C540D0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814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FEC46-FCF1-40B9-89CA-06B1A8018EE4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BCCB-63FB-4EC8-90A0-A397C540D0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778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FEC46-FCF1-40B9-89CA-06B1A8018EE4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BCCB-63FB-4EC8-90A0-A397C540D0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366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FEC46-FCF1-40B9-89CA-06B1A8018EE4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BCCB-63FB-4EC8-90A0-A397C540D0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967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FEC46-FCF1-40B9-89CA-06B1A8018EE4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BCCB-63FB-4EC8-90A0-A397C540D0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778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FEC46-FCF1-40B9-89CA-06B1A8018EE4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BCCB-63FB-4EC8-90A0-A397C540D0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975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FEC46-FCF1-40B9-89CA-06B1A8018EE4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BCCB-63FB-4EC8-90A0-A397C540D0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96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FEC46-FCF1-40B9-89CA-06B1A8018EE4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BCCB-63FB-4EC8-90A0-A397C540D0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849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FEC46-FCF1-40B9-89CA-06B1A8018EE4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BCCB-63FB-4EC8-90A0-A397C540D0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30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FEC46-FCF1-40B9-89CA-06B1A8018EE4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BCCB-63FB-4EC8-90A0-A397C540D0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762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FEC46-FCF1-40B9-89CA-06B1A8018EE4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5BCCB-63FB-4EC8-90A0-A397C540D0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90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0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physicsclassroom.com/class/newtlaws/u2l4b.cf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57200"/>
          </a:xfrm>
        </p:spPr>
        <p:txBody>
          <a:bodyPr>
            <a:normAutofit fontScale="90000"/>
          </a:bodyPr>
          <a:lstStyle/>
          <a:p>
            <a:pPr algn="r" eaLnBrk="1" hangingPunct="1"/>
            <a:fld id="{52E9F50B-2A58-412F-90E4-147453889B71}" type="datetime4">
              <a:rPr lang="en-GB" altLang="en-US" sz="3200" b="1" smtClean="0"/>
              <a:pPr algn="r" eaLnBrk="1" hangingPunct="1"/>
              <a:t>23 February 2014</a:t>
            </a:fld>
            <a:endParaRPr lang="en-GB" altLang="en-US" sz="3200" b="1" u="sng" dirty="0" smtClean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0" y="60960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 dirty="0">
                <a:solidFill>
                  <a:srgbClr val="000000"/>
                </a:solidFill>
                <a:latin typeface="Arial" charset="0"/>
              </a:rPr>
              <a:t>Today’s Title: </a:t>
            </a:r>
            <a:r>
              <a:rPr lang="en-GB" altLang="en-US" sz="3200" b="1" u="sng" dirty="0">
                <a:solidFill>
                  <a:srgbClr val="000000"/>
                </a:solidFill>
                <a:latin typeface="Arial" charset="0"/>
              </a:rPr>
              <a:t>CW: </a:t>
            </a:r>
            <a:r>
              <a:rPr lang="en-GB" altLang="en-US" sz="3200" b="1" u="sng" dirty="0" smtClean="0">
                <a:solidFill>
                  <a:srgbClr val="000000"/>
                </a:solidFill>
                <a:latin typeface="Arial" charset="0"/>
              </a:rPr>
              <a:t>Forces</a:t>
            </a:r>
            <a:endParaRPr lang="en-GB" altLang="en-US" sz="3200" b="1" u="sng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95288" y="1493838"/>
            <a:ext cx="8569325" cy="445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800" b="1" u="sng" dirty="0">
                <a:solidFill>
                  <a:srgbClr val="FF0000"/>
                </a:solidFill>
                <a:cs typeface="+mn-cs"/>
              </a:rPr>
              <a:t>Learning </a:t>
            </a:r>
            <a:r>
              <a:rPr lang="en-GB" sz="2800" b="1" u="sng" dirty="0" smtClean="0">
                <a:solidFill>
                  <a:srgbClr val="FF0000"/>
                </a:solidFill>
                <a:cs typeface="+mn-cs"/>
              </a:rPr>
              <a:t>Question: </a:t>
            </a:r>
            <a:r>
              <a:rPr lang="en-GB" sz="2800" dirty="0" smtClean="0"/>
              <a:t>What is an action-reaction pair?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426267" y="2492896"/>
            <a:ext cx="8610229" cy="3970318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800" b="1" dirty="0" smtClean="0"/>
              <a:t>Starter – What forces can you see acting on this weight lifter?</a:t>
            </a:r>
          </a:p>
          <a:p>
            <a:endParaRPr lang="en-GB" sz="2800" b="1" dirty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		</a:t>
            </a:r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</p:txBody>
      </p:sp>
      <p:pic>
        <p:nvPicPr>
          <p:cNvPr id="1026" name="Picture 2" descr="http://www.tonygentilcore.com/wp/wp-content/uploads/2013/07/Lego-OLY-Lift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575" y="3212976"/>
            <a:ext cx="4527649" cy="301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own Arrow 1"/>
          <p:cNvSpPr/>
          <p:nvPr/>
        </p:nvSpPr>
        <p:spPr>
          <a:xfrm rot="10800000">
            <a:off x="1333804" y="5000196"/>
            <a:ext cx="648072" cy="12184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Down Arrow 9"/>
          <p:cNvSpPr/>
          <p:nvPr/>
        </p:nvSpPr>
        <p:spPr>
          <a:xfrm>
            <a:off x="6956648" y="3430077"/>
            <a:ext cx="648072" cy="12184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604720" y="3669965"/>
            <a:ext cx="1080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gravity</a:t>
            </a:r>
            <a:endParaRPr lang="en-GB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26267" y="5589331"/>
            <a:ext cx="1080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pushing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48061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04813"/>
            <a:ext cx="6804025" cy="626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4"/>
          <p:cNvSpPr txBox="1">
            <a:spLocks noChangeArrowheads="1"/>
          </p:cNvSpPr>
          <p:nvPr/>
        </p:nvSpPr>
        <p:spPr bwMode="auto">
          <a:xfrm rot="-214315">
            <a:off x="2114550" y="2188081"/>
            <a:ext cx="5199063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400" b="1" dirty="0">
                <a:latin typeface="Tekton Pro" pitchFamily="34" charset="0"/>
              </a:rPr>
              <a:t>Key </a:t>
            </a:r>
            <a:r>
              <a:rPr lang="en-GB" altLang="en-US" sz="2400" b="1" dirty="0" smtClean="0">
                <a:latin typeface="Tekton Pro" pitchFamily="34" charset="0"/>
              </a:rPr>
              <a:t>words…</a:t>
            </a:r>
            <a:endParaRPr lang="en-GB" altLang="en-US" sz="2400" b="1" dirty="0">
              <a:latin typeface="Tekton Pro" pitchFamily="34" charset="0"/>
            </a:endParaRPr>
          </a:p>
          <a:p>
            <a:pPr eaLnBrk="1" hangingPunct="1"/>
            <a:endParaRPr lang="en-GB" altLang="en-US" sz="2400" b="1" dirty="0">
              <a:latin typeface="Tekton Pro" pitchFamily="34" charset="0"/>
            </a:endParaRP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 pitchFamily="34" charset="0"/>
              </a:rPr>
              <a:t>Force</a:t>
            </a: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 pitchFamily="34" charset="0"/>
              </a:rPr>
              <a:t>Free-body diagram</a:t>
            </a: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 pitchFamily="34" charset="0"/>
              </a:rPr>
              <a:t>Resultant force</a:t>
            </a: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 pitchFamily="34" charset="0"/>
              </a:rPr>
              <a:t>Action force</a:t>
            </a: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 pitchFamily="34" charset="0"/>
              </a:rPr>
              <a:t>Reaction force</a:t>
            </a:r>
            <a:endParaRPr lang="en-GB" altLang="en-US" sz="2400" b="1" dirty="0" smtClean="0">
              <a:latin typeface="Tekton Pro"/>
            </a:endParaRPr>
          </a:p>
          <a:p>
            <a:pPr eaLnBrk="1" hangingPunct="1">
              <a:buFontTx/>
              <a:buChar char="•"/>
            </a:pPr>
            <a:endParaRPr lang="en-GB" altLang="en-US" sz="2400" b="1" dirty="0">
              <a:latin typeface="Tekton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0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Introduction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A stationary object remains stationary if the sum of the forces acting upon it - </a:t>
            </a:r>
            <a:r>
              <a:rPr lang="en-GB" b="1" dirty="0">
                <a:solidFill>
                  <a:srgbClr val="FF0000"/>
                </a:solidFill>
              </a:rPr>
              <a:t>resultant force </a:t>
            </a:r>
            <a:r>
              <a:rPr lang="en-GB" dirty="0"/>
              <a:t>- is zero.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A </a:t>
            </a:r>
            <a:r>
              <a:rPr lang="en-GB" dirty="0"/>
              <a:t>moving object with a </a:t>
            </a:r>
            <a:r>
              <a:rPr lang="en-GB" dirty="0">
                <a:solidFill>
                  <a:srgbClr val="FF0000"/>
                </a:solidFill>
              </a:rPr>
              <a:t>zero resultant force </a:t>
            </a:r>
            <a:r>
              <a:rPr lang="en-GB" dirty="0"/>
              <a:t>keeps moving at the </a:t>
            </a:r>
            <a:r>
              <a:rPr lang="en-GB" dirty="0">
                <a:solidFill>
                  <a:srgbClr val="FF0000"/>
                </a:solidFill>
              </a:rPr>
              <a:t>same speed and in the same direction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Acceleration depends on the </a:t>
            </a:r>
            <a:r>
              <a:rPr lang="en-GB" dirty="0">
                <a:solidFill>
                  <a:srgbClr val="FF0000"/>
                </a:solidFill>
              </a:rPr>
              <a:t>force</a:t>
            </a:r>
            <a:r>
              <a:rPr lang="en-GB" dirty="0"/>
              <a:t> applied to an object and the object's </a:t>
            </a:r>
            <a:r>
              <a:rPr lang="en-GB" dirty="0">
                <a:solidFill>
                  <a:srgbClr val="FF0000"/>
                </a:solidFill>
              </a:rPr>
              <a:t>mass</a:t>
            </a:r>
            <a:r>
              <a:rPr lang="en-GB" dirty="0"/>
              <a:t>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Gravity </a:t>
            </a:r>
            <a:r>
              <a:rPr lang="en-GB" dirty="0"/>
              <a:t>is a force that attracts objects with mass towards each other. The weight of an object is the force acting on it due to gravity.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58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44624"/>
            <a:ext cx="8229600" cy="922114"/>
          </a:xfrm>
        </p:spPr>
        <p:txBody>
          <a:bodyPr/>
          <a:lstStyle/>
          <a:p>
            <a:r>
              <a:rPr lang="en-GB" b="1" dirty="0" smtClean="0"/>
              <a:t>Resultant force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768"/>
            <a:ext cx="4212976" cy="5400600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An object may have several different forces acting on it, which can have different strengths and directions.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They </a:t>
            </a:r>
            <a:r>
              <a:rPr lang="en-GB" dirty="0"/>
              <a:t>can be added together to give the </a:t>
            </a:r>
            <a:r>
              <a:rPr lang="en-GB" b="1" dirty="0">
                <a:solidFill>
                  <a:srgbClr val="FF0000"/>
                </a:solidFill>
              </a:rPr>
              <a:t>resultant force</a:t>
            </a:r>
            <a:r>
              <a:rPr lang="en-GB" dirty="0"/>
              <a:t>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This </a:t>
            </a:r>
            <a:r>
              <a:rPr lang="en-GB" dirty="0"/>
              <a:t>is a single force that has the same effect on the object as all the individual forces acting together.</a:t>
            </a:r>
          </a:p>
        </p:txBody>
      </p:sp>
      <p:pic>
        <p:nvPicPr>
          <p:cNvPr id="2050" name="Picture 2" descr="http://eschooltoday.com/science/forces/images/resultant-force-s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480" y="1556792"/>
            <a:ext cx="4572000" cy="221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eschooltoday.com/science/forces/images/resultant-force-opposite-direc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480" y="3994154"/>
            <a:ext cx="4572000" cy="231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77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icoachmath.com/physics/physics-dictinory/ph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6732240" y="1772816"/>
            <a:ext cx="158417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6876256" y="4509120"/>
            <a:ext cx="187220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4211960" y="5805264"/>
            <a:ext cx="187220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8028384" y="3974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MWB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81200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5" descr="c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2611438"/>
            <a:ext cx="3079750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l" eaLnBrk="1" hangingPunct="1"/>
            <a:r>
              <a:rPr lang="en-GB" smtClean="0">
                <a:latin typeface="Comic Sans MS" pitchFamily="66" charset="0"/>
              </a:rPr>
              <a:t>Situation 1: Resultant forces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187450" y="5589588"/>
            <a:ext cx="7488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/>
              <a:t>Resultant force = zero (how do you know?) </a:t>
            </a:r>
            <a:r>
              <a:rPr lang="en-GB" b="1"/>
              <a:t>and the car is stationary</a:t>
            </a:r>
            <a:r>
              <a:rPr lang="en-GB"/>
              <a:t>.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1905000" y="4724400"/>
            <a:ext cx="2016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/>
              <a:t>Weight</a:t>
            </a:r>
          </a:p>
        </p:txBody>
      </p:sp>
      <p:sp>
        <p:nvSpPr>
          <p:cNvPr id="15366" name="Text Box 11"/>
          <p:cNvSpPr txBox="1">
            <a:spLocks noChangeArrowheads="1"/>
          </p:cNvSpPr>
          <p:nvPr/>
        </p:nvSpPr>
        <p:spPr bwMode="auto">
          <a:xfrm>
            <a:off x="968375" y="1227138"/>
            <a:ext cx="3862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/>
              <a:t>Reaction (push back from ground)</a:t>
            </a:r>
          </a:p>
        </p:txBody>
      </p:sp>
      <p:sp>
        <p:nvSpPr>
          <p:cNvPr id="15367" name="Text Box 12"/>
          <p:cNvSpPr txBox="1">
            <a:spLocks noChangeArrowheads="1"/>
          </p:cNvSpPr>
          <p:nvPr/>
        </p:nvSpPr>
        <p:spPr bwMode="auto">
          <a:xfrm>
            <a:off x="5432425" y="1501775"/>
            <a:ext cx="2127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800">
                <a:latin typeface="Comic Sans MS" pitchFamily="66" charset="0"/>
              </a:rPr>
              <a:t>Is the car…</a:t>
            </a:r>
          </a:p>
        </p:txBody>
      </p:sp>
      <p:sp>
        <p:nvSpPr>
          <p:cNvPr id="15368" name="Rectangle 13"/>
          <p:cNvSpPr>
            <a:spLocks noChangeArrowheads="1"/>
          </p:cNvSpPr>
          <p:nvPr/>
        </p:nvSpPr>
        <p:spPr bwMode="auto">
          <a:xfrm>
            <a:off x="7939088" y="2171700"/>
            <a:ext cx="781050" cy="704850"/>
          </a:xfrm>
          <a:prstGeom prst="rect">
            <a:avLst/>
          </a:prstGeom>
          <a:solidFill>
            <a:srgbClr val="FD9F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Rectangle 14"/>
          <p:cNvSpPr>
            <a:spLocks noChangeArrowheads="1"/>
          </p:cNvSpPr>
          <p:nvPr/>
        </p:nvSpPr>
        <p:spPr bwMode="auto">
          <a:xfrm>
            <a:off x="7939088" y="2959100"/>
            <a:ext cx="781050" cy="704850"/>
          </a:xfrm>
          <a:prstGeom prst="rect">
            <a:avLst/>
          </a:prstGeom>
          <a:solidFill>
            <a:srgbClr val="FD9F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Rectangle 15"/>
          <p:cNvSpPr>
            <a:spLocks noChangeArrowheads="1"/>
          </p:cNvSpPr>
          <p:nvPr/>
        </p:nvSpPr>
        <p:spPr bwMode="auto">
          <a:xfrm>
            <a:off x="7939088" y="3746500"/>
            <a:ext cx="781050" cy="704850"/>
          </a:xfrm>
          <a:prstGeom prst="rect">
            <a:avLst/>
          </a:prstGeom>
          <a:solidFill>
            <a:srgbClr val="FD9F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6"/>
          <p:cNvSpPr>
            <a:spLocks noChangeArrowheads="1"/>
          </p:cNvSpPr>
          <p:nvPr/>
        </p:nvSpPr>
        <p:spPr bwMode="auto">
          <a:xfrm>
            <a:off x="7939088" y="4533900"/>
            <a:ext cx="781050" cy="704850"/>
          </a:xfrm>
          <a:prstGeom prst="rect">
            <a:avLst/>
          </a:prstGeom>
          <a:solidFill>
            <a:srgbClr val="FD9F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7927975" y="2076450"/>
            <a:ext cx="7826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6000">
                <a:solidFill>
                  <a:schemeClr val="accent2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5373" name="Text Box 18"/>
          <p:cNvSpPr txBox="1">
            <a:spLocks noChangeArrowheads="1"/>
          </p:cNvSpPr>
          <p:nvPr/>
        </p:nvSpPr>
        <p:spPr bwMode="auto">
          <a:xfrm>
            <a:off x="5545138" y="2236788"/>
            <a:ext cx="1703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400">
                <a:latin typeface="Comic Sans MS" pitchFamily="66" charset="0"/>
              </a:rPr>
              <a:t>Stationary</a:t>
            </a:r>
          </a:p>
        </p:txBody>
      </p:sp>
      <p:sp>
        <p:nvSpPr>
          <p:cNvPr id="15374" name="Text Box 19"/>
          <p:cNvSpPr txBox="1">
            <a:spLocks noChangeArrowheads="1"/>
          </p:cNvSpPr>
          <p:nvPr/>
        </p:nvSpPr>
        <p:spPr bwMode="auto">
          <a:xfrm>
            <a:off x="5545138" y="2928938"/>
            <a:ext cx="23256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400">
                <a:latin typeface="Comic Sans MS" pitchFamily="66" charset="0"/>
              </a:rPr>
              <a:t>Moving with </a:t>
            </a:r>
          </a:p>
          <a:p>
            <a:pPr eaLnBrk="1" hangingPunct="1"/>
            <a:r>
              <a:rPr lang="en-GB" sz="2400">
                <a:latin typeface="Comic Sans MS" pitchFamily="66" charset="0"/>
              </a:rPr>
              <a:t>constant speed</a:t>
            </a:r>
          </a:p>
        </p:txBody>
      </p:sp>
      <p:sp>
        <p:nvSpPr>
          <p:cNvPr id="15375" name="Text Box 20"/>
          <p:cNvSpPr txBox="1">
            <a:spLocks noChangeArrowheads="1"/>
          </p:cNvSpPr>
          <p:nvPr/>
        </p:nvSpPr>
        <p:spPr bwMode="auto">
          <a:xfrm>
            <a:off x="5545138" y="3868738"/>
            <a:ext cx="1990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400">
                <a:latin typeface="Comic Sans MS" pitchFamily="66" charset="0"/>
              </a:rPr>
              <a:t>Accelerating</a:t>
            </a:r>
          </a:p>
        </p:txBody>
      </p:sp>
      <p:sp>
        <p:nvSpPr>
          <p:cNvPr id="15376" name="Text Box 21"/>
          <p:cNvSpPr txBox="1">
            <a:spLocks noChangeArrowheads="1"/>
          </p:cNvSpPr>
          <p:nvPr/>
        </p:nvSpPr>
        <p:spPr bwMode="auto">
          <a:xfrm>
            <a:off x="5545138" y="4637088"/>
            <a:ext cx="19986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400">
                <a:latin typeface="Comic Sans MS" pitchFamily="66" charset="0"/>
              </a:rPr>
              <a:t>Decelerating</a:t>
            </a:r>
          </a:p>
        </p:txBody>
      </p:sp>
      <p:sp>
        <p:nvSpPr>
          <p:cNvPr id="2" name="TextBox 23"/>
          <p:cNvSpPr txBox="1">
            <a:spLocks noChangeArrowheads="1"/>
          </p:cNvSpPr>
          <p:nvPr/>
        </p:nvSpPr>
        <p:spPr bwMode="auto">
          <a:xfrm>
            <a:off x="3998913" y="3167063"/>
            <a:ext cx="11461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/>
              <a:t>No Drive </a:t>
            </a:r>
          </a:p>
          <a:p>
            <a:pPr eaLnBrk="1" hangingPunct="1"/>
            <a:r>
              <a:rPr lang="en-GB"/>
              <a:t>Force</a:t>
            </a:r>
          </a:p>
        </p:txBody>
      </p:sp>
      <p:sp>
        <p:nvSpPr>
          <p:cNvPr id="15378" name="TextBox 24"/>
          <p:cNvSpPr txBox="1">
            <a:spLocks noChangeArrowheads="1"/>
          </p:cNvSpPr>
          <p:nvPr/>
        </p:nvSpPr>
        <p:spPr bwMode="auto">
          <a:xfrm>
            <a:off x="14288" y="3251200"/>
            <a:ext cx="1108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/>
              <a:t>No Drag </a:t>
            </a:r>
          </a:p>
          <a:p>
            <a:pPr eaLnBrk="1" hangingPunct="1"/>
            <a:r>
              <a:rPr lang="en-GB"/>
              <a:t>Force</a:t>
            </a:r>
          </a:p>
        </p:txBody>
      </p:sp>
      <p:sp>
        <p:nvSpPr>
          <p:cNvPr id="27" name="Down Arrow 26"/>
          <p:cNvSpPr/>
          <p:nvPr/>
        </p:nvSpPr>
        <p:spPr>
          <a:xfrm>
            <a:off x="2184400" y="3698875"/>
            <a:ext cx="339725" cy="1036638"/>
          </a:xfrm>
          <a:prstGeom prst="downArrow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8" name="Down Arrow 27"/>
          <p:cNvSpPr/>
          <p:nvPr/>
        </p:nvSpPr>
        <p:spPr>
          <a:xfrm rot="10800000">
            <a:off x="2185988" y="1693863"/>
            <a:ext cx="341312" cy="1038225"/>
          </a:xfrm>
          <a:prstGeom prst="downArrow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1165225" y="6021388"/>
            <a:ext cx="669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b="1"/>
              <a:t>If it was moving there would be a drag force.</a:t>
            </a:r>
          </a:p>
        </p:txBody>
      </p:sp>
      <p:sp>
        <p:nvSpPr>
          <p:cNvPr id="22" name="Title 3"/>
          <p:cNvSpPr txBox="1">
            <a:spLocks/>
          </p:cNvSpPr>
          <p:nvPr/>
        </p:nvSpPr>
        <p:spPr bwMode="auto">
          <a:xfrm>
            <a:off x="388938" y="0"/>
            <a:ext cx="8229600" cy="4540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ctr">
            <a:normAutofit fontScale="60000" lnSpcReduction="20000"/>
          </a:bodyPr>
          <a:lstStyle/>
          <a:p>
            <a:pPr algn="ctr" eaLnBrk="0" hangingPunct="0">
              <a:defRPr/>
            </a:pPr>
            <a:r>
              <a:rPr lang="en-GB" sz="4400" u="sng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To know how forces affect different objects.</a:t>
            </a:r>
            <a:endParaRPr lang="en-GB" sz="4400" u="sng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7159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77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187450" y="5589588"/>
            <a:ext cx="71294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/>
              <a:t>Resultant force = zero		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165225" y="6021388"/>
            <a:ext cx="669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b="1"/>
              <a:t>The car remains at the same speed, in the same direction</a:t>
            </a:r>
          </a:p>
        </p:txBody>
      </p:sp>
      <p:pic>
        <p:nvPicPr>
          <p:cNvPr id="2" name="Picture 12" descr="c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2611438"/>
            <a:ext cx="3079750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12"/>
          <p:cNvSpPr txBox="1">
            <a:spLocks noChangeArrowheads="1"/>
          </p:cNvSpPr>
          <p:nvPr/>
        </p:nvSpPr>
        <p:spPr bwMode="auto">
          <a:xfrm>
            <a:off x="5432425" y="1501775"/>
            <a:ext cx="2127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800">
                <a:latin typeface="Comic Sans MS" pitchFamily="66" charset="0"/>
              </a:rPr>
              <a:t>Is the car…</a:t>
            </a:r>
          </a:p>
        </p:txBody>
      </p:sp>
      <p:sp>
        <p:nvSpPr>
          <p:cNvPr id="16390" name="Rectangle 13"/>
          <p:cNvSpPr>
            <a:spLocks noChangeArrowheads="1"/>
          </p:cNvSpPr>
          <p:nvPr/>
        </p:nvSpPr>
        <p:spPr bwMode="auto">
          <a:xfrm>
            <a:off x="7939088" y="2171700"/>
            <a:ext cx="781050" cy="704850"/>
          </a:xfrm>
          <a:prstGeom prst="rect">
            <a:avLst/>
          </a:prstGeom>
          <a:solidFill>
            <a:srgbClr val="FD9F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1" name="Rectangle 14"/>
          <p:cNvSpPr>
            <a:spLocks noChangeArrowheads="1"/>
          </p:cNvSpPr>
          <p:nvPr/>
        </p:nvSpPr>
        <p:spPr bwMode="auto">
          <a:xfrm>
            <a:off x="7939088" y="2959100"/>
            <a:ext cx="781050" cy="704850"/>
          </a:xfrm>
          <a:prstGeom prst="rect">
            <a:avLst/>
          </a:prstGeom>
          <a:solidFill>
            <a:srgbClr val="FD9F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2" name="Rectangle 15"/>
          <p:cNvSpPr>
            <a:spLocks noChangeArrowheads="1"/>
          </p:cNvSpPr>
          <p:nvPr/>
        </p:nvSpPr>
        <p:spPr bwMode="auto">
          <a:xfrm>
            <a:off x="7939088" y="3746500"/>
            <a:ext cx="781050" cy="704850"/>
          </a:xfrm>
          <a:prstGeom prst="rect">
            <a:avLst/>
          </a:prstGeom>
          <a:solidFill>
            <a:srgbClr val="FD9F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Rectangle 16"/>
          <p:cNvSpPr>
            <a:spLocks noChangeArrowheads="1"/>
          </p:cNvSpPr>
          <p:nvPr/>
        </p:nvSpPr>
        <p:spPr bwMode="auto">
          <a:xfrm>
            <a:off x="7939088" y="4533900"/>
            <a:ext cx="781050" cy="704850"/>
          </a:xfrm>
          <a:prstGeom prst="rect">
            <a:avLst/>
          </a:prstGeom>
          <a:solidFill>
            <a:srgbClr val="FD9F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7927975" y="2922588"/>
            <a:ext cx="7826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6000">
                <a:solidFill>
                  <a:schemeClr val="accent2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6395" name="Text Box 18"/>
          <p:cNvSpPr txBox="1">
            <a:spLocks noChangeArrowheads="1"/>
          </p:cNvSpPr>
          <p:nvPr/>
        </p:nvSpPr>
        <p:spPr bwMode="auto">
          <a:xfrm>
            <a:off x="5545138" y="2236788"/>
            <a:ext cx="1703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400">
                <a:latin typeface="Comic Sans MS" pitchFamily="66" charset="0"/>
              </a:rPr>
              <a:t>Stationary</a:t>
            </a:r>
          </a:p>
        </p:txBody>
      </p:sp>
      <p:sp>
        <p:nvSpPr>
          <p:cNvPr id="16396" name="Text Box 19"/>
          <p:cNvSpPr txBox="1">
            <a:spLocks noChangeArrowheads="1"/>
          </p:cNvSpPr>
          <p:nvPr/>
        </p:nvSpPr>
        <p:spPr bwMode="auto">
          <a:xfrm>
            <a:off x="5545138" y="2928938"/>
            <a:ext cx="23256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400">
                <a:latin typeface="Comic Sans MS" pitchFamily="66" charset="0"/>
              </a:rPr>
              <a:t>Moving with </a:t>
            </a:r>
          </a:p>
          <a:p>
            <a:pPr eaLnBrk="1" hangingPunct="1"/>
            <a:r>
              <a:rPr lang="en-GB" sz="2400">
                <a:latin typeface="Comic Sans MS" pitchFamily="66" charset="0"/>
              </a:rPr>
              <a:t>constant speed</a:t>
            </a:r>
          </a:p>
        </p:txBody>
      </p:sp>
      <p:sp>
        <p:nvSpPr>
          <p:cNvPr id="16397" name="Text Box 20"/>
          <p:cNvSpPr txBox="1">
            <a:spLocks noChangeArrowheads="1"/>
          </p:cNvSpPr>
          <p:nvPr/>
        </p:nvSpPr>
        <p:spPr bwMode="auto">
          <a:xfrm>
            <a:off x="5545138" y="3868738"/>
            <a:ext cx="1990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400">
                <a:latin typeface="Comic Sans MS" pitchFamily="66" charset="0"/>
              </a:rPr>
              <a:t>Accelerating</a:t>
            </a:r>
          </a:p>
        </p:txBody>
      </p:sp>
      <p:sp>
        <p:nvSpPr>
          <p:cNvPr id="16398" name="Text Box 21"/>
          <p:cNvSpPr txBox="1">
            <a:spLocks noChangeArrowheads="1"/>
          </p:cNvSpPr>
          <p:nvPr/>
        </p:nvSpPr>
        <p:spPr bwMode="auto">
          <a:xfrm>
            <a:off x="5545138" y="4637088"/>
            <a:ext cx="19986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400">
                <a:latin typeface="Comic Sans MS" pitchFamily="66" charset="0"/>
              </a:rPr>
              <a:t>Decelerating</a:t>
            </a:r>
          </a:p>
        </p:txBody>
      </p:sp>
      <p:sp>
        <p:nvSpPr>
          <p:cNvPr id="24" name="Down Arrow 23"/>
          <p:cNvSpPr/>
          <p:nvPr/>
        </p:nvSpPr>
        <p:spPr>
          <a:xfrm>
            <a:off x="2184400" y="3698875"/>
            <a:ext cx="339725" cy="1036638"/>
          </a:xfrm>
          <a:prstGeom prst="downArrow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5" name="Down Arrow 24"/>
          <p:cNvSpPr/>
          <p:nvPr/>
        </p:nvSpPr>
        <p:spPr>
          <a:xfrm rot="10800000">
            <a:off x="2185988" y="1693863"/>
            <a:ext cx="341312" cy="1038225"/>
          </a:xfrm>
          <a:prstGeom prst="downArrow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6" name="Down Arrow 25"/>
          <p:cNvSpPr/>
          <p:nvPr/>
        </p:nvSpPr>
        <p:spPr>
          <a:xfrm rot="5400000">
            <a:off x="368300" y="2919413"/>
            <a:ext cx="341313" cy="858837"/>
          </a:xfrm>
          <a:prstGeom prst="downArrow">
            <a:avLst/>
          </a:prstGeom>
          <a:gradFill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7" name="Down Arrow 26"/>
          <p:cNvSpPr/>
          <p:nvPr/>
        </p:nvSpPr>
        <p:spPr>
          <a:xfrm rot="16200000">
            <a:off x="4333081" y="2913857"/>
            <a:ext cx="341313" cy="819150"/>
          </a:xfrm>
          <a:prstGeom prst="downArrow">
            <a:avLst/>
          </a:prstGeom>
          <a:gradFill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GB" sz="4400" kern="0" dirty="0">
                <a:solidFill>
                  <a:schemeClr val="tx2"/>
                </a:solidFill>
                <a:latin typeface="Comic Sans MS" pitchFamily="66" charset="0"/>
                <a:ea typeface="+mj-ea"/>
                <a:cs typeface="+mj-cs"/>
              </a:rPr>
              <a:t>Situation 2:</a:t>
            </a:r>
          </a:p>
        </p:txBody>
      </p:sp>
      <p:sp>
        <p:nvSpPr>
          <p:cNvPr id="20" name="Title 3"/>
          <p:cNvSpPr txBox="1">
            <a:spLocks/>
          </p:cNvSpPr>
          <p:nvPr/>
        </p:nvSpPr>
        <p:spPr bwMode="auto">
          <a:xfrm>
            <a:off x="388938" y="0"/>
            <a:ext cx="8229600" cy="4540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ctr">
            <a:normAutofit fontScale="60000" lnSpcReduction="20000"/>
          </a:bodyPr>
          <a:lstStyle/>
          <a:p>
            <a:pPr algn="ctr" eaLnBrk="0" hangingPunct="0">
              <a:defRPr/>
            </a:pPr>
            <a:r>
              <a:rPr lang="en-GB" sz="4400" u="sng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To know how forces affect different objects.</a:t>
            </a:r>
            <a:endParaRPr lang="en-GB" sz="4400" u="sng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2285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8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187450" y="5589588"/>
            <a:ext cx="71294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/>
              <a:t>Resultant force is NOT zero, 	so…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165225" y="6021388"/>
            <a:ext cx="7416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/>
              <a:t>The car </a:t>
            </a:r>
            <a:r>
              <a:rPr lang="en-GB" b="1"/>
              <a:t>accelerates</a:t>
            </a:r>
            <a:r>
              <a:rPr lang="en-GB"/>
              <a:t> in the direction of the resultant force (</a:t>
            </a:r>
            <a:r>
              <a:rPr lang="en-GB" b="1"/>
              <a:t>forwards</a:t>
            </a:r>
            <a:r>
              <a:rPr lang="en-GB"/>
              <a:t>)</a:t>
            </a:r>
          </a:p>
        </p:txBody>
      </p:sp>
      <p:pic>
        <p:nvPicPr>
          <p:cNvPr id="2" name="Picture 14" descr="c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2611438"/>
            <a:ext cx="3079750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12"/>
          <p:cNvSpPr txBox="1">
            <a:spLocks noChangeArrowheads="1"/>
          </p:cNvSpPr>
          <p:nvPr/>
        </p:nvSpPr>
        <p:spPr bwMode="auto">
          <a:xfrm>
            <a:off x="5432425" y="1501775"/>
            <a:ext cx="2127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800">
                <a:latin typeface="Comic Sans MS" pitchFamily="66" charset="0"/>
              </a:rPr>
              <a:t>Is the car…</a:t>
            </a:r>
          </a:p>
        </p:txBody>
      </p:sp>
      <p:sp>
        <p:nvSpPr>
          <p:cNvPr id="17414" name="Rectangle 13"/>
          <p:cNvSpPr>
            <a:spLocks noChangeArrowheads="1"/>
          </p:cNvSpPr>
          <p:nvPr/>
        </p:nvSpPr>
        <p:spPr bwMode="auto">
          <a:xfrm>
            <a:off x="7939088" y="2171700"/>
            <a:ext cx="781050" cy="704850"/>
          </a:xfrm>
          <a:prstGeom prst="rect">
            <a:avLst/>
          </a:prstGeom>
          <a:solidFill>
            <a:srgbClr val="FD9F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5" name="Rectangle 14"/>
          <p:cNvSpPr>
            <a:spLocks noChangeArrowheads="1"/>
          </p:cNvSpPr>
          <p:nvPr/>
        </p:nvSpPr>
        <p:spPr bwMode="auto">
          <a:xfrm>
            <a:off x="7939088" y="2959100"/>
            <a:ext cx="781050" cy="704850"/>
          </a:xfrm>
          <a:prstGeom prst="rect">
            <a:avLst/>
          </a:prstGeom>
          <a:solidFill>
            <a:srgbClr val="FD9F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Rectangle 15"/>
          <p:cNvSpPr>
            <a:spLocks noChangeArrowheads="1"/>
          </p:cNvSpPr>
          <p:nvPr/>
        </p:nvSpPr>
        <p:spPr bwMode="auto">
          <a:xfrm>
            <a:off x="7939088" y="3746500"/>
            <a:ext cx="781050" cy="704850"/>
          </a:xfrm>
          <a:prstGeom prst="rect">
            <a:avLst/>
          </a:prstGeom>
          <a:solidFill>
            <a:srgbClr val="FD9F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Rectangle 16"/>
          <p:cNvSpPr>
            <a:spLocks noChangeArrowheads="1"/>
          </p:cNvSpPr>
          <p:nvPr/>
        </p:nvSpPr>
        <p:spPr bwMode="auto">
          <a:xfrm>
            <a:off x="7939088" y="4533900"/>
            <a:ext cx="781050" cy="704850"/>
          </a:xfrm>
          <a:prstGeom prst="rect">
            <a:avLst/>
          </a:prstGeom>
          <a:solidFill>
            <a:srgbClr val="FD9F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7927975" y="3713163"/>
            <a:ext cx="7826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6000">
                <a:solidFill>
                  <a:schemeClr val="accent2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7419" name="Text Box 18"/>
          <p:cNvSpPr txBox="1">
            <a:spLocks noChangeArrowheads="1"/>
          </p:cNvSpPr>
          <p:nvPr/>
        </p:nvSpPr>
        <p:spPr bwMode="auto">
          <a:xfrm>
            <a:off x="5545138" y="2236788"/>
            <a:ext cx="1703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400">
                <a:latin typeface="Comic Sans MS" pitchFamily="66" charset="0"/>
              </a:rPr>
              <a:t>Stationary</a:t>
            </a:r>
          </a:p>
        </p:txBody>
      </p:sp>
      <p:sp>
        <p:nvSpPr>
          <p:cNvPr id="17420" name="Text Box 19"/>
          <p:cNvSpPr txBox="1">
            <a:spLocks noChangeArrowheads="1"/>
          </p:cNvSpPr>
          <p:nvPr/>
        </p:nvSpPr>
        <p:spPr bwMode="auto">
          <a:xfrm>
            <a:off x="5545138" y="2928938"/>
            <a:ext cx="23256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400">
                <a:latin typeface="Comic Sans MS" pitchFamily="66" charset="0"/>
              </a:rPr>
              <a:t>Moving with </a:t>
            </a:r>
          </a:p>
          <a:p>
            <a:pPr eaLnBrk="1" hangingPunct="1"/>
            <a:r>
              <a:rPr lang="en-GB" sz="2400">
                <a:latin typeface="Comic Sans MS" pitchFamily="66" charset="0"/>
              </a:rPr>
              <a:t>constant speed</a:t>
            </a:r>
          </a:p>
        </p:txBody>
      </p:sp>
      <p:sp>
        <p:nvSpPr>
          <p:cNvPr id="17421" name="Text Box 20"/>
          <p:cNvSpPr txBox="1">
            <a:spLocks noChangeArrowheads="1"/>
          </p:cNvSpPr>
          <p:nvPr/>
        </p:nvSpPr>
        <p:spPr bwMode="auto">
          <a:xfrm>
            <a:off x="5545138" y="3868738"/>
            <a:ext cx="1990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400">
                <a:latin typeface="Comic Sans MS" pitchFamily="66" charset="0"/>
              </a:rPr>
              <a:t>Accelerating</a:t>
            </a:r>
          </a:p>
        </p:txBody>
      </p:sp>
      <p:sp>
        <p:nvSpPr>
          <p:cNvPr id="17422" name="Text Box 21"/>
          <p:cNvSpPr txBox="1">
            <a:spLocks noChangeArrowheads="1"/>
          </p:cNvSpPr>
          <p:nvPr/>
        </p:nvSpPr>
        <p:spPr bwMode="auto">
          <a:xfrm>
            <a:off x="5545138" y="4637088"/>
            <a:ext cx="19986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400">
                <a:latin typeface="Comic Sans MS" pitchFamily="66" charset="0"/>
              </a:rPr>
              <a:t>Decelerating</a:t>
            </a:r>
          </a:p>
        </p:txBody>
      </p:sp>
      <p:sp>
        <p:nvSpPr>
          <p:cNvPr id="26" name="Down Arrow 25"/>
          <p:cNvSpPr/>
          <p:nvPr/>
        </p:nvSpPr>
        <p:spPr>
          <a:xfrm>
            <a:off x="2184400" y="3698875"/>
            <a:ext cx="339725" cy="1036638"/>
          </a:xfrm>
          <a:prstGeom prst="downArrow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7" name="Down Arrow 26"/>
          <p:cNvSpPr/>
          <p:nvPr/>
        </p:nvSpPr>
        <p:spPr>
          <a:xfrm rot="10800000">
            <a:off x="2185988" y="1693863"/>
            <a:ext cx="341312" cy="1038225"/>
          </a:xfrm>
          <a:prstGeom prst="downArrow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8" name="Down Arrow 27"/>
          <p:cNvSpPr/>
          <p:nvPr/>
        </p:nvSpPr>
        <p:spPr>
          <a:xfrm rot="5400000">
            <a:off x="477043" y="3028157"/>
            <a:ext cx="341313" cy="641350"/>
          </a:xfrm>
          <a:prstGeom prst="downArrow">
            <a:avLst/>
          </a:prstGeom>
          <a:gradFill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9" name="Down Arrow 28"/>
          <p:cNvSpPr/>
          <p:nvPr/>
        </p:nvSpPr>
        <p:spPr>
          <a:xfrm rot="16200000">
            <a:off x="4503737" y="2743201"/>
            <a:ext cx="341313" cy="1160462"/>
          </a:xfrm>
          <a:prstGeom prst="downArrow">
            <a:avLst/>
          </a:prstGeom>
          <a:gradFill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1" name="Rectangle 2"/>
          <p:cNvSpPr txBox="1">
            <a:spLocks noChangeArrowheads="1"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GB" sz="4400" kern="0" dirty="0">
                <a:solidFill>
                  <a:schemeClr val="tx2"/>
                </a:solidFill>
                <a:latin typeface="Comic Sans MS" pitchFamily="66" charset="0"/>
                <a:ea typeface="+mj-ea"/>
                <a:cs typeface="+mj-cs"/>
              </a:rPr>
              <a:t>Situation 3:</a:t>
            </a:r>
          </a:p>
        </p:txBody>
      </p:sp>
      <p:sp>
        <p:nvSpPr>
          <p:cNvPr id="20" name="Title 3"/>
          <p:cNvSpPr txBox="1">
            <a:spLocks/>
          </p:cNvSpPr>
          <p:nvPr/>
        </p:nvSpPr>
        <p:spPr bwMode="auto">
          <a:xfrm>
            <a:off x="388938" y="0"/>
            <a:ext cx="8229600" cy="4540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ctr">
            <a:normAutofit fontScale="60000" lnSpcReduction="20000"/>
          </a:bodyPr>
          <a:lstStyle/>
          <a:p>
            <a:pPr algn="ctr" eaLnBrk="0" hangingPunct="0">
              <a:defRPr/>
            </a:pPr>
            <a:r>
              <a:rPr lang="en-GB" sz="4400" u="sng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To know how forces affect different objects.</a:t>
            </a:r>
            <a:endParaRPr lang="en-GB" sz="4400" u="sng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2283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17412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9" descr="forward_arrow_colour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088" y="6167438"/>
            <a:ext cx="63023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10" descr="flash_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15888"/>
            <a:ext cx="3857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6" name="Title 3"/>
          <p:cNvSpPr txBox="1">
            <a:spLocks/>
          </p:cNvSpPr>
          <p:nvPr/>
        </p:nvSpPr>
        <p:spPr bwMode="auto">
          <a:xfrm>
            <a:off x="388938" y="0"/>
            <a:ext cx="8229600" cy="4540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ctr">
            <a:normAutofit fontScale="60000" lnSpcReduction="20000"/>
          </a:bodyPr>
          <a:lstStyle/>
          <a:p>
            <a:pPr algn="ctr" eaLnBrk="0" hangingPunct="0">
              <a:defRPr/>
            </a:pPr>
            <a:r>
              <a:rPr lang="en-GB" sz="4400" u="sng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To know how forces affect different objects.</a:t>
            </a:r>
            <a:endParaRPr lang="en-GB" sz="4400" u="sng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4101" name="ShockwaveFlash1" r:id="rId2" imgW="8699841" imgH="5308975"/>
        </mc:Choice>
        <mc:Fallback>
          <p:control name="ShockwaveFlash1" r:id="rId2" imgW="8699841" imgH="5308975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2725" y="800100"/>
                  <a:ext cx="8699500" cy="5308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8798806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Action and Reaction Forces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452596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Whenever two objects touch, they interact with each other.</a:t>
            </a:r>
          </a:p>
          <a:p>
            <a:endParaRPr lang="en-GB" sz="2400" dirty="0"/>
          </a:p>
          <a:p>
            <a:r>
              <a:rPr lang="en-GB" sz="2400" dirty="0" smtClean="0"/>
              <a:t>This interaction involves two forces, acting on different objects.</a:t>
            </a:r>
          </a:p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512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848" y="3068960"/>
            <a:ext cx="6054480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1469848" y="5445224"/>
            <a:ext cx="288612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 rot="10800000">
            <a:off x="4638200" y="5445224"/>
            <a:ext cx="288612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49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318890" cy="3055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67844"/>
            <a:ext cx="4079354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0648"/>
            <a:ext cx="3968130" cy="3055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378904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Describe the action and reaction forces in each of these pictures.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974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6" y="116632"/>
            <a:ext cx="8892480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eft-Right Arrow 2"/>
          <p:cNvSpPr/>
          <p:nvPr/>
        </p:nvSpPr>
        <p:spPr>
          <a:xfrm rot="20996585">
            <a:off x="4460026" y="401551"/>
            <a:ext cx="2376264" cy="57606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6873755" y="320251"/>
            <a:ext cx="216274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Action force of </a:t>
            </a:r>
          </a:p>
          <a:p>
            <a:pPr algn="ctr"/>
            <a:r>
              <a:rPr lang="en-GB" dirty="0" smtClean="0"/>
              <a:t>foot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346612" y="1180669"/>
            <a:ext cx="216274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Reaction force of head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879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56984" cy="665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eft-Right Arrow 2"/>
          <p:cNvSpPr/>
          <p:nvPr/>
        </p:nvSpPr>
        <p:spPr>
          <a:xfrm>
            <a:off x="1435689" y="1591243"/>
            <a:ext cx="2376264" cy="57606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35096" y="1012748"/>
            <a:ext cx="24122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Action force of glove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910602" y="908720"/>
            <a:ext cx="180541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Reaction force of head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396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77" y="188640"/>
            <a:ext cx="8759874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eft-Right Arrow 2"/>
          <p:cNvSpPr/>
          <p:nvPr/>
        </p:nvSpPr>
        <p:spPr>
          <a:xfrm rot="20996585">
            <a:off x="4460026" y="401551"/>
            <a:ext cx="2376264" cy="57606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376173" y="512307"/>
            <a:ext cx="21627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R</a:t>
            </a:r>
            <a:r>
              <a:rPr lang="en-GB" dirty="0" smtClean="0"/>
              <a:t>eaction force of ball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868333" y="1180669"/>
            <a:ext cx="21627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</a:t>
            </a:r>
            <a:r>
              <a:rPr lang="en-GB" dirty="0" smtClean="0"/>
              <a:t>ction force of head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21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0" y="-95250"/>
            <a:ext cx="9540875" cy="702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altLang="en-US" sz="7200" smtClean="0">
                <a:solidFill>
                  <a:srgbClr val="FFFF00"/>
                </a:solidFill>
                <a:latin typeface="Algerian" pitchFamily="82" charset="0"/>
              </a:rPr>
              <a:t>Resultant Forces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6609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0" y="0"/>
            <a:ext cx="9144000" cy="12684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250825" y="368300"/>
            <a:ext cx="7058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en-US" sz="3600" b="1" u="sng">
                <a:solidFill>
                  <a:srgbClr val="FFFF00"/>
                </a:solidFill>
              </a:rPr>
              <a:t>What is the Resultant Force?</a:t>
            </a:r>
          </a:p>
        </p:txBody>
      </p:sp>
      <p:sp>
        <p:nvSpPr>
          <p:cNvPr id="3076" name="AutoShape 6"/>
          <p:cNvSpPr>
            <a:spLocks noChangeArrowheads="1"/>
          </p:cNvSpPr>
          <p:nvPr/>
        </p:nvSpPr>
        <p:spPr bwMode="auto">
          <a:xfrm>
            <a:off x="3779838" y="3033713"/>
            <a:ext cx="1582737" cy="15113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7" name="Line 7"/>
          <p:cNvSpPr>
            <a:spLocks noChangeShapeType="1"/>
          </p:cNvSpPr>
          <p:nvPr/>
        </p:nvSpPr>
        <p:spPr bwMode="auto">
          <a:xfrm>
            <a:off x="2016125" y="3789363"/>
            <a:ext cx="1763713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8" name="Line 8"/>
          <p:cNvSpPr>
            <a:spLocks noChangeShapeType="1"/>
          </p:cNvSpPr>
          <p:nvPr/>
        </p:nvSpPr>
        <p:spPr bwMode="auto">
          <a:xfrm flipH="1">
            <a:off x="5362575" y="3789363"/>
            <a:ext cx="15494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9" name="Text Box 9"/>
          <p:cNvSpPr txBox="1">
            <a:spLocks noChangeArrowheads="1"/>
          </p:cNvSpPr>
          <p:nvPr/>
        </p:nvSpPr>
        <p:spPr bwMode="auto">
          <a:xfrm>
            <a:off x="2590800" y="3033713"/>
            <a:ext cx="7191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5N</a:t>
            </a:r>
          </a:p>
        </p:txBody>
      </p:sp>
      <p:sp>
        <p:nvSpPr>
          <p:cNvPr id="3080" name="Text Box 10"/>
          <p:cNvSpPr txBox="1">
            <a:spLocks noChangeArrowheads="1"/>
          </p:cNvSpPr>
          <p:nvPr/>
        </p:nvSpPr>
        <p:spPr bwMode="auto">
          <a:xfrm>
            <a:off x="5724525" y="3033713"/>
            <a:ext cx="971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4N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1511300" y="5229225"/>
            <a:ext cx="6119813" cy="1066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>
                <a:solidFill>
                  <a:srgbClr val="3333FF"/>
                </a:solidFill>
              </a:rPr>
              <a:t>The resultant force is 1N to the right</a:t>
            </a:r>
          </a:p>
        </p:txBody>
      </p:sp>
    </p:spTree>
    <p:extLst>
      <p:ext uri="{BB962C8B-B14F-4D97-AF65-F5344CB8AC3E}">
        <p14:creationId xmlns:p14="http://schemas.microsoft.com/office/powerpoint/2010/main" val="529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12684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50825" y="368300"/>
            <a:ext cx="7058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en-US" sz="3600" b="1" u="sng">
                <a:solidFill>
                  <a:srgbClr val="FFFF00"/>
                </a:solidFill>
              </a:rPr>
              <a:t>What is the Resultant Force?</a:t>
            </a:r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3779838" y="3033713"/>
            <a:ext cx="1582737" cy="15113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2016125" y="3789363"/>
            <a:ext cx="1763713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 flipH="1">
            <a:off x="5362575" y="3789363"/>
            <a:ext cx="15494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2590800" y="3033713"/>
            <a:ext cx="7191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3N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724525" y="3033713"/>
            <a:ext cx="971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6N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1511300" y="5229225"/>
            <a:ext cx="6119813" cy="1066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>
                <a:solidFill>
                  <a:srgbClr val="3333FF"/>
                </a:solidFill>
              </a:rPr>
              <a:t>The resultant force is 3N to the left</a:t>
            </a:r>
          </a:p>
        </p:txBody>
      </p:sp>
    </p:spTree>
    <p:extLst>
      <p:ext uri="{BB962C8B-B14F-4D97-AF65-F5344CB8AC3E}">
        <p14:creationId xmlns:p14="http://schemas.microsoft.com/office/powerpoint/2010/main" val="214904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12684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50825" y="368300"/>
            <a:ext cx="7058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en-US" sz="3600" b="1" u="sng">
                <a:solidFill>
                  <a:srgbClr val="FFFF00"/>
                </a:solidFill>
              </a:rPr>
              <a:t>What is the Resultant Force?</a:t>
            </a:r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3779838" y="3033713"/>
            <a:ext cx="1582737" cy="15113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2016125" y="3789363"/>
            <a:ext cx="1763713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H="1">
            <a:off x="5362575" y="3789363"/>
            <a:ext cx="15494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590800" y="3033713"/>
            <a:ext cx="7191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5N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5724525" y="3033713"/>
            <a:ext cx="971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5N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1511300" y="5229225"/>
            <a:ext cx="6119813" cy="5794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>
                <a:solidFill>
                  <a:srgbClr val="3333FF"/>
                </a:solidFill>
              </a:rPr>
              <a:t>There is no resultant force</a:t>
            </a:r>
          </a:p>
        </p:txBody>
      </p:sp>
    </p:spTree>
    <p:extLst>
      <p:ext uri="{BB962C8B-B14F-4D97-AF65-F5344CB8AC3E}">
        <p14:creationId xmlns:p14="http://schemas.microsoft.com/office/powerpoint/2010/main" val="284711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12684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50825" y="368300"/>
            <a:ext cx="7058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en-US" sz="3600" b="1" u="sng">
                <a:solidFill>
                  <a:srgbClr val="FFFF00"/>
                </a:solidFill>
              </a:rPr>
              <a:t>What is the Resultant Force?</a:t>
            </a:r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3779838" y="3033713"/>
            <a:ext cx="1582737" cy="15113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2016125" y="3789363"/>
            <a:ext cx="1763713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5362575" y="3789363"/>
            <a:ext cx="15494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2590800" y="3033713"/>
            <a:ext cx="7191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7N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5724525" y="3033713"/>
            <a:ext cx="971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4N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1511300" y="5229225"/>
            <a:ext cx="6119813" cy="1066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>
                <a:solidFill>
                  <a:srgbClr val="3333FF"/>
                </a:solidFill>
              </a:rPr>
              <a:t>The resultant force is 11N to the right</a:t>
            </a:r>
          </a:p>
        </p:txBody>
      </p:sp>
    </p:spTree>
    <p:extLst>
      <p:ext uri="{BB962C8B-B14F-4D97-AF65-F5344CB8AC3E}">
        <p14:creationId xmlns:p14="http://schemas.microsoft.com/office/powerpoint/2010/main" val="266657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12684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50825" y="368300"/>
            <a:ext cx="7058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en-US" sz="3600" b="1" u="sng">
                <a:solidFill>
                  <a:srgbClr val="FFFF00"/>
                </a:solidFill>
              </a:rPr>
              <a:t>What is the Resultant Force?</a:t>
            </a: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3779838" y="3033713"/>
            <a:ext cx="1582737" cy="15113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 flipH="1">
            <a:off x="2016125" y="3789363"/>
            <a:ext cx="1763713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5362575" y="3789363"/>
            <a:ext cx="15494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590800" y="3033713"/>
            <a:ext cx="7191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8N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5724525" y="3033713"/>
            <a:ext cx="971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3N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1511300" y="5229225"/>
            <a:ext cx="6119813" cy="1066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>
                <a:solidFill>
                  <a:srgbClr val="3333FF"/>
                </a:solidFill>
              </a:rPr>
              <a:t>The resultant force is 5N to the left</a:t>
            </a:r>
          </a:p>
        </p:txBody>
      </p:sp>
    </p:spTree>
    <p:extLst>
      <p:ext uri="{BB962C8B-B14F-4D97-AF65-F5344CB8AC3E}">
        <p14:creationId xmlns:p14="http://schemas.microsoft.com/office/powerpoint/2010/main" val="371614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12684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50825" y="368300"/>
            <a:ext cx="7058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en-US" sz="3600" b="1" u="sng">
                <a:solidFill>
                  <a:srgbClr val="FFFF00"/>
                </a:solidFill>
              </a:rPr>
              <a:t>What are the Resultant Forces?</a:t>
            </a: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3779838" y="2673350"/>
            <a:ext cx="1582737" cy="15113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 flipH="1">
            <a:off x="2016125" y="3429000"/>
            <a:ext cx="1763713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5362575" y="3429000"/>
            <a:ext cx="15494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2590800" y="2673350"/>
            <a:ext cx="7191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2N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5724525" y="2673350"/>
            <a:ext cx="971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9N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1511300" y="5229225"/>
            <a:ext cx="6119813" cy="1066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>
                <a:solidFill>
                  <a:srgbClr val="3333FF"/>
                </a:solidFill>
              </a:rPr>
              <a:t>The resultant force is 7N to the right</a:t>
            </a:r>
          </a:p>
        </p:txBody>
      </p:sp>
      <p:sp>
        <p:nvSpPr>
          <p:cNvPr id="8202" name="Line 11"/>
          <p:cNvSpPr>
            <a:spLocks noChangeShapeType="1"/>
          </p:cNvSpPr>
          <p:nvPr/>
        </p:nvSpPr>
        <p:spPr bwMode="auto">
          <a:xfrm>
            <a:off x="4570413" y="4184650"/>
            <a:ext cx="0" cy="684213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203" name="Picture 12" descr="j033690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238" y="506413"/>
            <a:ext cx="1276350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Text Box 13"/>
          <p:cNvSpPr txBox="1">
            <a:spLocks noChangeArrowheads="1"/>
          </p:cNvSpPr>
          <p:nvPr/>
        </p:nvSpPr>
        <p:spPr bwMode="auto">
          <a:xfrm>
            <a:off x="4932363" y="4289425"/>
            <a:ext cx="971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1N</a:t>
            </a:r>
          </a:p>
        </p:txBody>
      </p:sp>
      <p:sp>
        <p:nvSpPr>
          <p:cNvPr id="8205" name="Text Box 14"/>
          <p:cNvSpPr txBox="1">
            <a:spLocks noChangeArrowheads="1"/>
          </p:cNvSpPr>
          <p:nvPr/>
        </p:nvSpPr>
        <p:spPr bwMode="auto">
          <a:xfrm>
            <a:off x="4876800" y="1582738"/>
            <a:ext cx="971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1N</a:t>
            </a:r>
          </a:p>
        </p:txBody>
      </p:sp>
      <p:sp>
        <p:nvSpPr>
          <p:cNvPr id="8206" name="Line 15"/>
          <p:cNvSpPr>
            <a:spLocks noChangeShapeType="1"/>
          </p:cNvSpPr>
          <p:nvPr/>
        </p:nvSpPr>
        <p:spPr bwMode="auto">
          <a:xfrm flipV="1">
            <a:off x="4570413" y="1873250"/>
            <a:ext cx="0" cy="8001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08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12684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50825" y="368300"/>
            <a:ext cx="7058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en-US" sz="3600" b="1" u="sng">
                <a:solidFill>
                  <a:srgbClr val="FFFF00"/>
                </a:solidFill>
              </a:rPr>
              <a:t>What are the Resultant Forces?</a:t>
            </a:r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3779838" y="2673350"/>
            <a:ext cx="1582737" cy="15113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 flipH="1">
            <a:off x="2016125" y="3429000"/>
            <a:ext cx="1763713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5362575" y="3429000"/>
            <a:ext cx="15494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2590800" y="2673350"/>
            <a:ext cx="7191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8N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5724525" y="2673350"/>
            <a:ext cx="971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7N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1511300" y="5229225"/>
            <a:ext cx="6119813" cy="1066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>
                <a:solidFill>
                  <a:srgbClr val="3333FF"/>
                </a:solidFill>
              </a:rPr>
              <a:t>The resultant force is 1N to the left and 1N up</a:t>
            </a:r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4570413" y="4184650"/>
            <a:ext cx="0" cy="684213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227" name="Picture 11" descr="j033690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238" y="506413"/>
            <a:ext cx="1276350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4932363" y="4289425"/>
            <a:ext cx="971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5N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4570413" y="1582738"/>
            <a:ext cx="971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6N</a:t>
            </a:r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 flipV="1">
            <a:off x="4570413" y="1873250"/>
            <a:ext cx="0" cy="8001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74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ATIONKEY" val="CWPFOL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503</Words>
  <Application>Microsoft Office PowerPoint</Application>
  <PresentationFormat>On-screen Show (4:3)</PresentationFormat>
  <Paragraphs>122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23 February 2014</vt:lpstr>
      <vt:lpstr>PowerPoint Presentation</vt:lpstr>
      <vt:lpstr>Introduction</vt:lpstr>
      <vt:lpstr>Resultant force</vt:lpstr>
      <vt:lpstr>PowerPoint Presentation</vt:lpstr>
      <vt:lpstr>Situation 1: Resultant forces</vt:lpstr>
      <vt:lpstr>PowerPoint Presentation</vt:lpstr>
      <vt:lpstr>PowerPoint Presentation</vt:lpstr>
      <vt:lpstr>PowerPoint Presentation</vt:lpstr>
      <vt:lpstr>Action and Reaction Forces</vt:lpstr>
      <vt:lpstr>PowerPoint Presentation</vt:lpstr>
      <vt:lpstr>PowerPoint Presentation</vt:lpstr>
      <vt:lpstr>PowerPoint Presentation</vt:lpstr>
      <vt:lpstr>PowerPoint Presentation</vt:lpstr>
      <vt:lpstr>Resultant Forces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Harris Federation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07 February 2014</dc:title>
  <dc:creator>Sharan Tagore (HCACP)</dc:creator>
  <cp:lastModifiedBy>Sharan</cp:lastModifiedBy>
  <cp:revision>10</cp:revision>
  <dcterms:created xsi:type="dcterms:W3CDTF">2014-02-07T09:57:19Z</dcterms:created>
  <dcterms:modified xsi:type="dcterms:W3CDTF">2014-02-23T19:31:37Z</dcterms:modified>
</cp:coreProperties>
</file>