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3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4" r:id="rId15"/>
    <p:sldId id="271" r:id="rId16"/>
    <p:sldId id="270" r:id="rId17"/>
    <p:sldId id="276" r:id="rId18"/>
    <p:sldId id="263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343B1-E7A7-4A4F-BC6E-2942CFC133D5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185BE-F96E-4F5C-8FFA-6AD79857CA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21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2523D4-8703-4196-BC64-69BAF6365BA9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728ABD-9623-4B5C-AA72-085965ECFD2D}" type="slidenum">
              <a:rPr lang="en-GB" smtClean="0"/>
              <a:pPr eaLnBrk="1" hangingPunct="1"/>
              <a:t>10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A658EC-6347-4E68-A414-D369E5ED002A}" type="slidenum">
              <a:rPr lang="en-GB" smtClean="0"/>
              <a:pPr eaLnBrk="1" hangingPunct="1"/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92621504-ADDF-4C37-B0EC-2DA4184C6394}" type="slidenum">
              <a:rPr lang="en-US" altLang="en-US" sz="1200" smtClean="0"/>
              <a:pPr/>
              <a:t>20</a:t>
            </a:fld>
            <a:endParaRPr lang="en-US" altLang="en-US" sz="1200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3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359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576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26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3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011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2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062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001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89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92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DF974-06B1-47FE-9CD6-A1ED911C02C2}" type="datetimeFigureOut">
              <a:rPr lang="en-GB" smtClean="0"/>
              <a:t>09/03/2014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273FA-34D7-42AB-AB37-B20AAB898B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29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learningzone/clips/the-effect-of-high-sugar-intake-on-blood-sugar-levels/5371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learningzone/clips/rates-of-type-2-diabetes-soar-in-the-uk/7316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76213" y="3213100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130175" y="57150"/>
            <a:ext cx="8978900" cy="82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u="sng" dirty="0">
                <a:solidFill>
                  <a:srgbClr val="0000FF"/>
                </a:solidFill>
                <a:latin typeface="Lucida Sans Unicode" pitchFamily="34" charset="0"/>
              </a:rPr>
              <a:t>Title: </a:t>
            </a:r>
            <a:r>
              <a:rPr lang="en-GB" altLang="en-US" sz="2800" b="1" u="sng" dirty="0" smtClean="0">
                <a:solidFill>
                  <a:srgbClr val="0000FF"/>
                </a:solidFill>
                <a:latin typeface="Lucida Sans Unicode" pitchFamily="34" charset="0"/>
              </a:rPr>
              <a:t>Diabetes</a:t>
            </a:r>
            <a:r>
              <a:rPr lang="en-GB" altLang="en-US" sz="2800" b="1" dirty="0">
                <a:solidFill>
                  <a:srgbClr val="0000FF"/>
                </a:solidFill>
                <a:latin typeface="Lucida Sans Unicode" pitchFamily="34" charset="0"/>
              </a:rPr>
              <a:t>	</a:t>
            </a:r>
            <a:r>
              <a:rPr lang="en-GB" altLang="en-US" sz="2800" b="1" dirty="0" smtClean="0">
                <a:solidFill>
                  <a:srgbClr val="0000FF"/>
                </a:solidFill>
                <a:latin typeface="Lucida Sans Unicode" pitchFamily="34" charset="0"/>
              </a:rPr>
              <a:t>			</a:t>
            </a:r>
            <a:r>
              <a:rPr lang="en-GB" altLang="en-US" b="1" dirty="0">
                <a:solidFill>
                  <a:srgbClr val="0000FF"/>
                </a:solidFill>
                <a:latin typeface="Lucida Sans Unicode" pitchFamily="34" charset="0"/>
              </a:rPr>
              <a:t>	</a:t>
            </a:r>
            <a:r>
              <a:rPr lang="en-GB" altLang="en-US" sz="2000" b="1" u="sng" dirty="0" smtClean="0">
                <a:solidFill>
                  <a:srgbClr val="0000FF"/>
                </a:solidFill>
                <a:latin typeface="Lucida Sans Unicode" pitchFamily="34" charset="0"/>
              </a:rPr>
              <a:t>10</a:t>
            </a:r>
            <a:r>
              <a:rPr lang="en-GB" altLang="en-US" sz="2000" b="1" u="sng" baseline="30000" dirty="0" smtClean="0">
                <a:solidFill>
                  <a:srgbClr val="0000FF"/>
                </a:solidFill>
                <a:latin typeface="Lucida Sans Unicode" pitchFamily="34" charset="0"/>
              </a:rPr>
              <a:t>th</a:t>
            </a:r>
            <a:r>
              <a:rPr lang="en-GB" altLang="en-US" sz="2000" b="1" u="sng" dirty="0" smtClean="0">
                <a:solidFill>
                  <a:srgbClr val="0000FF"/>
                </a:solidFill>
                <a:latin typeface="Lucida Sans Unicode" pitchFamily="34" charset="0"/>
              </a:rPr>
              <a:t> March 2014</a:t>
            </a:r>
            <a:endParaRPr lang="en-GB" altLang="en-US" sz="2000" b="1" u="sng" dirty="0">
              <a:solidFill>
                <a:srgbClr val="0000FF"/>
              </a:solidFill>
              <a:latin typeface="Lucida Sans Unicode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600" b="1" u="sng" dirty="0">
              <a:solidFill>
                <a:srgbClr val="0000FF"/>
              </a:solidFill>
              <a:latin typeface="Lucida Sans Unicode" pitchFamily="34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00" b="1" u="sng" dirty="0">
                <a:solidFill>
                  <a:srgbClr val="000000"/>
                </a:solidFill>
                <a:latin typeface="Lucida Sans Unicode" pitchFamily="34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itchFamily="34" charset="0"/>
              </a:rPr>
              <a:t>: </a:t>
            </a:r>
            <a:r>
              <a:rPr lang="en-GB" altLang="en-US" sz="2500" dirty="0" smtClean="0">
                <a:solidFill>
                  <a:srgbClr val="000000"/>
                </a:solidFill>
                <a:latin typeface="Lucida Sans Unicode" pitchFamily="34" charset="0"/>
              </a:rPr>
              <a:t>How do we control our blood sugar levels?</a:t>
            </a:r>
            <a:endParaRPr lang="en-GB" altLang="en-US" sz="2500" dirty="0">
              <a:solidFill>
                <a:srgbClr val="000000"/>
              </a:solidFill>
              <a:latin typeface="Lucida Sans Unicode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>
                <a:solidFill>
                  <a:srgbClr val="FF0000"/>
                </a:solidFill>
                <a:latin typeface="Lucida Sans Unicode" pitchFamily="34" charset="0"/>
              </a:rPr>
              <a:t>L.O</a:t>
            </a:r>
            <a:endParaRPr lang="en-GB" altLang="en-US" sz="250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2053" name="TextBox 9"/>
          <p:cNvSpPr txBox="1">
            <a:spLocks noChangeArrowheads="1"/>
          </p:cNvSpPr>
          <p:nvPr/>
        </p:nvSpPr>
        <p:spPr bwMode="auto">
          <a:xfrm>
            <a:off x="179388" y="2092325"/>
            <a:ext cx="8799512" cy="760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200" b="1" u="sng" dirty="0">
                <a:latin typeface="Lucida Sans Unicode" pitchFamily="34" charset="0"/>
              </a:rPr>
              <a:t>Homework: </a:t>
            </a:r>
            <a:r>
              <a:rPr lang="en-GB" altLang="en-US" sz="2200" dirty="0" smtClean="0">
                <a:latin typeface="Lucida Sans Unicode" pitchFamily="34" charset="0"/>
              </a:rPr>
              <a:t>study for </a:t>
            </a:r>
            <a:r>
              <a:rPr lang="en-GB" altLang="en-US" sz="2200" b="1" dirty="0" smtClean="0">
                <a:solidFill>
                  <a:srgbClr val="FF0000"/>
                </a:solidFill>
                <a:latin typeface="Lucida Sans Unicode" pitchFamily="34" charset="0"/>
              </a:rPr>
              <a:t>homeostasis test next Monday  17</a:t>
            </a:r>
            <a:r>
              <a:rPr lang="en-GB" altLang="en-US" sz="2200" b="1" baseline="30000" dirty="0" smtClean="0">
                <a:solidFill>
                  <a:srgbClr val="FF0000"/>
                </a:solidFill>
                <a:latin typeface="Lucida Sans Unicode" pitchFamily="34" charset="0"/>
              </a:rPr>
              <a:t>th</a:t>
            </a:r>
            <a:r>
              <a:rPr lang="en-GB" altLang="en-US" sz="2200" b="1" dirty="0" smtClean="0">
                <a:solidFill>
                  <a:srgbClr val="FF0000"/>
                </a:solidFill>
                <a:latin typeface="Lucida Sans Unicode" pitchFamily="34" charset="0"/>
              </a:rPr>
              <a:t> March</a:t>
            </a:r>
            <a:r>
              <a:rPr lang="en-GB" altLang="en-US" sz="2200" dirty="0" smtClean="0">
                <a:latin typeface="Lucida Sans Unicode" pitchFamily="34" charset="0"/>
              </a:rPr>
              <a:t>– use BBC </a:t>
            </a:r>
            <a:r>
              <a:rPr lang="en-GB" altLang="en-US" sz="2200" dirty="0" err="1" smtClean="0">
                <a:latin typeface="Lucida Sans Unicode" pitchFamily="34" charset="0"/>
              </a:rPr>
              <a:t>bitesize</a:t>
            </a:r>
            <a:r>
              <a:rPr lang="en-GB" altLang="en-US" sz="2200" dirty="0">
                <a:latin typeface="Lucida Sans Unicode" pitchFamily="34" charset="0"/>
              </a:rPr>
              <a:t> </a:t>
            </a:r>
            <a:r>
              <a:rPr lang="en-GB" altLang="en-US" sz="2200" dirty="0" smtClean="0">
                <a:latin typeface="Lucida Sans Unicode" pitchFamily="34" charset="0"/>
              </a:rPr>
              <a:t>to help you revise.</a:t>
            </a:r>
            <a:endParaRPr lang="en-GB" altLang="en-US" sz="2200" b="1" dirty="0">
              <a:latin typeface="Lucida Sans Unicode" pitchFamily="34" charset="0"/>
            </a:endParaRPr>
          </a:p>
        </p:txBody>
      </p:sp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79388" y="3357563"/>
            <a:ext cx="7921625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 smtClean="0">
                <a:solidFill>
                  <a:srgbClr val="0000FF"/>
                </a:solidFill>
                <a:latin typeface="Lucida Sans Unicode" pitchFamily="34" charset="0"/>
              </a:rPr>
              <a:t>Starter: What foods have sugar in them?</a:t>
            </a:r>
            <a:endParaRPr lang="en-GB" altLang="en-US" sz="1600" dirty="0">
              <a:solidFill>
                <a:srgbClr val="0000FF"/>
              </a:solidFill>
              <a:latin typeface="Lucida Sans Unicode" pitchFamily="34" charset="0"/>
            </a:endParaRPr>
          </a:p>
        </p:txBody>
      </p:sp>
      <p:pic>
        <p:nvPicPr>
          <p:cNvPr id="20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873500"/>
            <a:ext cx="3816350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 rot="21446105">
            <a:off x="454025" y="4257269"/>
            <a:ext cx="3094038" cy="21852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latin typeface="Kristen ITC" panose="03050502040202030202" pitchFamily="66" charset="0"/>
                <a:cs typeface="+mn-cs"/>
              </a:rPr>
              <a:t>Key words…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400" b="1" dirty="0">
              <a:latin typeface="Kristen ITC" panose="03050502040202030202" pitchFamily="66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  <a:cs typeface="+mn-cs"/>
              </a:rPr>
              <a:t>Diabetes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Type 1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  <a:cs typeface="+mn-cs"/>
              </a:rPr>
              <a:t>Type 2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Insulin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  <a:cs typeface="+mn-cs"/>
              </a:rPr>
              <a:t>Glucagon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Pancreas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  <a:cs typeface="+mn-cs"/>
              </a:rPr>
              <a:t>liver</a:t>
            </a:r>
            <a:endParaRPr lang="en-GB" sz="1400" dirty="0">
              <a:latin typeface="Kristen ITC" panose="03050502040202030202" pitchFamily="66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000" dirty="0">
              <a:latin typeface="Kristen ITC" panose="03050502040202030202" pitchFamily="66" charset="0"/>
              <a:cs typeface="+mn-cs"/>
            </a:endParaRPr>
          </a:p>
        </p:txBody>
      </p:sp>
      <p:pic>
        <p:nvPicPr>
          <p:cNvPr id="2050" name="Picture 2" descr="http://www.diabetesinfo.org.au/webdata/images/Slide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645024"/>
            <a:ext cx="4824288" cy="294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49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hlinkClick r:id="rId2"/>
              </a:rPr>
              <a:t>Blood glucose regulation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Glucose </a:t>
            </a:r>
            <a:r>
              <a:rPr lang="en-GB" dirty="0"/>
              <a:t>is needed by cells for </a:t>
            </a:r>
            <a:r>
              <a:rPr lang="en-GB" b="1" dirty="0">
                <a:solidFill>
                  <a:srgbClr val="FF0000"/>
                </a:solidFill>
              </a:rPr>
              <a:t>respiration</a:t>
            </a:r>
            <a:r>
              <a:rPr lang="en-GB" dirty="0"/>
              <a:t>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 </a:t>
            </a:r>
            <a:r>
              <a:rPr lang="en-GB" dirty="0"/>
              <a:t>is important that the concentration of glucose in the blood is maintained at a constant level.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Insulin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/>
              <a:t>is a </a:t>
            </a:r>
            <a:r>
              <a:rPr lang="en-GB" b="1" dirty="0" smtClean="0">
                <a:solidFill>
                  <a:srgbClr val="FF0000"/>
                </a:solidFill>
              </a:rPr>
              <a:t>hormone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produced </a:t>
            </a:r>
            <a:r>
              <a:rPr lang="en-GB" dirty="0"/>
              <a:t>by the </a:t>
            </a:r>
            <a:r>
              <a:rPr lang="en-GB" b="1" dirty="0">
                <a:solidFill>
                  <a:srgbClr val="FF0000"/>
                </a:solidFill>
              </a:rPr>
              <a:t>pancreas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that regulates glucose levels in the blood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64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ole.bris.ac.uk/bbcswebdav/institution/Faculty%20of%20Medicine%20and%20Dentistry/MB%20ChB/Hippocrates%20Year%203%20Medicine%20and%20Surgery/Diabetes%20-%20Diabetic%20Treatments/grap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88640"/>
            <a:ext cx="7988937" cy="505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5229200"/>
            <a:ext cx="7412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orange line is the glucose level in your blood.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black line is the levels of the hormone insulin.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What trend can you see happening each time you eat?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63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Blood glucose regulation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When you eat something, your </a:t>
            </a:r>
            <a:r>
              <a:rPr lang="en-GB" b="1" dirty="0" smtClean="0">
                <a:solidFill>
                  <a:srgbClr val="FF0000"/>
                </a:solidFill>
              </a:rPr>
              <a:t>glucose levels rise.</a:t>
            </a:r>
          </a:p>
          <a:p>
            <a:endParaRPr lang="en-GB" dirty="0"/>
          </a:p>
          <a:p>
            <a:r>
              <a:rPr lang="en-GB" dirty="0" smtClean="0"/>
              <a:t>To stop glucose levels from going too high, the hormone </a:t>
            </a:r>
            <a:r>
              <a:rPr lang="en-GB" b="1" dirty="0" smtClean="0">
                <a:solidFill>
                  <a:srgbClr val="FF0000"/>
                </a:solidFill>
              </a:rPr>
              <a:t>insulin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is released from the </a:t>
            </a:r>
            <a:r>
              <a:rPr lang="en-GB" b="1" dirty="0" smtClean="0">
                <a:solidFill>
                  <a:srgbClr val="FF0000"/>
                </a:solidFill>
              </a:rPr>
              <a:t>pancreas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and moves into the </a:t>
            </a:r>
            <a:r>
              <a:rPr lang="en-GB" b="1" dirty="0" smtClean="0">
                <a:solidFill>
                  <a:srgbClr val="FF0000"/>
                </a:solidFill>
              </a:rPr>
              <a:t>blood stream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Body cells absorb excess glucose and this brings the blood glucose levels back down to normal levels.</a:t>
            </a:r>
          </a:p>
          <a:p>
            <a:endParaRPr lang="en-GB" dirty="0"/>
          </a:p>
          <a:p>
            <a:r>
              <a:rPr lang="en-GB" dirty="0" smtClean="0"/>
              <a:t>The liver helps to convert excess glucose to glycogen, where it can be stored until needed.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256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646"/>
            <a:ext cx="8856984" cy="670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76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8280920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8098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Why do we need insulin?</a:t>
            </a:r>
            <a:endParaRPr lang="en-GB" sz="36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11760" y="4149080"/>
            <a:ext cx="0" cy="151216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71600" y="5661248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This line represents  a normal balance in blood sugar levels</a:t>
            </a:r>
            <a:endParaRPr lang="en-GB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843808" y="1791482"/>
            <a:ext cx="1368152" cy="93610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27784" y="836712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From points (h) to (f), blood glucose level is rising above the normal line.  This is because something has been eaten or drunk.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580112" y="2060848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Insulin is released from the pancreas to store glucose in cells and lower the levels of glucose in the blood stream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85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Glucagon – Higher tier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The </a:t>
            </a:r>
            <a:r>
              <a:rPr lang="en-GB" dirty="0"/>
              <a:t>pancreas releases another hormone, </a:t>
            </a:r>
            <a:r>
              <a:rPr lang="en-GB" b="1" dirty="0">
                <a:solidFill>
                  <a:srgbClr val="FF0000"/>
                </a:solidFill>
              </a:rPr>
              <a:t>glucagon</a:t>
            </a:r>
            <a:r>
              <a:rPr lang="en-GB" dirty="0"/>
              <a:t>, when the blood sugar levels fall. </a:t>
            </a:r>
            <a:r>
              <a:rPr lang="en-GB" dirty="0" smtClean="0"/>
              <a:t>(This happens when you are hungry and not had glucose in a while)</a:t>
            </a:r>
          </a:p>
          <a:p>
            <a:endParaRPr lang="en-GB" dirty="0"/>
          </a:p>
          <a:p>
            <a:r>
              <a:rPr lang="en-GB" dirty="0" smtClean="0"/>
              <a:t>This </a:t>
            </a:r>
            <a:r>
              <a:rPr lang="en-GB" dirty="0"/>
              <a:t>causes the </a:t>
            </a:r>
            <a:r>
              <a:rPr lang="en-GB" b="1" dirty="0">
                <a:solidFill>
                  <a:srgbClr val="FF0000"/>
                </a:solidFill>
              </a:rPr>
              <a:t>cells in the liver to turn glycogen back into glucose</a:t>
            </a:r>
            <a:r>
              <a:rPr lang="en-GB" dirty="0"/>
              <a:t> which can then be released into the blood.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 </a:t>
            </a:r>
            <a:r>
              <a:rPr lang="en-GB" b="1" dirty="0">
                <a:solidFill>
                  <a:srgbClr val="FF0000"/>
                </a:solidFill>
              </a:rPr>
              <a:t>blood sugar levels </a:t>
            </a:r>
            <a:r>
              <a:rPr lang="en-GB" dirty="0"/>
              <a:t>will then </a:t>
            </a:r>
            <a:r>
              <a:rPr lang="en-GB" b="1" dirty="0">
                <a:solidFill>
                  <a:srgbClr val="FF0000"/>
                </a:solidFill>
              </a:rPr>
              <a:t>rise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980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2462"/>
            <a:ext cx="8355320" cy="633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20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80920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8098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Why do we need glucagon?</a:t>
            </a:r>
            <a:endParaRPr lang="en-GB" sz="36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195736" y="3501008"/>
            <a:ext cx="0" cy="756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99592" y="4231155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This line represents  a normal balance in blood sugar levels</a:t>
            </a:r>
            <a:endParaRPr lang="en-GB" dirty="0"/>
          </a:p>
        </p:txBody>
      </p:sp>
      <p:cxnSp>
        <p:nvCxnSpPr>
          <p:cNvPr id="9" name="Straight Arrow Connector 8"/>
          <p:cNvCxnSpPr>
            <a:stCxn id="10" idx="0"/>
          </p:cNvCxnSpPr>
          <p:nvPr/>
        </p:nvCxnSpPr>
        <p:spPr>
          <a:xfrm flipV="1">
            <a:off x="3685711" y="4233862"/>
            <a:ext cx="1318337" cy="14273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29527" y="5661248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From point (a) – (c), the blood glucose level of the blood is falling below our normal line.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652120" y="4629035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Glucagon is released from the pancreas to release stored glucose in cells and put it back into the blood stream.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322168" y="272758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27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5657850" y="2928938"/>
            <a:ext cx="3343275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latin typeface="Comic Sans MS" pitchFamily="66" charset="0"/>
              </a:rPr>
              <a:t>Normal blood</a:t>
            </a:r>
          </a:p>
          <a:p>
            <a:pPr eaLnBrk="1" hangingPunct="1">
              <a:spcBef>
                <a:spcPct val="50000"/>
              </a:spcBef>
            </a:pPr>
            <a:r>
              <a:rPr lang="en-GB" sz="2400">
                <a:latin typeface="Comic Sans MS" pitchFamily="66" charset="0"/>
              </a:rPr>
              <a:t>glucose level</a:t>
            </a:r>
          </a:p>
          <a:p>
            <a:pPr eaLnBrk="1" hangingPunct="1">
              <a:spcBef>
                <a:spcPct val="50000"/>
              </a:spcBef>
            </a:pPr>
            <a:r>
              <a:rPr lang="en-GB" sz="2000" b="1" u="sng"/>
              <a:t>(80-120 mg/100cm</a:t>
            </a:r>
            <a:r>
              <a:rPr lang="en-GB" sz="2000" b="1" u="sng" baseline="30000"/>
              <a:t>3</a:t>
            </a:r>
            <a:r>
              <a:rPr lang="en-GB" sz="2000" b="1" u="sng"/>
              <a:t> blood)</a:t>
            </a:r>
            <a:endParaRPr lang="en-GB" sz="2000" b="1" u="sng">
              <a:latin typeface="Comic Sans MS" pitchFamily="66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V="1">
            <a:off x="1066800" y="1371600"/>
            <a:ext cx="0" cy="1676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1066800" y="1371600"/>
            <a:ext cx="1828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928938" y="142875"/>
            <a:ext cx="3395662" cy="1954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 u="sng">
                <a:latin typeface="Comic Sans MS" pitchFamily="66" charset="0"/>
              </a:rPr>
              <a:t>Insulin</a:t>
            </a:r>
            <a:r>
              <a:rPr lang="en-GB" sz="2200">
                <a:latin typeface="Comic Sans MS" pitchFamily="66" charset="0"/>
              </a:rPr>
              <a:t> produced by the pancreas causes </a:t>
            </a:r>
            <a:r>
              <a:rPr lang="en-GB" sz="2200" u="sng">
                <a:latin typeface="Comic Sans MS" pitchFamily="66" charset="0"/>
              </a:rPr>
              <a:t>glucose </a:t>
            </a:r>
            <a:r>
              <a:rPr lang="en-GB" sz="2200">
                <a:latin typeface="Comic Sans MS" pitchFamily="66" charset="0"/>
              </a:rPr>
              <a:t>to change to </a:t>
            </a:r>
            <a:r>
              <a:rPr lang="en-GB" sz="2200" u="sng">
                <a:latin typeface="Comic Sans MS" pitchFamily="66" charset="0"/>
              </a:rPr>
              <a:t>glycogen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Stored in the </a:t>
            </a:r>
            <a:r>
              <a:rPr lang="en-GB" sz="2200" u="sng">
                <a:latin typeface="Comic Sans MS" pitchFamily="66" charset="0"/>
              </a:rPr>
              <a:t>liver</a:t>
            </a:r>
            <a:r>
              <a:rPr lang="en-GB" sz="2200">
                <a:latin typeface="Comic Sans MS" pitchFamily="66" charset="0"/>
              </a:rPr>
              <a:t> and </a:t>
            </a:r>
            <a:r>
              <a:rPr lang="en-GB" sz="2200" u="sng">
                <a:latin typeface="Comic Sans MS" pitchFamily="66" charset="0"/>
              </a:rPr>
              <a:t>muscles</a:t>
            </a:r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 flipH="1">
            <a:off x="6172200" y="1447800"/>
            <a:ext cx="152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7696200" y="1447800"/>
            <a:ext cx="19050" cy="1409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6" name="Text Box 10"/>
          <p:cNvSpPr txBox="1">
            <a:spLocks noChangeArrowheads="1"/>
          </p:cNvSpPr>
          <p:nvPr/>
        </p:nvSpPr>
        <p:spPr bwMode="auto">
          <a:xfrm>
            <a:off x="2928938" y="5000625"/>
            <a:ext cx="3352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u="sng">
                <a:latin typeface="Comic Sans MS" pitchFamily="66" charset="0"/>
              </a:rPr>
              <a:t>Glucagon </a:t>
            </a:r>
            <a:r>
              <a:rPr lang="en-GB" sz="2400">
                <a:latin typeface="Comic Sans MS" pitchFamily="66" charset="0"/>
              </a:rPr>
              <a:t>released and </a:t>
            </a:r>
            <a:r>
              <a:rPr lang="en-GB" sz="2400" u="sng">
                <a:latin typeface="Comic Sans MS" pitchFamily="66" charset="0"/>
              </a:rPr>
              <a:t>glycogen </a:t>
            </a:r>
            <a:r>
              <a:rPr lang="en-GB" sz="2400">
                <a:latin typeface="Comic Sans MS" pitchFamily="66" charset="0"/>
              </a:rPr>
              <a:t>converted back to glucose</a:t>
            </a:r>
          </a:p>
        </p:txBody>
      </p:sp>
      <p:sp>
        <p:nvSpPr>
          <p:cNvPr id="12297" name="Line 11"/>
          <p:cNvSpPr>
            <a:spLocks noChangeShapeType="1"/>
          </p:cNvSpPr>
          <p:nvPr/>
        </p:nvSpPr>
        <p:spPr bwMode="auto">
          <a:xfrm>
            <a:off x="990600" y="5943600"/>
            <a:ext cx="1828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V="1">
            <a:off x="990600" y="4572000"/>
            <a:ext cx="9525" cy="1371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9" name="Line 13"/>
          <p:cNvSpPr>
            <a:spLocks noChangeShapeType="1"/>
          </p:cNvSpPr>
          <p:nvPr/>
        </p:nvSpPr>
        <p:spPr bwMode="auto">
          <a:xfrm flipH="1">
            <a:off x="6248400" y="5943600"/>
            <a:ext cx="152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0" name="Line 14"/>
          <p:cNvSpPr>
            <a:spLocks noChangeShapeType="1"/>
          </p:cNvSpPr>
          <p:nvPr/>
        </p:nvSpPr>
        <p:spPr bwMode="auto">
          <a:xfrm flipV="1">
            <a:off x="7772400" y="4500563"/>
            <a:ext cx="14288" cy="14430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1" name="Text Box 15"/>
          <p:cNvSpPr txBox="1">
            <a:spLocks noChangeArrowheads="1"/>
          </p:cNvSpPr>
          <p:nvPr/>
        </p:nvSpPr>
        <p:spPr bwMode="auto">
          <a:xfrm>
            <a:off x="0" y="457200"/>
            <a:ext cx="213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accent2"/>
                </a:solidFill>
                <a:latin typeface="Comic Sans MS" pitchFamily="66" charset="0"/>
              </a:rPr>
              <a:t>Glucose rises (eat food)</a:t>
            </a:r>
          </a:p>
        </p:txBody>
      </p:sp>
      <p:sp>
        <p:nvSpPr>
          <p:cNvPr id="12302" name="Text Box 16"/>
          <p:cNvSpPr txBox="1">
            <a:spLocks noChangeArrowheads="1"/>
          </p:cNvSpPr>
          <p:nvPr/>
        </p:nvSpPr>
        <p:spPr bwMode="auto">
          <a:xfrm>
            <a:off x="152400" y="6035675"/>
            <a:ext cx="213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accent2"/>
                </a:solidFill>
                <a:latin typeface="Comic Sans MS" pitchFamily="66" charset="0"/>
              </a:rPr>
              <a:t>Glucose falls (exercise)</a:t>
            </a:r>
          </a:p>
        </p:txBody>
      </p:sp>
      <p:sp>
        <p:nvSpPr>
          <p:cNvPr id="12303" name="Text Box 3"/>
          <p:cNvSpPr txBox="1">
            <a:spLocks noChangeArrowheads="1"/>
          </p:cNvSpPr>
          <p:nvPr/>
        </p:nvSpPr>
        <p:spPr bwMode="auto">
          <a:xfrm>
            <a:off x="381000" y="3200400"/>
            <a:ext cx="3843338" cy="1477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latin typeface="Comic Sans MS" pitchFamily="66" charset="0"/>
              </a:rPr>
              <a:t>Normal blood</a:t>
            </a:r>
          </a:p>
          <a:p>
            <a:pPr eaLnBrk="1" hangingPunct="1">
              <a:spcBef>
                <a:spcPct val="50000"/>
              </a:spcBef>
            </a:pPr>
            <a:r>
              <a:rPr lang="en-GB" sz="2400">
                <a:latin typeface="Comic Sans MS" pitchFamily="66" charset="0"/>
              </a:rPr>
              <a:t>glucose level</a:t>
            </a:r>
          </a:p>
          <a:p>
            <a:pPr eaLnBrk="1" hangingPunct="1">
              <a:spcBef>
                <a:spcPct val="50000"/>
              </a:spcBef>
            </a:pPr>
            <a:r>
              <a:rPr lang="en-GB" sz="2000" b="1" u="sng"/>
              <a:t>(80-120 mg/100cm</a:t>
            </a:r>
            <a:r>
              <a:rPr lang="en-GB" sz="2000" b="1" u="sng" baseline="30000"/>
              <a:t>3</a:t>
            </a:r>
            <a:r>
              <a:rPr lang="en-GB" sz="2000" b="1" u="sng"/>
              <a:t> blood)</a:t>
            </a:r>
            <a:endParaRPr lang="en-GB" sz="2000" b="1" u="sng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83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5357813" y="2928938"/>
            <a:ext cx="3643312" cy="1446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Normal blood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glucose level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 b="1"/>
              <a:t>(________/100cm</a:t>
            </a:r>
            <a:r>
              <a:rPr lang="en-GB" sz="2200" b="1" baseline="30000"/>
              <a:t>3</a:t>
            </a:r>
            <a:r>
              <a:rPr lang="en-GB" sz="2200" b="1"/>
              <a:t> blood)</a:t>
            </a:r>
            <a:endParaRPr lang="en-GB" sz="2200" b="1">
              <a:latin typeface="Comic Sans MS" pitchFamily="66" charset="0"/>
            </a:endParaRPr>
          </a:p>
        </p:txBody>
      </p:sp>
      <p:sp>
        <p:nvSpPr>
          <p:cNvPr id="13315" name="Line 5"/>
          <p:cNvSpPr>
            <a:spLocks noChangeShapeType="1"/>
          </p:cNvSpPr>
          <p:nvPr/>
        </p:nvSpPr>
        <p:spPr bwMode="auto">
          <a:xfrm flipV="1">
            <a:off x="1066800" y="1371600"/>
            <a:ext cx="0" cy="1676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6" name="Line 6"/>
          <p:cNvSpPr>
            <a:spLocks noChangeShapeType="1"/>
          </p:cNvSpPr>
          <p:nvPr/>
        </p:nvSpPr>
        <p:spPr bwMode="auto">
          <a:xfrm>
            <a:off x="1066800" y="1371600"/>
            <a:ext cx="1828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7" name="Line 8"/>
          <p:cNvSpPr>
            <a:spLocks noChangeShapeType="1"/>
          </p:cNvSpPr>
          <p:nvPr/>
        </p:nvSpPr>
        <p:spPr bwMode="auto">
          <a:xfrm flipH="1">
            <a:off x="6172200" y="1447800"/>
            <a:ext cx="152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>
            <a:off x="7696200" y="1447800"/>
            <a:ext cx="19050" cy="1409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9" name="Text Box 10"/>
          <p:cNvSpPr txBox="1">
            <a:spLocks noChangeArrowheads="1"/>
          </p:cNvSpPr>
          <p:nvPr/>
        </p:nvSpPr>
        <p:spPr bwMode="auto">
          <a:xfrm>
            <a:off x="2928938" y="5000625"/>
            <a:ext cx="3352800" cy="1108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________ released and _________ converted back to glucose</a:t>
            </a:r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>
            <a:off x="990600" y="5943600"/>
            <a:ext cx="18288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 flipV="1">
            <a:off x="990600" y="4572000"/>
            <a:ext cx="9525" cy="13716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 flipH="1">
            <a:off x="6248400" y="5943600"/>
            <a:ext cx="15240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3" name="Line 14"/>
          <p:cNvSpPr>
            <a:spLocks noChangeShapeType="1"/>
          </p:cNvSpPr>
          <p:nvPr/>
        </p:nvSpPr>
        <p:spPr bwMode="auto">
          <a:xfrm flipV="1">
            <a:off x="7772400" y="4500563"/>
            <a:ext cx="14288" cy="1443037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4" name="Text Box 15"/>
          <p:cNvSpPr txBox="1">
            <a:spLocks noChangeArrowheads="1"/>
          </p:cNvSpPr>
          <p:nvPr/>
        </p:nvSpPr>
        <p:spPr bwMode="auto">
          <a:xfrm>
            <a:off x="0" y="457200"/>
            <a:ext cx="213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accent2"/>
                </a:solidFill>
                <a:latin typeface="Comic Sans MS" pitchFamily="66" charset="0"/>
              </a:rPr>
              <a:t>Glucose rises (eat food)</a:t>
            </a:r>
          </a:p>
        </p:txBody>
      </p:sp>
      <p:sp>
        <p:nvSpPr>
          <p:cNvPr id="13325" name="Text Box 16"/>
          <p:cNvSpPr txBox="1">
            <a:spLocks noChangeArrowheads="1"/>
          </p:cNvSpPr>
          <p:nvPr/>
        </p:nvSpPr>
        <p:spPr bwMode="auto">
          <a:xfrm>
            <a:off x="142875" y="6027738"/>
            <a:ext cx="2133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accent2"/>
                </a:solidFill>
                <a:latin typeface="Comic Sans MS" pitchFamily="66" charset="0"/>
              </a:rPr>
              <a:t>Glucose falls (exercise)</a:t>
            </a:r>
          </a:p>
        </p:txBody>
      </p:sp>
      <p:sp>
        <p:nvSpPr>
          <p:cNvPr id="13326" name="Text Box 3"/>
          <p:cNvSpPr txBox="1">
            <a:spLocks noChangeArrowheads="1"/>
          </p:cNvSpPr>
          <p:nvPr/>
        </p:nvSpPr>
        <p:spPr bwMode="auto">
          <a:xfrm>
            <a:off x="214313" y="3143250"/>
            <a:ext cx="4000500" cy="1446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Normal blood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glucose level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 b="1"/>
              <a:t>(________ mg/100cm</a:t>
            </a:r>
            <a:r>
              <a:rPr lang="en-GB" sz="2200" b="1" baseline="30000"/>
              <a:t>3</a:t>
            </a:r>
            <a:r>
              <a:rPr lang="en-GB" sz="2200" b="1"/>
              <a:t> blood</a:t>
            </a:r>
            <a:endParaRPr lang="en-GB" sz="2200" b="1">
              <a:latin typeface="Comic Sans MS" pitchFamily="66" charset="0"/>
            </a:endParaRPr>
          </a:p>
        </p:txBody>
      </p:sp>
      <p:sp>
        <p:nvSpPr>
          <p:cNvPr id="13327" name="Text Box 7"/>
          <p:cNvSpPr txBox="1">
            <a:spLocks noChangeArrowheads="1"/>
          </p:cNvSpPr>
          <p:nvPr/>
        </p:nvSpPr>
        <p:spPr bwMode="auto">
          <a:xfrm>
            <a:off x="2928938" y="142875"/>
            <a:ext cx="3395662" cy="1954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 u="sng">
                <a:latin typeface="Comic Sans MS" pitchFamily="66" charset="0"/>
              </a:rPr>
              <a:t>           </a:t>
            </a:r>
            <a:r>
              <a:rPr lang="en-GB" sz="2200">
                <a:latin typeface="Comic Sans MS" pitchFamily="66" charset="0"/>
              </a:rPr>
              <a:t> produced by the pancreas causes _____ to change to _______</a:t>
            </a:r>
            <a:r>
              <a:rPr lang="en-GB" sz="2200" u="sng">
                <a:latin typeface="Comic Sans MS" pitchFamily="66" charset="0"/>
              </a:rPr>
              <a:t>    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Stored in the </a:t>
            </a:r>
            <a:r>
              <a:rPr lang="en-GB" sz="2200" u="sng">
                <a:latin typeface="Comic Sans MS" pitchFamily="66" charset="0"/>
              </a:rPr>
              <a:t>         </a:t>
            </a:r>
            <a:r>
              <a:rPr lang="en-GB" sz="2200">
                <a:latin typeface="Comic Sans MS" pitchFamily="66" charset="0"/>
              </a:rPr>
              <a:t>and ________</a:t>
            </a:r>
            <a:r>
              <a:rPr lang="en-GB" sz="2200" u="sng">
                <a:latin typeface="Comic Sans MS" pitchFamily="66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35229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Diabetes 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Diabetes is a disorder in which the blood glucose levels remain too high.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 </a:t>
            </a:r>
            <a:r>
              <a:rPr lang="en-GB" dirty="0"/>
              <a:t>can be treated by injecting insulin.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extra insulin allows the glucose to be taken up by the liver and other tissues, so cells get the glucose they need and blood-sugar levels stay normal.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There </a:t>
            </a:r>
            <a:r>
              <a:rPr lang="en-GB" dirty="0"/>
              <a:t>are two types of diabetes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Type 1</a:t>
            </a:r>
          </a:p>
          <a:p>
            <a:pPr lvl="1"/>
            <a:r>
              <a:rPr lang="en-GB" dirty="0" smtClean="0"/>
              <a:t>Type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61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Type 1 Diabetes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Type </a:t>
            </a:r>
            <a:r>
              <a:rPr lang="en-GB" dirty="0"/>
              <a:t>1 diabetes is </a:t>
            </a:r>
            <a:r>
              <a:rPr lang="en-GB" b="1" dirty="0">
                <a:solidFill>
                  <a:srgbClr val="FF0000"/>
                </a:solidFill>
              </a:rPr>
              <a:t>caused by a lack of insulin</a:t>
            </a:r>
            <a:r>
              <a:rPr lang="en-GB" dirty="0"/>
              <a:t>. It can be controlled by: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monitoring the diet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injecting </a:t>
            </a:r>
            <a:r>
              <a:rPr lang="en-GB" b="1" dirty="0" smtClean="0">
                <a:solidFill>
                  <a:srgbClr val="FF0000"/>
                </a:solidFill>
              </a:rPr>
              <a:t>insulin</a:t>
            </a:r>
          </a:p>
          <a:p>
            <a:pPr lvl="1"/>
            <a:endParaRPr lang="en-GB" dirty="0"/>
          </a:p>
          <a:p>
            <a:r>
              <a:rPr lang="en-GB" dirty="0"/>
              <a:t>People with type 1 diabetes have to monitor their blood sugar levels throughout the day as the level of </a:t>
            </a:r>
            <a:r>
              <a:rPr lang="en-GB" b="1" dirty="0">
                <a:solidFill>
                  <a:srgbClr val="FF0000"/>
                </a:solidFill>
              </a:rPr>
              <a:t>physical activity </a:t>
            </a:r>
            <a:r>
              <a:rPr lang="en-GB" dirty="0"/>
              <a:t>and </a:t>
            </a:r>
            <a:r>
              <a:rPr lang="en-GB" b="1" dirty="0">
                <a:solidFill>
                  <a:srgbClr val="FF0000"/>
                </a:solidFill>
              </a:rPr>
              <a:t>diet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affect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the amount of </a:t>
            </a:r>
            <a:r>
              <a:rPr lang="en-GB" b="1" dirty="0">
                <a:solidFill>
                  <a:srgbClr val="FF0000"/>
                </a:solidFill>
              </a:rPr>
              <a:t>insulin required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74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3.gstatic.com/images?q=tbn:ANd9GcQ0gnXegsx94o5is6645RGdMQk1wS9z8i9BPbxpLmZFcmChNzzg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0684"/>
            <a:ext cx="3987741" cy="343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1088"/>
            <a:ext cx="7856189" cy="2548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5" y="116632"/>
            <a:ext cx="46878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Sufferers of diabetes have to inject insulin into the subcutaneous fat  directly underneath the skin.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This is because fat easily absorbs insulin.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insulin spreads into blood vessels and is carried around the body in the blood.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1058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Data analysis</a:t>
            </a:r>
            <a:endParaRPr lang="en-GB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Look at the graph opposite.  </a:t>
            </a:r>
          </a:p>
          <a:p>
            <a:endParaRPr lang="en-GB" sz="2400" dirty="0"/>
          </a:p>
          <a:p>
            <a:r>
              <a:rPr lang="en-GB" sz="2400" dirty="0" smtClean="0"/>
              <a:t>What trend does it show?  </a:t>
            </a:r>
          </a:p>
          <a:p>
            <a:endParaRPr lang="en-GB" sz="2400" dirty="0"/>
          </a:p>
          <a:p>
            <a:r>
              <a:rPr lang="en-GB" sz="2400" dirty="0" smtClean="0"/>
              <a:t>Write a sentence to summarise what is the graph tells you about diabetes and mean body weight over time.</a:t>
            </a:r>
            <a:endParaRPr lang="en-GB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50" y="1628800"/>
            <a:ext cx="520065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9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hlinkClick r:id="rId2"/>
              </a:rPr>
              <a:t>Type 2 diabetes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Type </a:t>
            </a:r>
            <a:r>
              <a:rPr lang="en-GB" dirty="0"/>
              <a:t>2 diabetes is caused by a person becoming </a:t>
            </a:r>
            <a:r>
              <a:rPr lang="en-GB" b="1" dirty="0">
                <a:solidFill>
                  <a:srgbClr val="FF0000"/>
                </a:solidFill>
              </a:rPr>
              <a:t>resistant to insulin</a:t>
            </a:r>
            <a:r>
              <a:rPr lang="en-GB" dirty="0"/>
              <a:t>. </a:t>
            </a:r>
            <a:r>
              <a:rPr lang="en-GB" dirty="0" smtClean="0"/>
              <a:t>(insulin no longer works they way it should)</a:t>
            </a:r>
          </a:p>
          <a:p>
            <a:endParaRPr lang="en-GB" dirty="0"/>
          </a:p>
          <a:p>
            <a:r>
              <a:rPr lang="en-GB" dirty="0" smtClean="0"/>
              <a:t>It </a:t>
            </a:r>
            <a:r>
              <a:rPr lang="en-GB" dirty="0"/>
              <a:t>can be controlled by diet and exercise.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There </a:t>
            </a:r>
            <a:r>
              <a:rPr lang="en-GB" dirty="0"/>
              <a:t>is a link between rising levels of </a:t>
            </a:r>
            <a:r>
              <a:rPr lang="en-GB" b="1" dirty="0">
                <a:solidFill>
                  <a:srgbClr val="FF0000"/>
                </a:solidFill>
              </a:rPr>
              <a:t>obesity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(chronic overweight) and </a:t>
            </a:r>
            <a:r>
              <a:rPr lang="en-GB" b="1" dirty="0">
                <a:solidFill>
                  <a:srgbClr val="FF0000"/>
                </a:solidFill>
              </a:rPr>
              <a:t>increasing levels of type 2 diabetes.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38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iabeticretinopathy.org.uk/prevention/images/type2caus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31" y="620689"/>
            <a:ext cx="7892069" cy="577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53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hemedicalbiochemistrypage.org/images/glucosetolerancet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543800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4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etacure.com/wp-content/uploads/2011/02/What-causes-diabet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8497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816521"/>
              </p:ext>
            </p:extLst>
          </p:nvPr>
        </p:nvGraphicFramePr>
        <p:xfrm>
          <a:off x="611560" y="4581128"/>
          <a:ext cx="8054712" cy="2160240"/>
        </p:xfrm>
        <a:graphic>
          <a:graphicData uri="http://schemas.openxmlformats.org/drawingml/2006/table">
            <a:tbl>
              <a:tblPr/>
              <a:tblGrid>
                <a:gridCol w="2684904"/>
                <a:gridCol w="2684904"/>
                <a:gridCol w="2684904"/>
              </a:tblGrid>
              <a:tr h="383419"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 smtClean="0">
                          <a:effectLst/>
                        </a:rPr>
                        <a:t>Country</a:t>
                      </a:r>
                      <a:endParaRPr lang="en-GB" dirty="0">
                        <a:effectLst/>
                      </a:endParaRPr>
                    </a:p>
                  </a:txBody>
                  <a:tcPr marL="47625" marR="47625" marT="952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F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Prevalence</a:t>
                      </a:r>
                    </a:p>
                  </a:txBody>
                  <a:tcPr marL="47625" marR="47625" marT="952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F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Number of people</a:t>
                      </a:r>
                    </a:p>
                  </a:txBody>
                  <a:tcPr marL="47625" marR="47625" marT="952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FFC"/>
                    </a:solidFill>
                  </a:tcPr>
                </a:tc>
              </a:tr>
              <a:tr h="696701"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England</a:t>
                      </a:r>
                      <a:r>
                        <a:rPr lang="en-GB" b="1" dirty="0">
                          <a:solidFill>
                            <a:srgbClr val="F68B1F"/>
                          </a:solidFill>
                          <a:effectLst/>
                        </a:rPr>
                        <a:t>*</a:t>
                      </a:r>
                      <a:endParaRPr lang="en-GB" dirty="0">
                        <a:effectLst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5.8 per cent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2,566,436</a:t>
                      </a:r>
                      <a:br>
                        <a:rPr lang="en-GB">
                          <a:effectLst/>
                        </a:rPr>
                      </a:br>
                      <a:endParaRPr lang="en-GB">
                        <a:effectLst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Northern Ireland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4.0 per cent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75,837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Scotland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4.4 per cent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234,871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Wales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5.3 per cent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167,537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18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/>
              <a:t>Complete these questions in full sentences</a:t>
            </a:r>
            <a:endParaRPr lang="en-GB" sz="3200" b="1" dirty="0"/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9B3D4D82-886C-45BB-92F4-B6C9B4774513}" type="slidenum">
              <a:rPr lang="en-US" altLang="en-US" sz="1400" smtClean="0">
                <a:solidFill>
                  <a:schemeClr val="bg2"/>
                </a:solidFill>
              </a:rPr>
              <a:pPr/>
              <a:t>20</a:t>
            </a:fld>
            <a:endParaRPr lang="en-US" altLang="en-US" sz="1400" smtClean="0">
              <a:solidFill>
                <a:schemeClr val="bg2"/>
              </a:solidFill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80851" y="620688"/>
            <a:ext cx="8783637" cy="4678362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altLang="en-US" sz="2400" dirty="0" smtClean="0"/>
              <a:t>1	</a:t>
            </a:r>
            <a:r>
              <a:rPr lang="en-GB" altLang="en-US" sz="2400" dirty="0"/>
              <a:t> </a:t>
            </a:r>
            <a:r>
              <a:rPr lang="en-GB" altLang="en-US" sz="2400" dirty="0" smtClean="0"/>
              <a:t> </a:t>
            </a:r>
            <a:r>
              <a:rPr lang="en-GB" altLang="en-US" sz="2400" dirty="0" smtClean="0"/>
              <a:t>What </a:t>
            </a:r>
            <a:r>
              <a:rPr lang="en-GB" altLang="en-US" sz="2400" dirty="0" smtClean="0"/>
              <a:t>is diabetes?  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400" dirty="0" smtClean="0"/>
              <a:t>Why must people with Type 1 diabetes inject themselves with insulin?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400" dirty="0" smtClean="0"/>
              <a:t>What </a:t>
            </a:r>
            <a:r>
              <a:rPr lang="en-GB" altLang="en-US" sz="2400" dirty="0"/>
              <a:t>may happen to someone who has Type 1 diabetes who forgets to inject insulin</a:t>
            </a:r>
            <a:r>
              <a:rPr lang="en-GB" altLang="en-US" sz="2400" dirty="0" smtClean="0"/>
              <a:t>?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400" dirty="0" smtClean="0"/>
              <a:t>Why </a:t>
            </a:r>
            <a:r>
              <a:rPr lang="en-GB" altLang="en-US" sz="2400" dirty="0"/>
              <a:t>does an increase in the amount of food that a diabetic eats also increase the amount of insulin they need?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400" dirty="0" smtClean="0"/>
              <a:t>Explain </a:t>
            </a:r>
            <a:r>
              <a:rPr lang="en-GB" altLang="en-US" sz="2400" dirty="0"/>
              <a:t>why taking exercise is helpful for controlling diabetes.(</a:t>
            </a:r>
            <a:r>
              <a:rPr lang="en-GB" altLang="en-US" sz="2400" i="1" dirty="0"/>
              <a:t>Hint: Think about </a:t>
            </a:r>
            <a:r>
              <a:rPr lang="en-GB" altLang="en-US" sz="2400" dirty="0"/>
              <a:t>respiration</a:t>
            </a:r>
            <a:r>
              <a:rPr lang="en-GB" altLang="en-US" sz="2400" dirty="0" smtClean="0"/>
              <a:t>.)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400" dirty="0">
                <a:solidFill>
                  <a:srgbClr val="FF0000"/>
                </a:solidFill>
              </a:rPr>
              <a:t>Suggest one way in which a person’s diet will need to change if they have just been diagnosed with Type 2 diabetes</a:t>
            </a:r>
            <a:r>
              <a:rPr lang="en-GB" altLang="en-US" sz="24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400" dirty="0">
                <a:solidFill>
                  <a:srgbClr val="FF0000"/>
                </a:solidFill>
              </a:rPr>
              <a:t>Explain why the treatment of Type 2 diabetes may not require insulin but the treatment of Type 1 diabetes will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 smtClean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 smtClean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 smtClean="0"/>
          </a:p>
          <a:p>
            <a:pPr>
              <a:lnSpc>
                <a:spcPct val="115000"/>
              </a:lnSpc>
              <a:buFontTx/>
              <a:buNone/>
            </a:pPr>
            <a:endParaRPr lang="en-GB" altLang="en-US" sz="2000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endParaRPr lang="en-GB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68263" y="-1127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101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288" y="333375"/>
          <a:ext cx="8424861" cy="58499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8287"/>
                <a:gridCol w="2808287"/>
                <a:gridCol w="2808287"/>
              </a:tblGrid>
              <a:tr h="43199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Hormone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Where</a:t>
                      </a:r>
                      <a:r>
                        <a:rPr lang="en-GB" sz="1800" baseline="0" dirty="0" smtClean="0"/>
                        <a:t> is it made?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Effects on the body?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Insulin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Testosterone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Progesterone and Oestrogen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Antidiuretic Hormone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Adrenaline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Growth Hormone 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39" marR="91439" marT="45714" marB="45714"/>
                </a:tc>
              </a:tr>
              <a:tr h="773992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Thyroxine</a:t>
                      </a:r>
                      <a:endParaRPr lang="en-GB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39" marR="91439" marT="45714" marB="45714"/>
                </a:tc>
              </a:tr>
            </a:tbl>
          </a:graphicData>
        </a:graphic>
      </p:graphicFrame>
      <p:sp>
        <p:nvSpPr>
          <p:cNvPr id="3112" name="TextBox 5"/>
          <p:cNvSpPr txBox="1">
            <a:spLocks noChangeArrowheads="1"/>
          </p:cNvSpPr>
          <p:nvPr/>
        </p:nvSpPr>
        <p:spPr bwMode="auto">
          <a:xfrm>
            <a:off x="0" y="6211888"/>
            <a:ext cx="5400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7030A0"/>
                </a:solidFill>
              </a:rPr>
              <a:t>TASK:</a:t>
            </a:r>
            <a:r>
              <a:rPr lang="en-GB" altLang="en-US" sz="1800" b="1">
                <a:solidFill>
                  <a:srgbClr val="7030A0"/>
                </a:solidFill>
              </a:rPr>
              <a:t> Complete this table</a:t>
            </a:r>
          </a:p>
        </p:txBody>
      </p:sp>
    </p:spTree>
    <p:extLst>
      <p:ext uri="{BB962C8B-B14F-4D97-AF65-F5344CB8AC3E}">
        <p14:creationId xmlns:p14="http://schemas.microsoft.com/office/powerpoint/2010/main" val="417536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14288" y="14288"/>
            <a:ext cx="8443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7030A0"/>
                </a:solidFill>
              </a:rPr>
              <a:t>TASK:</a:t>
            </a:r>
            <a:r>
              <a:rPr lang="en-GB" altLang="en-US" sz="1800" b="1">
                <a:solidFill>
                  <a:srgbClr val="7030A0"/>
                </a:solidFill>
              </a:rPr>
              <a:t>  Match up the correct hormone with the function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882650"/>
            <a:ext cx="7905750" cy="593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09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759</Words>
  <Application>Microsoft Office PowerPoint</Application>
  <PresentationFormat>On-screen Show (4:3)</PresentationFormat>
  <Paragraphs>147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Blood glucose regulation</vt:lpstr>
      <vt:lpstr>PowerPoint Presentation</vt:lpstr>
      <vt:lpstr>Blood glucose regulation</vt:lpstr>
      <vt:lpstr>PowerPoint Presentation</vt:lpstr>
      <vt:lpstr>Why do we need insulin?</vt:lpstr>
      <vt:lpstr>Glucagon – Higher tier</vt:lpstr>
      <vt:lpstr>PowerPoint Presentation</vt:lpstr>
      <vt:lpstr>Why do we need glucagon?</vt:lpstr>
      <vt:lpstr>PowerPoint Presentation</vt:lpstr>
      <vt:lpstr>PowerPoint Presentation</vt:lpstr>
      <vt:lpstr>Diabetes </vt:lpstr>
      <vt:lpstr>Type 1 Diabetes</vt:lpstr>
      <vt:lpstr>PowerPoint Presentation</vt:lpstr>
      <vt:lpstr>Data analysis</vt:lpstr>
      <vt:lpstr>Type 2 diabetes</vt:lpstr>
      <vt:lpstr>PowerPoint Presentation</vt:lpstr>
      <vt:lpstr>PowerPoint Presentation</vt:lpstr>
      <vt:lpstr>PowerPoint Presentation</vt:lpstr>
      <vt:lpstr>Complete these questions in full sentences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next Monday on homeostasis </dc:title>
  <dc:creator>Hannah Clack</dc:creator>
  <cp:lastModifiedBy>Sharan</cp:lastModifiedBy>
  <cp:revision>11</cp:revision>
  <dcterms:created xsi:type="dcterms:W3CDTF">2014-03-09T13:39:57Z</dcterms:created>
  <dcterms:modified xsi:type="dcterms:W3CDTF">2014-03-09T17:49:50Z</dcterms:modified>
</cp:coreProperties>
</file>