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9" r:id="rId2"/>
    <p:sldId id="296" r:id="rId3"/>
    <p:sldId id="291" r:id="rId4"/>
    <p:sldId id="286" r:id="rId5"/>
    <p:sldId id="292" r:id="rId6"/>
    <p:sldId id="293" r:id="rId7"/>
    <p:sldId id="294" r:id="rId8"/>
    <p:sldId id="295" r:id="rId9"/>
    <p:sldId id="297" r:id="rId10"/>
    <p:sldId id="314" r:id="rId11"/>
    <p:sldId id="316" r:id="rId12"/>
    <p:sldId id="308" r:id="rId13"/>
    <p:sldId id="309" r:id="rId14"/>
    <p:sldId id="298" r:id="rId15"/>
    <p:sldId id="299" r:id="rId16"/>
    <p:sldId id="317" r:id="rId17"/>
    <p:sldId id="315" r:id="rId18"/>
    <p:sldId id="302" r:id="rId19"/>
    <p:sldId id="300" r:id="rId20"/>
    <p:sldId id="301" r:id="rId21"/>
    <p:sldId id="303" r:id="rId22"/>
    <p:sldId id="304" r:id="rId23"/>
    <p:sldId id="305" r:id="rId24"/>
    <p:sldId id="306" r:id="rId25"/>
    <p:sldId id="307" r:id="rId26"/>
    <p:sldId id="310" r:id="rId27"/>
    <p:sldId id="311" r:id="rId28"/>
    <p:sldId id="312" r:id="rId29"/>
    <p:sldId id="313" r:id="rId30"/>
  </p:sldIdLst>
  <p:sldSz cx="9144000" cy="6858000" type="screen4x3"/>
  <p:notesSz cx="6797675" cy="9926638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28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CA179-0485-4005-BFE5-1B5015BA9029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CE75E-AAA3-408B-A2D0-8342160E4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90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CE75E-AAA3-408B-A2D0-8342160E41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805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AA3A006E-CD6A-4ED9-830A-385E8FBB6441}" type="slidenum">
              <a:rPr lang="en-US" sz="1200" smtClean="0"/>
              <a:pPr/>
              <a:t>12</a:t>
            </a:fld>
            <a:endParaRPr lang="en-U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022EE428-27CE-4CD8-893A-8F6AAF96EF92}" type="slidenum">
              <a:rPr lang="en-US" sz="1200" smtClean="0"/>
              <a:pPr/>
              <a:t>13</a:t>
            </a:fld>
            <a:endParaRPr lang="en-US" sz="120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BE4FF01E-21D4-41C4-9557-3A1A0CE55CB1}" type="slidenum">
              <a:rPr lang="en-US" sz="1200" smtClean="0"/>
              <a:pPr/>
              <a:t>29</a:t>
            </a:fld>
            <a:endParaRPr lang="en-US" sz="120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47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40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83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81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16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13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414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69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17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12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88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AEEB8-2174-4504-8994-4FE9999A7B71}" type="datetimeFigureOut">
              <a:rPr lang="en-GB" smtClean="0"/>
              <a:t>13/02/2014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5C1D7-8603-46F2-95EA-415AD3FF8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58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bbc.co.uk/learningzone/clips/senses/2242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schools/gcsebitesize/science/add_ocr_21c/brain_mind/nervoussystemrev3.shtml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176659" y="3212976"/>
            <a:ext cx="8859837" cy="342900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130175" y="57150"/>
            <a:ext cx="8978900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u="sng" dirty="0">
                <a:solidFill>
                  <a:srgbClr val="0000FF"/>
                </a:solidFill>
                <a:latin typeface="Lucida Sans Unicode" pitchFamily="34" charset="0"/>
              </a:rPr>
              <a:t>Title: </a:t>
            </a:r>
            <a:r>
              <a:rPr lang="en-GB" altLang="en-US" sz="2000" b="1" u="sng" dirty="0" smtClean="0">
                <a:solidFill>
                  <a:srgbClr val="0000FF"/>
                </a:solidFill>
                <a:latin typeface="Lucida Sans Unicode" pitchFamily="34" charset="0"/>
              </a:rPr>
              <a:t>Sensitivity and responding to stimuli</a:t>
            </a:r>
            <a:r>
              <a:rPr lang="en-GB" altLang="en-US" sz="2000" b="1" dirty="0">
                <a:solidFill>
                  <a:srgbClr val="0000FF"/>
                </a:solidFill>
                <a:latin typeface="Lucida Sans Unicode" pitchFamily="34" charset="0"/>
              </a:rPr>
              <a:t>	</a:t>
            </a:r>
            <a:r>
              <a:rPr lang="en-GB" altLang="en-US" sz="2400" b="1" dirty="0">
                <a:solidFill>
                  <a:srgbClr val="0000FF"/>
                </a:solidFill>
                <a:latin typeface="Lucida Sans Unicode" pitchFamily="34" charset="0"/>
              </a:rPr>
              <a:t>	</a:t>
            </a:r>
            <a:r>
              <a:rPr lang="en-GB" altLang="en-US" sz="1600" b="1" u="sng" dirty="0" smtClean="0">
                <a:solidFill>
                  <a:srgbClr val="0000FF"/>
                </a:solidFill>
                <a:latin typeface="Lucida Sans Unicode" pitchFamily="34" charset="0"/>
              </a:rPr>
              <a:t>13</a:t>
            </a:r>
            <a:r>
              <a:rPr lang="en-GB" altLang="en-US" sz="1600" b="1" u="sng" baseline="30000" dirty="0" smtClean="0">
                <a:solidFill>
                  <a:srgbClr val="0000FF"/>
                </a:solidFill>
                <a:latin typeface="Lucida Sans Unicode" pitchFamily="34" charset="0"/>
              </a:rPr>
              <a:t>th</a:t>
            </a:r>
            <a:r>
              <a:rPr lang="en-GB" altLang="en-US" sz="1600" b="1" u="sng" dirty="0" smtClean="0">
                <a:solidFill>
                  <a:srgbClr val="0000FF"/>
                </a:solidFill>
                <a:latin typeface="Lucida Sans Unicode" pitchFamily="34" charset="0"/>
              </a:rPr>
              <a:t>   </a:t>
            </a:r>
            <a:r>
              <a:rPr lang="en-GB" altLang="en-US" sz="1600" b="1" u="sng" dirty="0" smtClean="0">
                <a:solidFill>
                  <a:srgbClr val="0000FF"/>
                </a:solidFill>
                <a:latin typeface="Lucida Sans Unicode" pitchFamily="34" charset="0"/>
              </a:rPr>
              <a:t>February 2014</a:t>
            </a:r>
          </a:p>
          <a:p>
            <a:pPr eaLnBrk="1" hangingPunct="1"/>
            <a:endParaRPr lang="en-GB" altLang="en-US" sz="1600" b="1" u="sng" dirty="0">
              <a:solidFill>
                <a:srgbClr val="0000FF"/>
              </a:solidFill>
              <a:latin typeface="Lucida Sans Unicode" pitchFamily="34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107950" y="920750"/>
            <a:ext cx="8928100" cy="112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500" b="1" u="sng" dirty="0">
                <a:solidFill>
                  <a:srgbClr val="000000"/>
                </a:solidFill>
                <a:latin typeface="Lucida Sans Unicode" pitchFamily="34" charset="0"/>
              </a:rPr>
              <a:t>Learning question</a:t>
            </a:r>
            <a:r>
              <a:rPr lang="en-GB" altLang="en-US" sz="2500" dirty="0">
                <a:solidFill>
                  <a:srgbClr val="000000"/>
                </a:solidFill>
                <a:latin typeface="Lucida Sans Unicode" pitchFamily="34" charset="0"/>
              </a:rPr>
              <a:t>: </a:t>
            </a:r>
            <a:r>
              <a:rPr lang="en-GB" altLang="en-US" sz="2500" dirty="0" smtClean="0">
                <a:solidFill>
                  <a:srgbClr val="000000"/>
                </a:solidFill>
                <a:latin typeface="Lucida Sans Unicode" pitchFamily="34" charset="0"/>
              </a:rPr>
              <a:t>How do animals detect stimuli?</a:t>
            </a:r>
          </a:p>
          <a:p>
            <a:pPr eaLnBrk="1" hangingPunct="1"/>
            <a:r>
              <a:rPr lang="en-GB" altLang="en-US" dirty="0" smtClean="0">
                <a:solidFill>
                  <a:srgbClr val="FF0000"/>
                </a:solidFill>
                <a:latin typeface="Lucida Sans Unicode" pitchFamily="34" charset="0"/>
              </a:rPr>
              <a:t>L.O 2.19 </a:t>
            </a:r>
            <a:r>
              <a:rPr lang="en-GB" altLang="en-US" dirty="0">
                <a:solidFill>
                  <a:srgbClr val="FF0000"/>
                </a:solidFill>
                <a:latin typeface="Lucida Sans Unicode" pitchFamily="34" charset="0"/>
              </a:rPr>
              <a:t>– </a:t>
            </a:r>
            <a:r>
              <a:rPr lang="en-GB" altLang="en-US" dirty="0" smtClean="0">
                <a:solidFill>
                  <a:srgbClr val="FF0000"/>
                </a:solidFill>
                <a:latin typeface="Lucida Sans Unicode" pitchFamily="34" charset="0"/>
              </a:rPr>
              <a:t>2.23</a:t>
            </a:r>
            <a:endParaRPr lang="en-GB" altLang="en-US" sz="3600" dirty="0">
              <a:solidFill>
                <a:srgbClr val="FF0000"/>
              </a:solidFill>
              <a:latin typeface="Lucida Sans Unicode" pitchFamily="34" charset="0"/>
            </a:endParaRPr>
          </a:p>
          <a:p>
            <a:pPr eaLnBrk="1" hangingPunct="1"/>
            <a:endParaRPr lang="en-GB" altLang="en-US" sz="2500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2053" name="TextBox 9"/>
          <p:cNvSpPr txBox="1">
            <a:spLocks noChangeArrowheads="1"/>
          </p:cNvSpPr>
          <p:nvPr/>
        </p:nvSpPr>
        <p:spPr bwMode="auto">
          <a:xfrm>
            <a:off x="179388" y="2092523"/>
            <a:ext cx="8799512" cy="760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200" b="1" u="sng" dirty="0">
                <a:latin typeface="Lucida Sans Unicode" pitchFamily="34" charset="0"/>
              </a:rPr>
              <a:t>Homework:</a:t>
            </a:r>
          </a:p>
          <a:p>
            <a:pPr eaLnBrk="1" hangingPunct="1"/>
            <a:r>
              <a:rPr lang="en-GB" altLang="en-US" sz="2200" b="1" dirty="0" smtClean="0">
                <a:latin typeface="Lucida Sans Unicode" pitchFamily="34" charset="0"/>
              </a:rPr>
              <a:t>Past paper questions due in today!</a:t>
            </a:r>
            <a:endParaRPr lang="en-GB" altLang="en-US" sz="2200" b="1" dirty="0">
              <a:latin typeface="Lucida Sans Unicode" pitchFamily="34" charset="0"/>
            </a:endParaRPr>
          </a:p>
        </p:txBody>
      </p:sp>
      <p:sp>
        <p:nvSpPr>
          <p:cNvPr id="2054" name="TextBox 11"/>
          <p:cNvSpPr txBox="1">
            <a:spLocks noChangeArrowheads="1"/>
          </p:cNvSpPr>
          <p:nvPr/>
        </p:nvSpPr>
        <p:spPr bwMode="auto">
          <a:xfrm>
            <a:off x="179388" y="3356992"/>
            <a:ext cx="7921128" cy="57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1600" dirty="0" smtClean="0">
                <a:solidFill>
                  <a:srgbClr val="0000FF"/>
                </a:solidFill>
                <a:latin typeface="Lucida Sans Unicode" pitchFamily="34" charset="0"/>
              </a:rPr>
              <a:t>What’s happening in this series of pictures? Use the key words to help you describe what’s going on.</a:t>
            </a:r>
            <a:endParaRPr lang="en-GB" altLang="en-US" sz="1600" dirty="0">
              <a:solidFill>
                <a:srgbClr val="0000FF"/>
              </a:solidFill>
              <a:latin typeface="Lucida Sans Unicode" pitchFamily="34" charset="0"/>
            </a:endParaRPr>
          </a:p>
        </p:txBody>
      </p:sp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72235"/>
            <a:ext cx="4968552" cy="262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73828"/>
            <a:ext cx="3816424" cy="293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 rot="21446105">
            <a:off x="454203" y="4264945"/>
            <a:ext cx="3093218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latin typeface="Kristen ITC" panose="03050502040202030202" pitchFamily="66" charset="0"/>
              </a:rPr>
              <a:t>Key words…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400" b="1" dirty="0">
              <a:latin typeface="Kristen ITC" panose="03050502040202030202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Pain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Reflex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Receptor cells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Stimulus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Neurons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Spinal cord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 smtClean="0">
                <a:latin typeface="Kristen ITC" panose="03050502040202030202" pitchFamily="66" charset="0"/>
              </a:rPr>
              <a:t>Central Nervous System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000" dirty="0">
              <a:latin typeface="Kristen ITC" panose="03050502040202030202" pitchFamily="6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3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Starter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negative feedback?  </a:t>
            </a:r>
          </a:p>
          <a:p>
            <a:endParaRPr lang="en-GB" dirty="0"/>
          </a:p>
          <a:p>
            <a:r>
              <a:rPr lang="en-GB" dirty="0" smtClean="0"/>
              <a:t>What does it mean and how does it link to homeostasis?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28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Answer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Negative feedback ensures that, in any control system, </a:t>
            </a:r>
            <a:r>
              <a:rPr lang="en-GB" b="1" dirty="0">
                <a:solidFill>
                  <a:srgbClr val="FF0000"/>
                </a:solidFill>
              </a:rPr>
              <a:t>changes are reversed</a:t>
            </a:r>
            <a:r>
              <a:rPr lang="en-GB" dirty="0"/>
              <a:t> and returned back to the set level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Conditions </a:t>
            </a:r>
            <a:r>
              <a:rPr lang="en-GB" dirty="0"/>
              <a:t>in the body are controlled, to provide a </a:t>
            </a:r>
            <a:r>
              <a:rPr lang="en-GB" b="1" dirty="0">
                <a:solidFill>
                  <a:srgbClr val="FF0000"/>
                </a:solidFill>
              </a:rPr>
              <a:t>constant internal </a:t>
            </a:r>
            <a:r>
              <a:rPr lang="en-GB" b="1" dirty="0" smtClean="0">
                <a:solidFill>
                  <a:srgbClr val="FF0000"/>
                </a:solidFill>
              </a:rPr>
              <a:t>environment.  This is called homeostasis.</a:t>
            </a:r>
          </a:p>
          <a:p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6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How many sense organs do you have?</a:t>
            </a:r>
            <a:endParaRPr lang="en-GB" b="1" dirty="0"/>
          </a:p>
        </p:txBody>
      </p:sp>
      <p:pic>
        <p:nvPicPr>
          <p:cNvPr id="5" name="Picture 2" descr="http://www.biggerplate.com/mapImages/xl/3571664a-51dc-449c-9cef-53ae346d0ed9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0240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7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Receptor cells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Receptors</a:t>
            </a:r>
            <a:r>
              <a:rPr lang="en-GB" dirty="0"/>
              <a:t> are groups of specialised cells.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They </a:t>
            </a:r>
            <a:r>
              <a:rPr lang="en-GB" dirty="0"/>
              <a:t>can detect changes in the environment, which are called </a:t>
            </a:r>
            <a:r>
              <a:rPr lang="en-GB" b="1" dirty="0">
                <a:solidFill>
                  <a:srgbClr val="FF0000"/>
                </a:solidFill>
              </a:rPr>
              <a:t>stimuli</a:t>
            </a:r>
            <a:r>
              <a:rPr lang="en-GB" dirty="0"/>
              <a:t>, and turn them into electrical impulses.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Receptors </a:t>
            </a:r>
            <a:r>
              <a:rPr lang="en-GB" dirty="0"/>
              <a:t>are often located in the </a:t>
            </a:r>
            <a:r>
              <a:rPr lang="en-GB" b="1" dirty="0">
                <a:solidFill>
                  <a:srgbClr val="FF0000"/>
                </a:solidFill>
              </a:rPr>
              <a:t>sense organs</a:t>
            </a:r>
            <a:r>
              <a:rPr lang="en-GB" dirty="0"/>
              <a:t>, such as the ear, eye and skin.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Each </a:t>
            </a:r>
            <a:r>
              <a:rPr lang="en-GB" dirty="0"/>
              <a:t>organ has receptors sensitive to particular kinds of stimulus.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146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19256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 smtClean="0"/>
              <a:t>The Central Nervous System (CNS)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500"/>
            <a:ext cx="8219256" cy="4741863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800" dirty="0" smtClean="0"/>
              <a:t>The </a:t>
            </a:r>
            <a:r>
              <a:rPr lang="en-GB" sz="2800" b="1" dirty="0" smtClean="0">
                <a:solidFill>
                  <a:srgbClr val="FF0000"/>
                </a:solidFill>
              </a:rPr>
              <a:t>brain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smtClean="0"/>
              <a:t>and the </a:t>
            </a:r>
            <a:r>
              <a:rPr lang="en-GB" sz="2800" b="1" dirty="0" smtClean="0">
                <a:solidFill>
                  <a:srgbClr val="FF0000"/>
                </a:solidFill>
              </a:rPr>
              <a:t>spinal cord </a:t>
            </a:r>
            <a:r>
              <a:rPr lang="en-GB" sz="2800" dirty="0" smtClean="0"/>
              <a:t>make up the </a:t>
            </a:r>
            <a:r>
              <a:rPr lang="en-GB" sz="2800" b="1" dirty="0" smtClean="0">
                <a:solidFill>
                  <a:srgbClr val="FF0000"/>
                </a:solidFill>
              </a:rPr>
              <a:t>central nervous system (CNS)</a:t>
            </a:r>
          </a:p>
          <a:p>
            <a:pPr eaLnBrk="1" hangingPunct="1"/>
            <a:endParaRPr lang="en-GB" sz="2800" dirty="0" smtClean="0"/>
          </a:p>
          <a:p>
            <a:pPr eaLnBrk="1" hangingPunct="1"/>
            <a:r>
              <a:rPr lang="en-GB" sz="2800" dirty="0" smtClean="0"/>
              <a:t>The CNS controls all areas of the body by sending information to and from the CNS through special cells called </a:t>
            </a:r>
            <a:r>
              <a:rPr lang="en-GB" sz="2800" b="1" dirty="0" smtClean="0">
                <a:solidFill>
                  <a:srgbClr val="FF0000"/>
                </a:solidFill>
              </a:rPr>
              <a:t>neurones </a:t>
            </a:r>
          </a:p>
          <a:p>
            <a:pPr eaLnBrk="1" hangingPunct="1"/>
            <a:endParaRPr lang="en-GB" sz="2800" dirty="0" smtClean="0"/>
          </a:p>
        </p:txBody>
      </p:sp>
      <p:pic>
        <p:nvPicPr>
          <p:cNvPr id="4098" name="Picture 2" descr="http://aliciabates.edublogs.org/files/2013/08/CNS-1c3e2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43487"/>
            <a:ext cx="3198887" cy="277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16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25760"/>
            <a:ext cx="8534752" cy="1143000"/>
          </a:xfrm>
        </p:spPr>
        <p:txBody>
          <a:bodyPr/>
          <a:lstStyle/>
          <a:p>
            <a:pPr>
              <a:defRPr/>
            </a:pPr>
            <a:r>
              <a:rPr lang="en-GB" b="1" dirty="0" smtClean="0"/>
              <a:t>Neurones</a:t>
            </a:r>
            <a:endParaRPr lang="en-GB" b="1" dirty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14313" y="1340768"/>
            <a:ext cx="8678167" cy="5115595"/>
          </a:xfrm>
        </p:spPr>
        <p:txBody>
          <a:bodyPr>
            <a:normAutofit lnSpcReduction="10000"/>
          </a:bodyPr>
          <a:lstStyle/>
          <a:p>
            <a:r>
              <a:rPr lang="en-GB" sz="2200" dirty="0" smtClean="0"/>
              <a:t>There are three different types of neurone: </a:t>
            </a:r>
          </a:p>
          <a:p>
            <a:pPr lvl="1"/>
            <a:r>
              <a:rPr lang="en-GB" sz="2100" dirty="0" smtClean="0"/>
              <a:t>Sensory neurones</a:t>
            </a:r>
          </a:p>
          <a:p>
            <a:pPr lvl="1"/>
            <a:r>
              <a:rPr lang="en-GB" sz="2100" dirty="0" smtClean="0"/>
              <a:t>Relay neurones</a:t>
            </a:r>
          </a:p>
          <a:p>
            <a:pPr lvl="1"/>
            <a:r>
              <a:rPr lang="en-GB" sz="2100" dirty="0" smtClean="0"/>
              <a:t>Motor neurones</a:t>
            </a:r>
            <a:endParaRPr lang="en-US" sz="2100" dirty="0" smtClean="0"/>
          </a:p>
          <a:p>
            <a:endParaRPr lang="en-GB" sz="2200" dirty="0" smtClean="0"/>
          </a:p>
          <a:p>
            <a:r>
              <a:rPr lang="en-GB" sz="2200" b="1" dirty="0" smtClean="0">
                <a:solidFill>
                  <a:srgbClr val="FF0000"/>
                </a:solidFill>
              </a:rPr>
              <a:t>Sensory neurones pick up information from our senses </a:t>
            </a:r>
            <a:r>
              <a:rPr lang="en-GB" sz="2200" dirty="0" smtClean="0"/>
              <a:t>e.g. information about sound, light, touch, taste or smell</a:t>
            </a:r>
          </a:p>
          <a:p>
            <a:endParaRPr lang="en-GB" sz="2200" dirty="0" smtClean="0"/>
          </a:p>
          <a:p>
            <a:r>
              <a:rPr lang="en-GB" sz="2200" dirty="0" smtClean="0"/>
              <a:t>The brain decides what it wants to do with this information and nerve impulses are sent to muscles or glands to bring about the appropriate response</a:t>
            </a:r>
          </a:p>
          <a:p>
            <a:endParaRPr lang="en-GB" sz="2200" dirty="0" smtClean="0"/>
          </a:p>
          <a:p>
            <a:r>
              <a:rPr lang="en-GB" sz="2200" b="1" dirty="0" smtClean="0">
                <a:solidFill>
                  <a:srgbClr val="FF0000"/>
                </a:solidFill>
              </a:rPr>
              <a:t>Muscles and glands are known as </a:t>
            </a:r>
            <a:r>
              <a:rPr lang="en-GB" sz="2200" b="1" u="sng" dirty="0" smtClean="0">
                <a:solidFill>
                  <a:srgbClr val="FF0000"/>
                </a:solidFill>
              </a:rPr>
              <a:t>effectors</a:t>
            </a:r>
            <a:r>
              <a:rPr lang="en-GB" sz="2200" b="1" dirty="0" smtClean="0">
                <a:solidFill>
                  <a:srgbClr val="FF0000"/>
                </a:solidFill>
              </a:rPr>
              <a:t>  (they carry out the </a:t>
            </a:r>
            <a:r>
              <a:rPr lang="en-GB" sz="2200" b="1" u="sng" dirty="0" smtClean="0">
                <a:solidFill>
                  <a:srgbClr val="FF0000"/>
                </a:solidFill>
              </a:rPr>
              <a:t>effect </a:t>
            </a:r>
            <a:r>
              <a:rPr lang="en-GB" sz="2200" b="1" dirty="0" smtClean="0">
                <a:solidFill>
                  <a:srgbClr val="FF0000"/>
                </a:solidFill>
              </a:rPr>
              <a:t>that you want)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9221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/>
              <a:t>Sensory neurone</a:t>
            </a:r>
            <a:endParaRPr lang="en-GB" b="1" dirty="0"/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457200" y="1609725"/>
            <a:ext cx="8363272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600" b="0" dirty="0">
                <a:latin typeface="+mn-lt"/>
                <a:cs typeface="+mn-cs"/>
              </a:rPr>
              <a:t>A </a:t>
            </a:r>
            <a:r>
              <a:rPr lang="en-GB" sz="2600" b="1" dirty="0">
                <a:solidFill>
                  <a:srgbClr val="FF0000"/>
                </a:solidFill>
                <a:latin typeface="+mn-lt"/>
                <a:cs typeface="+mn-cs"/>
              </a:rPr>
              <a:t>neurone</a:t>
            </a:r>
            <a:r>
              <a:rPr lang="en-GB" sz="2600" b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GB" sz="2600" b="0" dirty="0">
                <a:latin typeface="+mn-lt"/>
                <a:cs typeface="+mn-cs"/>
              </a:rPr>
              <a:t>is the term used to describe a nerve cell</a:t>
            </a:r>
          </a:p>
          <a:p>
            <a:pPr marL="273050" indent="-273050"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endParaRPr lang="en-GB" sz="2600" b="0" dirty="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600" b="0" dirty="0">
                <a:latin typeface="+mn-lt"/>
                <a:cs typeface="+mn-cs"/>
              </a:rPr>
              <a:t>A </a:t>
            </a:r>
            <a:r>
              <a:rPr lang="en-GB" sz="2600" b="1" dirty="0">
                <a:solidFill>
                  <a:srgbClr val="FF0000"/>
                </a:solidFill>
                <a:latin typeface="+mn-lt"/>
                <a:cs typeface="+mn-cs"/>
              </a:rPr>
              <a:t>sensory neurone </a:t>
            </a:r>
            <a:r>
              <a:rPr lang="en-GB" sz="2600" b="0" dirty="0">
                <a:latin typeface="+mn-lt"/>
                <a:cs typeface="+mn-cs"/>
              </a:rPr>
              <a:t>is a type of nerve cell that passes messages back to the CNS from sense organs</a:t>
            </a:r>
            <a:endParaRPr lang="en-US" sz="2600" b="0" dirty="0">
              <a:latin typeface="+mn-lt"/>
              <a:cs typeface="+mn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" y="4000430"/>
            <a:ext cx="7316788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419475" y="3710608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Cell Body</a:t>
            </a:r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916238" y="4142408"/>
            <a:ext cx="1223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dirty="0"/>
              <a:t>Nucleus</a:t>
            </a:r>
            <a:endParaRPr lang="en-US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420145" y="5517232"/>
            <a:ext cx="266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dirty="0"/>
              <a:t>Direction of impulse</a:t>
            </a:r>
            <a:endParaRPr lang="en-US" dirty="0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699420" y="5949032"/>
            <a:ext cx="3960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1438" y="5229200"/>
            <a:ext cx="900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dirty="0"/>
              <a:t>Skin</a:t>
            </a:r>
            <a:endParaRPr lang="en-US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812410" y="5301208"/>
            <a:ext cx="10080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dirty="0"/>
              <a:t>CNS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7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Label the diagram of the sensory neurone</a:t>
            </a:r>
            <a:endParaRPr lang="en-GB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1972456"/>
            <a:ext cx="9130145" cy="307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33563"/>
            <a:ext cx="91440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849" y="5050050"/>
            <a:ext cx="8784976" cy="707886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Draw out a simple flow diagram to show how a nerve impulse travels from the skin receptors to the axon endings.</a:t>
            </a:r>
            <a:endParaRPr lang="en-GB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2849" y="5909210"/>
            <a:ext cx="8784976" cy="40011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Skin receptor cells -&gt; dendrites -&gt; </a:t>
            </a:r>
            <a:r>
              <a:rPr lang="en-GB" sz="2000" b="1" dirty="0" err="1" smtClean="0"/>
              <a:t>dendrons</a:t>
            </a:r>
            <a:r>
              <a:rPr lang="en-GB" sz="2000" b="1" dirty="0" smtClean="0"/>
              <a:t> -&gt; cell body -&gt; axon -&gt; axon endings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16821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Sensitivity – some questions to think about</a:t>
            </a:r>
            <a:endParaRPr lang="en-GB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069620"/>
            <a:ext cx="5632301" cy="3988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156176" y="1628800"/>
            <a:ext cx="2880320" cy="2426545"/>
          </a:xfrm>
          <a:prstGeom prst="wedgeEllipseCallout">
            <a:avLst>
              <a:gd name="adj1" fmla="val -56428"/>
              <a:gd name="adj2" fmla="val 52223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257916" y="2276872"/>
            <a:ext cx="27065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Which areas of your body are most sensitive?</a:t>
            </a:r>
          </a:p>
          <a:p>
            <a:pPr algn="ctr"/>
            <a:endParaRPr lang="en-GB" dirty="0"/>
          </a:p>
        </p:txBody>
      </p:sp>
      <p:sp>
        <p:nvSpPr>
          <p:cNvPr id="9" name="Oval Callout 8"/>
          <p:cNvSpPr/>
          <p:nvPr/>
        </p:nvSpPr>
        <p:spPr>
          <a:xfrm>
            <a:off x="98884" y="1434503"/>
            <a:ext cx="2880320" cy="2426545"/>
          </a:xfrm>
          <a:prstGeom prst="wedgeEllipseCallout">
            <a:avLst>
              <a:gd name="adj1" fmla="val 55647"/>
              <a:gd name="adj2" fmla="val 6763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94320" y="1772816"/>
            <a:ext cx="1889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How </a:t>
            </a:r>
            <a:r>
              <a:rPr lang="en-GB" dirty="0"/>
              <a:t>do you know that someone has tapped you on the shoulder if you haven’t seen them?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6084168" y="4417035"/>
            <a:ext cx="2880320" cy="2426545"/>
          </a:xfrm>
          <a:prstGeom prst="wedgeEllipseCallout">
            <a:avLst>
              <a:gd name="adj1" fmla="val -68934"/>
              <a:gd name="adj2" fmla="val -49407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79368" y="4883676"/>
            <a:ext cx="280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What makes this area sensitive?</a:t>
            </a:r>
          </a:p>
        </p:txBody>
      </p:sp>
    </p:spTree>
    <p:extLst>
      <p:ext uri="{BB962C8B-B14F-4D97-AF65-F5344CB8AC3E}">
        <p14:creationId xmlns:p14="http://schemas.microsoft.com/office/powerpoint/2010/main" val="207713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QEhQUEBQUFBUUFBcVFxQYFRQVFhYVFRUYGBcUFhQYHSggHBwnHBQUITEhJSkrLi4uGB81ODMtNygtLisBCgoKDg0OGhAQFywcHxwsLCwsLCwsLCwsLCwsLCwsLCwsLCwsKywsLCwsKywsLDcsKzcsNzcsNywsKywrLCsrK//AABEIAOoA1wMBIgACEQEDEQH/xAAcAAEAAgMBAQEAAAAAAAAAAAAAAQUDBgcEAgj/xABBEAABAwIEAwUFBgUCBQUAAAABAAIRAwQFEiExBkFRImFxgZEHEzKhwRRCUrHR8CMzYpLxsuFygoOTohUWJENT/8QAGAEBAQEBAQAAAAAAAAAAAAAAAAECAwT/xAAbEQEBAQADAQEAAAAAAAAAAAAAARECITFBEv/aAAwDAQACEQMRAD8A4ciIgIiICIiAiIgIiICIiAiIgIiICIiAiIgIiICIiAiIgIiICIiAiIgIiICIiAiIgIiICIr3AMC9/DqhLWdObvDoO9BRQi7HhvDlply+5pkcyRLv7jrKoeIPZu7V9mQW/wD5OPaHc1x0PgY8UHOkX3UplpIcCCCQQRBBG4I6r4QEREBERAREQEREBERAREQEREBERAREQSiIghSiz2FuatRrB9479BzPog9GGYTUrkZG9mYJJa0d4GYiT4La69q5rcpBblA02jy9FgvMNLhu2lTpiB5L3WWKCpRc2pBewAB0ES2ef6Ka1i54QJc0l7iIkAxO3cVtDaj6JkVG1Wg9tuXK5oOzuh1/NU2AWk0G5CJnNHnK92G4XcGuKrpDQHtJnsOa7UZmcnTpMc94ELUkptmZGo+0/hlsuvaT2gPDS6mQQS4w3Mw8ydCRpzM8lzaF23GGCuw0qoD6czlMjVvwkEaj15qkpcH2RilV/hVKgOQh73OaSNJaSQR4+qiWduWopeIMbxpI206KERCIiAiIgIiICIiAiIgIiICIiAiIgKUUIJXswe591Xpv/C4T4HQ/IleNEHYLyxp1WVQ8bO2ESBlBET3Fa5Ut6VvSa5mYioTqf6TGUrzYLxOKjmsraZmhjj+LLs7xVhfPbUY6nIMuBb1k9k/T0UrpO1zw/jbWgZfLuWx22PjK5paZ2AmAT39QtAwbDSNdYnbuWzsYG69Ei6+ru0r1azMmXJIzSYj+oDmqTjCyfY03V3nPUuHOp03NmGiNZP3SBMDnHcVfC8I2Oq+6tQ3FI0awD6bjq1209Qdw7vGveh8cPULsN97I6dTK63rFocDLTFQNI/qkED1K5Hc0Sxzmndri0+LTBVc7MYkUoiChSoQEREBERAREQEREEqERAUqFKAiIgIslC3e/RjXOj8LS78laYbw3XrH4CxvNzwR6DcoKdWWCXDvf0pJPajUkxII+qt7vh6nSAaM1R/M7Aei8VDDTTqNdHwuBU1cdOtmNp0mnQ5pVTfYqynufIKftzXU8rhIyzESqdlO3uHBlZoAGjXt7Lh/SRsR4pWo+LjiE/dLW+YJWOjiz3kfxAe6R+StP/aBaA62dTd3PBB/uEg+gWF9arbyLu1DqZ3JY17NOYqNkA+ajrF7T4u+y0XPqaGOy2dXOjQDzXIKtQuJcdySSe86ldgq4LZYnbj3IFN7AA1wHbZGzXN+8z96Fc5x/hW4szL2ZmT/MaczfPm3zA81vHLnuqJShCKMChSiCEREBFKhAREQEREEooRBKItnwTg59el717sjSJa0CXOHWeSDWWNJMAEk7Aan0Vxh2COLgaoyt3yzqe7uVzZ0qVDRg7Q3cdXHz/RfGL4ixsGeXwjdTVxsuEmmxoEAADYCFYUbkvkUw0CJHfHLxXOsPxFz3HKDoJ3nTqthwGrXac51pg6juPMIqyxd0Nkj/AAechatid2J0+EazO5/wt14kbNIlvQei0UWXvIA2JA9dFF+L6+pvtm0/e5cr2hzaonLqJLCTzVdWpfeEd0cx1W1cStpUcPrUcxc1jA1pdqc2YZRPWVyy0vX0j2TpzadiFU3HR8DxZzRErcMNv2u0OxEeoj6rlVpdSA6n5j6eK2DDr8mCPMdCmuvGugVuD6FT+La1Ps1bUhzIDSSSIczaIiSI81omPcW32HVfcXVOlUlsgkCHsJI5AdDuFs2H35I1J0haL7W7rPXotmS2jJ/5nmPyWtOczjrR7h4c5zgA0Ek5Rs2TMDuGy+ERRwEUIgIilBCKVCAiIgKVClARFICCy4dwz7VXZT1yzL45MG/rt5rqeMX7LWlyaGjQeGwH5Kq4Awb7PRNWoIfUExGrWAdkeJ39Oi1HjfFDWruYD2KegHV0an5x6o15FPiF+6s8uOgJ0A2ErxqURlf8Gx74z+Hn4rouCsblgbRBHcuY8M1g2uJ5gj9/Nb/aPNN2h03B5ELNvbUnTNjbSKZZqdIB8VqbrnI4NZ8QgiNwRz8t/JbjfVhViOWp7tP8rn1h27qqOriPQkJV8enjWaYoUwXQ6kKrtZBc4kfKD6rVls3H9UOuWNH/ANdFjD3HtOj0cFrS1Ga9FndmmdNjuOq2HD7gVNWOg+Oo8VqyNJGo0KG43rGsXq2jWAPpue8E5QcxY3kXRtPIdxWm4hevr1DUqHM5258NAB3QsBM7qELbRFClEFClQgKVClBCKUQFCIglZbag6o4NYJJ2CxLYOGGBjw525gjTlPXkg2fhzgqk0B9x/Ed+HXIPLn5+i3ixwyiwdmjSH/TaNOgELyYZdCBHMSFf2T2kieaqxhu8NGQlmmhkdR3dF+fsZpFlxWa7cVX/AOo6r9GVLmG90fRcu4r4Tdc/x6Ee8Le2z8ZAgOafxRpHPTzFc4RfVSmWkhwIIMEEQQehC+VEfVOoWkEbgz6LrOAVadVgza6CO8HvXJFv3BbnigHDkSNY2B5Ss8o1xra69gGke72Okd/itVssPaMUqs0g5DptL2Ncfm4rerVhJHvAQGjMTyga8lzTFL02+IPq6htQh47muGkehHki8lDj9Vzrmuanxe9eCOmVxGXygDyVcui8e4Eytbsv7YTsK4Gup0bV9dD4jvXPAJ2WmbEItmwbhlzodVHfl/VbM4vbAaQ0DkNj+iaY5wy1e7Zjj4NJ/ILK/DqrW5nUqjWj7xY4N9SIW7V7tx0Ljvt5roPB1FppFpAIcIIOoI6Qe7kpq/l+fkWy8fcO/YLpzGj+E/t0z0aTqyerTp4R1WtKs3oUKUQQpREEIpRAREQfVKmXENG5MDzV/WaaThygBo8WiFn4Uw3Q1XeDfLc/T/KtbqzBDg8akEtHOeRRVvw9UkCToPlutqt3x8P5LRMIuGspye6O/wDZ1V/aYi6oNNO4KrGyV35mkbabdZWC3b2dtFgt6bokmPFe+nRJaDrqBoo1jnXtNwcBrblgg5gyp3z8Lj36R5hc9XY/aRQc2weSIBcwT/zt/RccRizKLpvAtzTqWfu9M7ZBHPVxM/NcyVtws4/aaYBImZgxMNJg+al8J67dgRBaWv1Bpub6gwqa8wGleNNvXhtUMPuqwGrdNn9W5g4Qe+IKtMFbMDnHzgqo4mvxSpVKpkG3d2Rp2y97RBWZXRp/CWI1KfvbOtI+Jhpu2I2ez81gpYCylWlmYxtJGk+AXlw6+deYj74tDS4l5A1AhmXfnotqxK2NM5t537u9WsTt66FPI0Rvueu/ILzYlUOUlhnyk+EBQy4Dtnaxy596w3hBB133Kza1IrRa16tMVGU8wJdoCA6GmC4NdGk6brYcExx1F2V4LSCJaRB9F4Le89zRySe04Rydla4vIEbS6PUqrqYmalQ+/E5nfG2Q5uY/MCdlYWOi8S2VDFaIpktDh2qdSdWvjmOYI0I+oBXGOI+Hq1hU93XA1Etc0hzXAcwfoYK2bDMZfTf2HaAkAuHLlsrXiCxZiTqbqtdzXsZkADQWbkkgHXc9eS1KzY5ci2nEOCKzNaL2Vh0kMf8A2uMehWv3WH1aX82m9kfiaQPXZVl5kREBERAX1TplxAG5ML5Xpw18VGn97IOh2FHIxlNukNH5KwwuzY58udt4mVX2VwHweUfkJVxh3xHQRG6jSjx7CX22ZzRmoOMhwH8s5tWvjYbwf2cuE4mxgEH1W421bfZwI1PyghP/AEC2b2vc0p6Bo9f2E3GpxtePDbl11pTacs6u2HhPVbth9JrQM+XTlyCqLRzhAaWsHQAn5GAvY+i8NLszXACSNQYGpKlrfjQvbhi006NBumZ5qEdzBA9S75Lj62HjzF/td7VeDLWn3bOmVm5Hi7MfNa8tRwt2isMAMXFKPxfQqvW38C4A+o8V3CGtBLZ+8dp8BqpfCTa6HhF0WMc87N2JHSPqYWhe0rFC+sKLSMrQKj451HgnXwBEeK6FW7NAh5GVk1HDWOyJg+Wq4bc3DqjnPeZc4kk95WeLpz6i74MJFYkcmx6/4XUqdMGWnY694d+wFy7gqsG1iOoHyP8Auul29XWfVX6zPGcYPSJ0blJ6QF94vwiGUy9ri7SYIA+YWVjzOitcTuiaOWdYjw0S4sc2qYcRqRtzXwcNBBdGwJ9BKurt2gB5n8lmw7Dn3DajaQBhpBJPMjkOayqz4c4StXW7c7WmrUh2Zxdz15HaDyXnv+EZzG3flc2WupPMgFuhy1BykcwfFV2HY4+3DWV2Fvu9JMx2du0BHJey1x9jiXSZJmR1dqfmtXGpn1rmIMrUHhtdrmE/Cfuujo4aFXOFXrcpY8BzXCCCAQeuZp5K8vbulXtazbgAsFNzsx3aQ0lr2/1A7LkVnxEWRmnyhSb8TlJKufaZw1QszQq2p7FcPlm4Y9mXaeRzbcoWjq74jx9137ppENpNIbO5LozE9PhaPJUi25X0REQQpBUKUGzYBiG094PnGq3+xqhx7O0fNcgta+R0+vgul8N3oyjnmA16Hn9EWNkNHUZfKFa2VUkQRPKOhHTuVC65J2MLPZ3JaQSdDuenemN8b2u8rpGk9+oCzY2Xm2rim4B3uamU9HZSq+viBZmzguDRJA30HJfJ/wDmWtRrCQatNzWnmC4ECVl09fn5QvqowtJBEEGCOhGhC+Vp5hdg4Su2m3DwPhpFwb3MZt8lx9dS9mYDrch2wL2kdztx81nlG+Hr44ZxB95aV2vMvqNqNJ/qeHAeWy5pXoOY4teC1zTBB3BXWeFME+xy15Eidzo4To4eqsMTwm3uP5rGuMb7OHg4aqbJWrxtjjFpcGm8Pbu0/sLouB402q2RvzHMHosrvZ9bv+CpUZ/a4fkqe94FuLd2a1qCp1+47wgmD6hW9+MyWNypYkGNJG/KeSxVsX7Jncrnd5i91ROSs0scORaRp1HUd40UN4iJHaBB7tkymxtdxemZAmJ9Vk4Zx/JVcCYJOoLg0CT3+K1eljNM5QXFvfHXn4L3uwxtaC17Xab/AFSRf06LWuaNR24ByDMQQQ55Op6Hoqi84RbWl1Ehp6g5fVv6LQ8StK1q3OCcojnpqQPqop8b3DWFrCAXNLc2pIncjvifVLF/cVl9jNV7TTLiGE9poMzB0k89lVoUWnMREQEREBFClBCv8GxbIMp7vlP+yoVIMbIOoWOJB0a96vKLwRr+/wB6LmeC3x2J/wArf8PqSBHQI1Fxb3AmXa5RB8Bsfp6Ly2wfRP8AC1pTLQN2g65fzWZjIIIHcecgqL0+7cCPgdoD0MTlKljpqi4u4aoXVN1W3hlx8WUGG1Ne1m5NduZ0k79Ro9bhC7a0u9y8ganLlf8AJpJ+S6nQptrGSII5g7+PVXuG0vciXHTr+qMXjrhvBuEi6vKVJ4Jb2nOaDDnBjS4tBG0x6SumXcsqPys9y2QG0wAA1jAGtAA02E+JK07Hr5rMZfVtXAQ9rg5kaP8AdjPEabzPWSuvYZxVb3lMMvaYDo+MCQT1/E35rf52MS5VJgWJVGOljy092x7iNj5rZ2cR0niLqg1x6w0g+TtvVVlxwwCc1lXpvG4Y5wDh5/rCxnA7kwHUXgumYGYeEtOxk+ELOWN7KtqNSyJJZRcDzGZ4+WZYjStw7Myk6e95I+ZUYfwhVLsxJYYjM8gkg8oGxHVbGOGqf4nfL9FrjZ9jPK55WhY5gNK7YWPaIOx5tP4mnkVwOvSyOLT90kehhfq/GMDbSolzC4kdY29F+U73+Y//AI3f6iryy9xiMC9NpfPpHsOheZFlVhe41WrNyVHy2Zy6ASNpVeiICIiAiIgIiIIREUUREQZ7SvkdPKRK6Rw7c5o10I0XMFe8NYr7l2VxEcp28EHYbYArHUqAl1M9odPmtbZxbRYw65nxo0bk8p6L1cLXhrFzzqSTr0n6KtSre2sHMOZmreY5gfVbW1jTTLXDs5YPp/uvPh9LTVcn9oOP3FtdV7em4sYMpBBMw9ofp0jMR5KLa0t7m0q7surWVHAH+kEgH0XRsCuM7QQuWKywjGqtsewQW82uEj9R5LXG452Oz2zle4dWI5lcrw/2gUwB72k8Hq0hw9DC2Cx9otm3c1B/0z9F1/UY7dYsaxKu6BXIme1uxpjRtd56CmB83OCrMW9uNSC2zt2s6PquLz/22wP/ACKxyxXXOMcdo2NrUq3DgBlIa2RmqPjssYOZPyEk6L8hVqmZxJ3cST4kyrPiDiK4vqnvLqq6q7YTo1oPJjBo0bbDkqhYWQRERRERRRERAREQEREEIiICIiAiIgkFXWA8R1LV8zmYSMzefi09VSIg7NZe0G3p0w57pnYD4gZ2Ld/3zXMOK8Z+23VSvEB0BoO4a1oa2e+BJ7yqmUVBERQElEQTKSvlSgIiICIiAiKEEqEUoIREQSihEBEQoCIiAiIgIiBBKIiAiFEBERARQiCUUFSghSihAREKApUIgKVAUlBCI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xQQEhQUEBQUFBUUFBcVFxQYFRQVFhYVFRUYGBcUFhQYHSggHBwnHBQUITEhJSkrLi4uGB81ODMtNygtLisBCgoKDg0OGhAQFywcHxwsLCwsLCwsLCwsLCwsLCwsLCwsLCwsKywsLCwsKywsLDcsKzcsNzcsNywsKywrLCsrK//AABEIAOoA1wMBIgACEQEDEQH/xAAcAAEAAgMBAQEAAAAAAAAAAAAAAQUDBgcEAgj/xABBEAABAwIEAwUFBgUCBQUAAAABAAIRAwQFEiExBkFRImFxgZEHEzKhwRRCUrHR8CMzYpLxsuFygoOTohUWJENT/8QAGAEBAQEBAQAAAAAAAAAAAAAAAAECAwT/xAAbEQEBAQADAQEAAAAAAAAAAAAAARECITFBEv/aAAwDAQACEQMRAD8A4ciIgIiICIiAiIgIiICIiAiIgIiICIiAiIgIiICIiAiIgIiICIiAiIgIiICIiAiIgIiICIr3AMC9/DqhLWdObvDoO9BRQi7HhvDlply+5pkcyRLv7jrKoeIPZu7V9mQW/wD5OPaHc1x0PgY8UHOkX3UplpIcCCCQQRBBG4I6r4QEREBERAREQEREBERAREQEREBERAREQSiIghSiz2FuatRrB9479BzPog9GGYTUrkZG9mYJJa0d4GYiT4La69q5rcpBblA02jy9FgvMNLhu2lTpiB5L3WWKCpRc2pBewAB0ES2ef6Ka1i54QJc0l7iIkAxO3cVtDaj6JkVG1Wg9tuXK5oOzuh1/NU2AWk0G5CJnNHnK92G4XcGuKrpDQHtJnsOa7UZmcnTpMc94ELUkptmZGo+0/hlsuvaT2gPDS6mQQS4w3Mw8ydCRpzM8lzaF23GGCuw0qoD6czlMjVvwkEaj15qkpcH2RilV/hVKgOQh73OaSNJaSQR4+qiWduWopeIMbxpI206KERCIiAiIgIiICIiAiIgIiICIiAiIgKUUIJXswe591Xpv/C4T4HQ/IleNEHYLyxp1WVQ8bO2ESBlBET3Fa5Ut6VvSa5mYioTqf6TGUrzYLxOKjmsraZmhjj+LLs7xVhfPbUY6nIMuBb1k9k/T0UrpO1zw/jbWgZfLuWx22PjK5paZ2AmAT39QtAwbDSNdYnbuWzsYG69Ei6+ru0r1azMmXJIzSYj+oDmqTjCyfY03V3nPUuHOp03NmGiNZP3SBMDnHcVfC8I2Oq+6tQ3FI0awD6bjq1209Qdw7vGveh8cPULsN97I6dTK63rFocDLTFQNI/qkED1K5Hc0Sxzmndri0+LTBVc7MYkUoiChSoQEREBERAREQEREEqERAUqFKAiIgIslC3e/RjXOj8LS78laYbw3XrH4CxvNzwR6DcoKdWWCXDvf0pJPajUkxII+qt7vh6nSAaM1R/M7Aei8VDDTTqNdHwuBU1cdOtmNp0mnQ5pVTfYqynufIKftzXU8rhIyzESqdlO3uHBlZoAGjXt7Lh/SRsR4pWo+LjiE/dLW+YJWOjiz3kfxAe6R+StP/aBaA62dTd3PBB/uEg+gWF9arbyLu1DqZ3JY17NOYqNkA+ajrF7T4u+y0XPqaGOy2dXOjQDzXIKtQuJcdySSe86ldgq4LZYnbj3IFN7AA1wHbZGzXN+8z96Fc5x/hW4szL2ZmT/MaczfPm3zA81vHLnuqJShCKMChSiCEREBFKhAREQEREEooRBKItnwTg59el717sjSJa0CXOHWeSDWWNJMAEk7Aan0Vxh2COLgaoyt3yzqe7uVzZ0qVDRg7Q3cdXHz/RfGL4ixsGeXwjdTVxsuEmmxoEAADYCFYUbkvkUw0CJHfHLxXOsPxFz3HKDoJ3nTqthwGrXac51pg6juPMIqyxd0Nkj/AAechatid2J0+EazO5/wt14kbNIlvQei0UWXvIA2JA9dFF+L6+pvtm0/e5cr2hzaonLqJLCTzVdWpfeEd0cx1W1cStpUcPrUcxc1jA1pdqc2YZRPWVyy0vX0j2TpzadiFU3HR8DxZzRErcMNv2u0OxEeoj6rlVpdSA6n5j6eK2DDr8mCPMdCmuvGugVuD6FT+La1Ps1bUhzIDSSSIczaIiSI81omPcW32HVfcXVOlUlsgkCHsJI5AdDuFs2H35I1J0haL7W7rPXotmS2jJ/5nmPyWtOczjrR7h4c5zgA0Ek5Rs2TMDuGy+ERRwEUIgIilBCKVCAiIgKVClARFICCy4dwz7VXZT1yzL45MG/rt5rqeMX7LWlyaGjQeGwH5Kq4Awb7PRNWoIfUExGrWAdkeJ39Oi1HjfFDWruYD2KegHV0an5x6o15FPiF+6s8uOgJ0A2ErxqURlf8Gx74z+Hn4rouCsblgbRBHcuY8M1g2uJ5gj9/Nb/aPNN2h03B5ELNvbUnTNjbSKZZqdIB8VqbrnI4NZ8QgiNwRz8t/JbjfVhViOWp7tP8rn1h27qqOriPQkJV8enjWaYoUwXQ6kKrtZBc4kfKD6rVls3H9UOuWNH/ANdFjD3HtOj0cFrS1Ga9FndmmdNjuOq2HD7gVNWOg+Oo8VqyNJGo0KG43rGsXq2jWAPpue8E5QcxY3kXRtPIdxWm4hevr1DUqHM5258NAB3QsBM7qELbRFClEFClQgKVClBCKUQFCIglZbag6o4NYJJ2CxLYOGGBjw525gjTlPXkg2fhzgqk0B9x/Ed+HXIPLn5+i3ixwyiwdmjSH/TaNOgELyYZdCBHMSFf2T2kieaqxhu8NGQlmmhkdR3dF+fsZpFlxWa7cVX/AOo6r9GVLmG90fRcu4r4Tdc/x6Ee8Le2z8ZAgOafxRpHPTzFc4RfVSmWkhwIIMEEQQehC+VEfVOoWkEbgz6LrOAVadVgza6CO8HvXJFv3BbnigHDkSNY2B5Ss8o1xra69gGke72Okd/itVssPaMUqs0g5DptL2Ncfm4rerVhJHvAQGjMTyga8lzTFL02+IPq6htQh47muGkehHki8lDj9Vzrmuanxe9eCOmVxGXygDyVcui8e4Eytbsv7YTsK4Gup0bV9dD4jvXPAJ2WmbEItmwbhlzodVHfl/VbM4vbAaQ0DkNj+iaY5wy1e7Zjj4NJ/ILK/DqrW5nUqjWj7xY4N9SIW7V7tx0Ljvt5roPB1FppFpAIcIIOoI6Qe7kpq/l+fkWy8fcO/YLpzGj+E/t0z0aTqyerTp4R1WtKs3oUKUQQpREEIpRAREQfVKmXENG5MDzV/WaaThygBo8WiFn4Uw3Q1XeDfLc/T/KtbqzBDg8akEtHOeRRVvw9UkCToPlutqt3x8P5LRMIuGspye6O/wDZ1V/aYi6oNNO4KrGyV35mkbabdZWC3b2dtFgt6bokmPFe+nRJaDrqBoo1jnXtNwcBrblgg5gyp3z8Lj36R5hc9XY/aRQc2weSIBcwT/zt/RccRizKLpvAtzTqWfu9M7ZBHPVxM/NcyVtws4/aaYBImZgxMNJg+al8J67dgRBaWv1Bpub6gwqa8wGleNNvXhtUMPuqwGrdNn9W5g4Qe+IKtMFbMDnHzgqo4mvxSpVKpkG3d2Rp2y97RBWZXRp/CWI1KfvbOtI+Jhpu2I2ez81gpYCylWlmYxtJGk+AXlw6+deYj74tDS4l5A1AhmXfnotqxK2NM5t537u9WsTt66FPI0Rvueu/ILzYlUOUlhnyk+EBQy4Dtnaxy596w3hBB133Kza1IrRa16tMVGU8wJdoCA6GmC4NdGk6brYcExx1F2V4LSCJaRB9F4Le89zRySe04Rydla4vIEbS6PUqrqYmalQ+/E5nfG2Q5uY/MCdlYWOi8S2VDFaIpktDh2qdSdWvjmOYI0I+oBXGOI+Hq1hU93XA1Etc0hzXAcwfoYK2bDMZfTf2HaAkAuHLlsrXiCxZiTqbqtdzXsZkADQWbkkgHXc9eS1KzY5ci2nEOCKzNaL2Vh0kMf8A2uMehWv3WH1aX82m9kfiaQPXZVl5kREBERAX1TplxAG5ML5Xpw18VGn97IOh2FHIxlNukNH5KwwuzY58udt4mVX2VwHweUfkJVxh3xHQRG6jSjx7CX22ZzRmoOMhwH8s5tWvjYbwf2cuE4mxgEH1W421bfZwI1PyghP/AEC2b2vc0p6Bo9f2E3GpxtePDbl11pTacs6u2HhPVbth9JrQM+XTlyCqLRzhAaWsHQAn5GAvY+i8NLszXACSNQYGpKlrfjQvbhi006NBumZ5qEdzBA9S75Lj62HjzF/td7VeDLWn3bOmVm5Hi7MfNa8tRwt2isMAMXFKPxfQqvW38C4A+o8V3CGtBLZ+8dp8BqpfCTa6HhF0WMc87N2JHSPqYWhe0rFC+sKLSMrQKj451HgnXwBEeK6FW7NAh5GVk1HDWOyJg+Wq4bc3DqjnPeZc4kk95WeLpz6i74MJFYkcmx6/4XUqdMGWnY694d+wFy7gqsG1iOoHyP8Auul29XWfVX6zPGcYPSJ0blJ6QF94vwiGUy9ri7SYIA+YWVjzOitcTuiaOWdYjw0S4sc2qYcRqRtzXwcNBBdGwJ9BKurt2gB5n8lmw7Dn3DajaQBhpBJPMjkOayqz4c4StXW7c7WmrUh2Zxdz15HaDyXnv+EZzG3flc2WupPMgFuhy1BykcwfFV2HY4+3DWV2Fvu9JMx2du0BHJey1x9jiXSZJmR1dqfmtXGpn1rmIMrUHhtdrmE/Cfuujo4aFXOFXrcpY8BzXCCCAQeuZp5K8vbulXtazbgAsFNzsx3aQ0lr2/1A7LkVnxEWRmnyhSb8TlJKufaZw1QszQq2p7FcPlm4Y9mXaeRzbcoWjq74jx9137ppENpNIbO5LozE9PhaPJUi25X0REQQpBUKUGzYBiG094PnGq3+xqhx7O0fNcgta+R0+vgul8N3oyjnmA16Hn9EWNkNHUZfKFa2VUkQRPKOhHTuVC65J2MLPZ3JaQSdDuenemN8b2u8rpGk9+oCzY2Xm2rim4B3uamU9HZSq+viBZmzguDRJA30HJfJ/wDmWtRrCQatNzWnmC4ECVl09fn5QvqowtJBEEGCOhGhC+Vp5hdg4Su2m3DwPhpFwb3MZt8lx9dS9mYDrch2wL2kdztx81nlG+Hr44ZxB95aV2vMvqNqNJ/qeHAeWy5pXoOY4teC1zTBB3BXWeFME+xy15Eidzo4To4eqsMTwm3uP5rGuMb7OHg4aqbJWrxtjjFpcGm8Pbu0/sLouB402q2RvzHMHosrvZ9bv+CpUZ/a4fkqe94FuLd2a1qCp1+47wgmD6hW9+MyWNypYkGNJG/KeSxVsX7Jncrnd5i91ROSs0scORaRp1HUd40UN4iJHaBB7tkymxtdxemZAmJ9Vk4Zx/JVcCYJOoLg0CT3+K1eljNM5QXFvfHXn4L3uwxtaC17Xab/AFSRf06LWuaNR24ByDMQQQ55Op6Hoqi84RbWl1Ehp6g5fVv6LQ8StK1q3OCcojnpqQPqop8b3DWFrCAXNLc2pIncjvifVLF/cVl9jNV7TTLiGE9poMzB0k89lVoUWnMREQEREBFClBCv8GxbIMp7vlP+yoVIMbIOoWOJB0a96vKLwRr+/wB6LmeC3x2J/wArf8PqSBHQI1Fxb3AmXa5RB8Bsfp6Ly2wfRP8AC1pTLQN2g65fzWZjIIIHcecgqL0+7cCPgdoD0MTlKljpqi4u4aoXVN1W3hlx8WUGG1Ne1m5NduZ0k79Ro9bhC7a0u9y8ganLlf8AJpJ+S6nQptrGSII5g7+PVXuG0vciXHTr+qMXjrhvBuEi6vKVJ4Jb2nOaDDnBjS4tBG0x6SumXcsqPys9y2QG0wAA1jAGtAA02E+JK07Hr5rMZfVtXAQ9rg5kaP8AdjPEabzPWSuvYZxVb3lMMvaYDo+MCQT1/E35rf52MS5VJgWJVGOljy092x7iNj5rZ2cR0niLqg1x6w0g+TtvVVlxwwCc1lXpvG4Y5wDh5/rCxnA7kwHUXgumYGYeEtOxk+ELOWN7KtqNSyJJZRcDzGZ4+WZYjStw7Myk6e95I+ZUYfwhVLsxJYYjM8gkg8oGxHVbGOGqf4nfL9FrjZ9jPK55WhY5gNK7YWPaIOx5tP4mnkVwOvSyOLT90kehhfq/GMDbSolzC4kdY29F+U73+Y//AI3f6iryy9xiMC9NpfPpHsOheZFlVhe41WrNyVHy2Zy6ASNpVeiICIiAiIgIiIIREUUREQZ7SvkdPKRK6Rw7c5o10I0XMFe8NYr7l2VxEcp28EHYbYArHUqAl1M9odPmtbZxbRYw65nxo0bk8p6L1cLXhrFzzqSTr0n6KtSre2sHMOZmreY5gfVbW1jTTLXDs5YPp/uvPh9LTVcn9oOP3FtdV7em4sYMpBBMw9ofp0jMR5KLa0t7m0q7surWVHAH+kEgH0XRsCuM7QQuWKywjGqtsewQW82uEj9R5LXG452Oz2zle4dWI5lcrw/2gUwB72k8Hq0hw9DC2Cx9otm3c1B/0z9F1/UY7dYsaxKu6BXIme1uxpjRtd56CmB83OCrMW9uNSC2zt2s6PquLz/22wP/ACKxyxXXOMcdo2NrUq3DgBlIa2RmqPjssYOZPyEk6L8hVqmZxJ3cST4kyrPiDiK4vqnvLqq6q7YTo1oPJjBo0bbDkqhYWQRERRERRRERAREQEREEIiICIiAiIgkFXWA8R1LV8zmYSMzefi09VSIg7NZe0G3p0w57pnYD4gZ2Ld/3zXMOK8Z+23VSvEB0BoO4a1oa2e+BJ7yqmUVBERQElEQTKSvlSgIiICIiAiKEEqEUoIREQSihEBEQoCIiAiIgIiBBKIiAiFEBERARQiCUUFSghSihAREKApUIgKVAUlBCIiD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http://www.autismindex.com/Therapies/Therapy_Key_Word_Site_Map/sensory/motor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076" y="548680"/>
            <a:ext cx="5163120" cy="560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0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Mini plenary</a:t>
            </a:r>
            <a:endParaRPr lang="en-GB" b="1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1	What is a stimulus?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A change in your surroundings that you can detect.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2	In which organ are light receptor cells found?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Eye</a:t>
            </a:r>
          </a:p>
        </p:txBody>
      </p:sp>
      <p:sp>
        <p:nvSpPr>
          <p:cNvPr id="20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7A2A3547-FF8D-4340-9656-C50C1EF34E08}" type="slidenum">
              <a:rPr lang="en-US" sz="1400" smtClean="0">
                <a:solidFill>
                  <a:schemeClr val="bg2"/>
                </a:solidFill>
              </a:rPr>
              <a:pPr/>
              <a:t>12</a:t>
            </a:fld>
            <a:endParaRPr lang="en-US" sz="1400" smtClean="0">
              <a:solidFill>
                <a:schemeClr val="bg2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8263" y="-112713"/>
            <a:ext cx="184150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94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3	Which sense organ do you think contains the greatest number of receptors of different types? </a:t>
            </a:r>
            <a:r>
              <a:rPr lang="en-GB" b="1" dirty="0" smtClean="0"/>
              <a:t>Explain</a:t>
            </a:r>
            <a:r>
              <a:rPr lang="en-GB" dirty="0" smtClean="0"/>
              <a:t> your answer.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A:Skin because it detects many more different environmental changes than other sense organs.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051C520C-FE9F-496A-8CCC-943932A8640C}" type="slidenum">
              <a:rPr lang="en-US" sz="1400" smtClean="0">
                <a:solidFill>
                  <a:schemeClr val="bg2"/>
                </a:solidFill>
              </a:rPr>
              <a:pPr/>
              <a:t>13</a:t>
            </a:fld>
            <a:endParaRPr lang="en-US" sz="1400" smtClean="0">
              <a:solidFill>
                <a:schemeClr val="bg2"/>
              </a:solidFill>
            </a:endParaRPr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68263" y="-112713"/>
            <a:ext cx="184150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Mini plenary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8941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/>
              <a:t>Relay neurone</a:t>
            </a:r>
            <a:endParaRPr lang="en-GB" b="1" dirty="0"/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457200" y="1609725"/>
            <a:ext cx="8147248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600" dirty="0">
                <a:latin typeface="+mn-lt"/>
                <a:cs typeface="+mn-cs"/>
              </a:rPr>
              <a:t>Relay neurones are found in the CNS.</a:t>
            </a:r>
            <a:r>
              <a:rPr lang="en-GB" sz="2600" b="0" dirty="0">
                <a:latin typeface="+mn-lt"/>
                <a:cs typeface="+mn-cs"/>
              </a:rPr>
              <a:t>  They connect (relay) information from sensory neurones to other </a:t>
            </a:r>
            <a:r>
              <a:rPr lang="en-GB" sz="2600" b="0" dirty="0" smtClean="0">
                <a:latin typeface="+mn-lt"/>
                <a:cs typeface="+mn-cs"/>
              </a:rPr>
              <a:t>neurones </a:t>
            </a:r>
            <a:r>
              <a:rPr lang="en-GB" sz="2600" b="0" dirty="0">
                <a:latin typeface="+mn-lt"/>
                <a:cs typeface="+mn-cs"/>
              </a:rPr>
              <a:t>in the body.</a:t>
            </a:r>
            <a:endParaRPr lang="en-US" sz="2600" b="0" dirty="0">
              <a:latin typeface="+mn-lt"/>
              <a:cs typeface="+mn-cs"/>
            </a:endParaRPr>
          </a:p>
        </p:txBody>
      </p:sp>
      <p:graphicFrame>
        <p:nvGraphicFramePr>
          <p:cNvPr id="5" name="Object 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0" y="2997200"/>
          <a:ext cx="8027988" cy="386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Bitmap Image" r:id="rId3" imgW="6857143" imgH="2781688" progId="Paint.Picture">
                  <p:embed/>
                </p:oleObj>
              </mc:Choice>
              <mc:Fallback>
                <p:oleObj name="Bitmap Image" r:id="rId3" imgW="6857143" imgH="278168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97200"/>
                        <a:ext cx="8027988" cy="386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965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/>
              <a:t>Motor neurone</a:t>
            </a:r>
            <a:endParaRPr lang="en-GB" b="1" dirty="0"/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600" b="1" dirty="0">
                <a:solidFill>
                  <a:srgbClr val="FF0000"/>
                </a:solidFill>
                <a:latin typeface="+mn-lt"/>
                <a:cs typeface="+mn-cs"/>
              </a:rPr>
              <a:t>Motor neurones </a:t>
            </a:r>
            <a:r>
              <a:rPr lang="en-GB" sz="2600" b="0" dirty="0">
                <a:latin typeface="+mn-lt"/>
                <a:cs typeface="+mn-cs"/>
              </a:rPr>
              <a:t>transmit information to </a:t>
            </a:r>
            <a:r>
              <a:rPr lang="en-GB" sz="2600" b="0" dirty="0">
                <a:solidFill>
                  <a:srgbClr val="FF0000"/>
                </a:solidFill>
                <a:latin typeface="+mn-lt"/>
                <a:cs typeface="+mn-cs"/>
              </a:rPr>
              <a:t>effectors such as muscles</a:t>
            </a:r>
          </a:p>
          <a:p>
            <a:pPr marL="273050" indent="-273050"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endParaRPr lang="en-GB" sz="2600" b="0" dirty="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600" b="0" dirty="0">
                <a:latin typeface="+mn-lt"/>
                <a:cs typeface="+mn-cs"/>
              </a:rPr>
              <a:t>Motor neurones carry nerve impulses from relay neurones in the CNS to effector muscles and glands</a:t>
            </a:r>
            <a:endParaRPr lang="en-US" sz="2600" b="0" dirty="0">
              <a:latin typeface="+mn-lt"/>
              <a:cs typeface="+mn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411663"/>
            <a:ext cx="6840538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61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utismindex.com/Therapies/Therapy_Key_Word_Site_Map/sensory/motor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22" y="764704"/>
            <a:ext cx="6477094" cy="514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92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rossextfxn.jpg (24143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2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/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684213" y="1844675"/>
            <a:ext cx="20875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Sensory neurone</a:t>
            </a:r>
            <a:endParaRPr lang="en-US" sz="2400"/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4284663" y="549275"/>
            <a:ext cx="3097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Relay neurone</a:t>
            </a:r>
            <a:endParaRPr lang="en-US" sz="2400"/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6227763" y="2420938"/>
            <a:ext cx="2592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Motor neurone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1834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/>
      <p:bldP spid="54279" grpId="0"/>
      <p:bldP spid="542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5724525" y="2349500"/>
            <a:ext cx="20875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Sensory neurone</a:t>
            </a:r>
            <a:endParaRPr lang="en-US" sz="2400"/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132138" y="5373688"/>
            <a:ext cx="2592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Motor neurone</a:t>
            </a:r>
            <a:endParaRPr lang="en-US" sz="2400"/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1979613" y="523875"/>
            <a:ext cx="3097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/>
              <a:t>Relay neurone</a:t>
            </a:r>
            <a:endParaRPr lang="en-US" sz="2400"/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1571625" y="2428875"/>
            <a:ext cx="1643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0"/>
              <a:t>Section of the spinal cord</a:t>
            </a:r>
          </a:p>
        </p:txBody>
      </p:sp>
    </p:spTree>
    <p:extLst>
      <p:ext uri="{BB962C8B-B14F-4D97-AF65-F5344CB8AC3E}">
        <p14:creationId xmlns:p14="http://schemas.microsoft.com/office/powerpoint/2010/main" val="332091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/>
      <p:bldP spid="50183" grpId="0"/>
      <p:bldP spid="5018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/>
              <a:t>Reflex arc</a:t>
            </a:r>
            <a:endParaRPr lang="en-GB" b="1" dirty="0"/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457200" y="1609725"/>
            <a:ext cx="8291264" cy="4846638"/>
          </a:xfrm>
          <a:prstGeom prst="rect">
            <a:avLst/>
          </a:prstGeom>
        </p:spPr>
        <p:txBody>
          <a:bodyPr/>
          <a:lstStyle/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000" b="0" dirty="0">
                <a:latin typeface="+mn-lt"/>
                <a:cs typeface="+mn-cs"/>
              </a:rPr>
              <a:t>A </a:t>
            </a:r>
            <a:r>
              <a:rPr lang="en-GB" sz="2000" dirty="0">
                <a:latin typeface="+mn-lt"/>
                <a:cs typeface="+mn-cs"/>
              </a:rPr>
              <a:t>reflex arc</a:t>
            </a:r>
            <a:r>
              <a:rPr lang="en-GB" sz="2000" b="0" dirty="0">
                <a:latin typeface="+mn-lt"/>
                <a:cs typeface="+mn-cs"/>
              </a:rPr>
              <a:t> is an arrangement, usually of three neurones, that allows a reflex response to take place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endParaRPr lang="en-GB" sz="2000" b="0" dirty="0">
              <a:latin typeface="+mn-lt"/>
              <a:cs typeface="+mn-cs"/>
            </a:endParaRP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000" b="0" dirty="0">
                <a:latin typeface="+mn-lt"/>
                <a:cs typeface="+mn-cs"/>
              </a:rPr>
              <a:t>The response in a reflex arc is </a:t>
            </a:r>
            <a:r>
              <a:rPr lang="en-GB" sz="2000" dirty="0">
                <a:latin typeface="+mn-lt"/>
                <a:cs typeface="+mn-cs"/>
              </a:rPr>
              <a:t>extremely fast</a:t>
            </a:r>
            <a:r>
              <a:rPr lang="en-GB" sz="2000" b="0" dirty="0">
                <a:latin typeface="+mn-lt"/>
                <a:cs typeface="+mn-cs"/>
              </a:rPr>
              <a:t> because only three neurones are involved in the response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endParaRPr lang="en-GB" sz="2000" b="0" dirty="0">
              <a:latin typeface="+mn-lt"/>
              <a:cs typeface="+mn-cs"/>
            </a:endParaRP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000" b="0" dirty="0">
                <a:latin typeface="+mn-lt"/>
                <a:cs typeface="+mn-cs"/>
              </a:rPr>
              <a:t>Only the spinal cord is involved in this process which means that you do not use your brain to think of what to do in these situations 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endParaRPr lang="en-GB" sz="2000" b="0" dirty="0">
              <a:latin typeface="+mn-lt"/>
              <a:cs typeface="+mn-cs"/>
            </a:endParaRP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000" b="0" dirty="0">
                <a:latin typeface="+mn-lt"/>
                <a:cs typeface="+mn-cs"/>
              </a:rPr>
              <a:t>E.g. sneezing, coughing, blinking, moving your hand from a very hot object</a:t>
            </a: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endParaRPr lang="en-GB" sz="2000" b="0" dirty="0">
              <a:latin typeface="+mn-lt"/>
              <a:cs typeface="+mn-cs"/>
            </a:endParaRPr>
          </a:p>
          <a:p>
            <a:pPr marL="273050" indent="-273050" eaLnBrk="0" hangingPunct="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/>
            </a:pPr>
            <a:r>
              <a:rPr lang="en-GB" sz="2000" b="0" dirty="0">
                <a:latin typeface="+mn-lt"/>
                <a:cs typeface="+mn-cs"/>
              </a:rPr>
              <a:t>Reflex reactions are very important – they could save you from danger to your life or damage to your body</a:t>
            </a:r>
            <a:endParaRPr lang="en-US" sz="2000" b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99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/>
              <a:t>A</a:t>
            </a:r>
            <a:r>
              <a:rPr lang="en-GB" b="1" dirty="0" smtClean="0"/>
              <a:t>ctivity</a:t>
            </a:r>
            <a:endParaRPr lang="en-GB" b="1" dirty="0"/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457200" y="1609725"/>
            <a:ext cx="8075240" cy="4846638"/>
          </a:xfrm>
          <a:prstGeom prst="rect">
            <a:avLst/>
          </a:prstGeom>
        </p:spPr>
        <p:txBody>
          <a:bodyPr/>
          <a:lstStyle>
            <a:lvl1pPr marL="273050" indent="-2730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207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en-GB" sz="2600" b="0" dirty="0">
                <a:latin typeface="Trebuchet MS" pitchFamily="34" charset="0"/>
              </a:rPr>
              <a:t>Using the diagram on the next slide, describe what is happening using the following words: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n-GB" sz="2300" b="0" dirty="0">
                <a:solidFill>
                  <a:srgbClr val="6C6C6C"/>
                </a:solidFill>
                <a:latin typeface="Trebuchet MS" pitchFamily="34" charset="0"/>
              </a:rPr>
              <a:t>Motor neurone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n-GB" sz="2300" b="0" dirty="0">
                <a:solidFill>
                  <a:srgbClr val="6C6C6C"/>
                </a:solidFill>
                <a:latin typeface="Trebuchet MS" pitchFamily="34" charset="0"/>
              </a:rPr>
              <a:t>Sensory neurone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n-GB" sz="2300" b="0" dirty="0">
                <a:solidFill>
                  <a:srgbClr val="6C6C6C"/>
                </a:solidFill>
                <a:latin typeface="Trebuchet MS" pitchFamily="34" charset="0"/>
              </a:rPr>
              <a:t>Reflex arc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n-GB" sz="2300" b="0" dirty="0">
                <a:solidFill>
                  <a:srgbClr val="6C6C6C"/>
                </a:solidFill>
                <a:latin typeface="Trebuchet MS" pitchFamily="34" charset="0"/>
              </a:rPr>
              <a:t>Rapid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n-GB" sz="2300" b="0" dirty="0">
                <a:solidFill>
                  <a:srgbClr val="6C6C6C"/>
                </a:solidFill>
                <a:latin typeface="Trebuchet MS" pitchFamily="34" charset="0"/>
              </a:rPr>
              <a:t>Relay neurone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n-GB" sz="2300" b="0" dirty="0">
                <a:solidFill>
                  <a:srgbClr val="6C6C6C"/>
                </a:solidFill>
                <a:latin typeface="Trebuchet MS" pitchFamily="34" charset="0"/>
              </a:rPr>
              <a:t>Effector (muscle)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r>
              <a:rPr lang="en-GB" sz="2300" b="0" dirty="0">
                <a:solidFill>
                  <a:srgbClr val="6C6C6C"/>
                </a:solidFill>
                <a:latin typeface="Trebuchet MS" pitchFamily="34" charset="0"/>
              </a:rPr>
              <a:t>Stimulus</a:t>
            </a:r>
          </a:p>
          <a:p>
            <a:pPr lvl="1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</a:pPr>
            <a:endParaRPr lang="en-GB" sz="2300" b="0" dirty="0">
              <a:solidFill>
                <a:srgbClr val="6C6C6C"/>
              </a:solidFill>
              <a:latin typeface="Trebuchet MS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01522" y="53732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www.bbc.co.uk/schools/gcsebitesize/science/add_ocr_21c/brain_mind/nervoussystemrev3.shtml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388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en-GB" b="1" cap="none" dirty="0" smtClean="0">
                <a:ln>
                  <a:noFill/>
                </a:ln>
                <a:solidFill>
                  <a:schemeClr val="tx1"/>
                </a:solidFill>
              </a:rPr>
              <a:t>Answer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dirty="0" smtClean="0"/>
              <a:t>A harmful </a:t>
            </a:r>
            <a:r>
              <a:rPr lang="en-GB" dirty="0" smtClean="0">
                <a:solidFill>
                  <a:srgbClr val="FF0000"/>
                </a:solidFill>
              </a:rPr>
              <a:t>stimulus</a:t>
            </a:r>
            <a:r>
              <a:rPr lang="en-GB" dirty="0" smtClean="0"/>
              <a:t> is detected by </a:t>
            </a:r>
            <a:r>
              <a:rPr lang="en-GB" dirty="0" smtClean="0">
                <a:solidFill>
                  <a:srgbClr val="FF0000"/>
                </a:solidFill>
              </a:rPr>
              <a:t>sensory neurones</a:t>
            </a:r>
            <a:r>
              <a:rPr lang="en-GB" dirty="0" smtClean="0"/>
              <a:t>.  This is passed on to the </a:t>
            </a:r>
            <a:r>
              <a:rPr lang="en-GB" dirty="0" smtClean="0">
                <a:solidFill>
                  <a:srgbClr val="FF0000"/>
                </a:solidFill>
              </a:rPr>
              <a:t>relay neurone </a:t>
            </a:r>
            <a:r>
              <a:rPr lang="en-GB" dirty="0" smtClean="0"/>
              <a:t>in the </a:t>
            </a:r>
            <a:r>
              <a:rPr lang="en-GB" dirty="0" smtClean="0">
                <a:solidFill>
                  <a:srgbClr val="FF0000"/>
                </a:solidFill>
              </a:rPr>
              <a:t>spinal cord</a:t>
            </a:r>
            <a:r>
              <a:rPr lang="en-GB" dirty="0" smtClean="0"/>
              <a:t>. 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 message is then </a:t>
            </a:r>
            <a:r>
              <a:rPr lang="en-GB" dirty="0" err="1" smtClean="0"/>
              <a:t>passsed</a:t>
            </a:r>
            <a:r>
              <a:rPr lang="en-GB" dirty="0" smtClean="0"/>
              <a:t> on to the </a:t>
            </a:r>
            <a:r>
              <a:rPr lang="en-GB" dirty="0" smtClean="0">
                <a:solidFill>
                  <a:srgbClr val="FF0000"/>
                </a:solidFill>
              </a:rPr>
              <a:t>motor neurone</a:t>
            </a:r>
            <a:r>
              <a:rPr lang="en-GB" dirty="0" smtClean="0"/>
              <a:t> which ends in an </a:t>
            </a:r>
            <a:r>
              <a:rPr lang="en-GB" dirty="0" smtClean="0">
                <a:solidFill>
                  <a:srgbClr val="FF0000"/>
                </a:solidFill>
              </a:rPr>
              <a:t>effector</a:t>
            </a:r>
            <a:r>
              <a:rPr lang="en-GB" dirty="0" smtClean="0"/>
              <a:t> (muscle) to move the hand away from the harmful stimulus.  This is an example of a </a:t>
            </a:r>
            <a:r>
              <a:rPr lang="en-GB" dirty="0" smtClean="0">
                <a:solidFill>
                  <a:srgbClr val="FF0000"/>
                </a:solidFill>
              </a:rPr>
              <a:t>reflex arc </a:t>
            </a:r>
            <a:r>
              <a:rPr lang="en-GB" dirty="0" smtClean="0"/>
              <a:t>because it is a </a:t>
            </a:r>
            <a:r>
              <a:rPr lang="en-GB" dirty="0" smtClean="0">
                <a:solidFill>
                  <a:srgbClr val="FF0000"/>
                </a:solidFill>
              </a:rPr>
              <a:t>rapid response</a:t>
            </a:r>
            <a:r>
              <a:rPr lang="en-GB" dirty="0" smtClean="0"/>
              <a:t>.</a:t>
            </a:r>
            <a:endParaRPr lang="en-US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4903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reflex-actions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8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54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19256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 smtClean="0"/>
              <a:t>	Quick Questions</a:t>
            </a:r>
            <a:endParaRPr lang="en-GB" b="1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dirty="0" smtClean="0"/>
              <a:t>What do the letters CNS stand for?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dirty="0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dirty="0" smtClean="0"/>
              <a:t>Name the two main types of neurone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dirty="0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dirty="0" smtClean="0"/>
              <a:t>Which of these two links the CNS with the effectors?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dirty="0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dirty="0" smtClean="0"/>
              <a:t>Describe three features of reflex actions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dirty="0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dirty="0" smtClean="0"/>
              <a:t>Give two examples of reflex actions</a:t>
            </a:r>
          </a:p>
        </p:txBody>
      </p:sp>
    </p:spTree>
    <p:extLst>
      <p:ext uri="{BB962C8B-B14F-4D97-AF65-F5344CB8AC3E}">
        <p14:creationId xmlns:p14="http://schemas.microsoft.com/office/powerpoint/2010/main" val="290873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smtClean="0"/>
              <a:t>Central Nervous System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smtClean="0"/>
              <a:t>Sensory and Motor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smtClean="0"/>
              <a:t>Motor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smtClean="0"/>
              <a:t>They are quick, automatic and difficult to suppress</a:t>
            </a:r>
          </a:p>
          <a:p>
            <a:pPr marL="514350" indent="-514350" eaLnBrk="1" hangingPunct="1">
              <a:buFont typeface="Trebuchet MS" pitchFamily="34" charset="0"/>
              <a:buAutoNum type="arabicPeriod"/>
            </a:pPr>
            <a:endParaRPr lang="en-GB" smtClean="0"/>
          </a:p>
          <a:p>
            <a:pPr marL="514350" indent="-514350" eaLnBrk="1" hangingPunct="1">
              <a:buFont typeface="Trebuchet MS" pitchFamily="34" charset="0"/>
              <a:buAutoNum type="arabicPeriod"/>
            </a:pPr>
            <a:r>
              <a:rPr lang="en-GB" smtClean="0"/>
              <a:t>Coughing and Sneezing</a:t>
            </a:r>
          </a:p>
        </p:txBody>
      </p:sp>
    </p:spTree>
    <p:extLst>
      <p:ext uri="{BB962C8B-B14F-4D97-AF65-F5344CB8AC3E}">
        <p14:creationId xmlns:p14="http://schemas.microsoft.com/office/powerpoint/2010/main" val="398869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61926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4	State one way in which the brain alters the way the body works to stop it getting too cold.</a:t>
            </a:r>
          </a:p>
          <a:p>
            <a:pPr eaLnBrk="1" hangingPunct="1"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One of: makes you shiver, directs blood flow away from the skin, makes you feel cold so you put on more clothes/ move to a warmer area.</a:t>
            </a:r>
          </a:p>
          <a:p>
            <a:pPr eaLnBrk="1" hangingPunct="1">
              <a:lnSpc>
                <a:spcPct val="115000"/>
              </a:lnSpc>
              <a:buFontTx/>
              <a:buNone/>
            </a:pPr>
            <a:endParaRPr lang="en-GB" dirty="0" smtClean="0">
              <a:solidFill>
                <a:srgbClr val="0000FF"/>
              </a:solidFill>
            </a:endParaRPr>
          </a:p>
          <a:p>
            <a:pPr>
              <a:buFontTx/>
              <a:buNone/>
            </a:pPr>
            <a:r>
              <a:rPr lang="en-GB" dirty="0" smtClean="0"/>
              <a:t>5	Why is it necessary for neurones to link to each other?</a:t>
            </a:r>
          </a:p>
          <a:p>
            <a:pPr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To carry impulses from one part of the body to other parts.</a:t>
            </a: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B7EAF351-4065-48B8-8D8D-C8B1ABA06701}" type="slidenum">
              <a:rPr lang="en-US" sz="1400" smtClean="0">
                <a:solidFill>
                  <a:schemeClr val="bg2"/>
                </a:solidFill>
              </a:rPr>
              <a:pPr/>
              <a:t>26</a:t>
            </a:fld>
            <a:endParaRPr lang="en-US" sz="140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82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971550" y="980728"/>
            <a:ext cx="7200900" cy="503907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6	Draw a flowchart to show how impulses caused by a stimulus reach the brain.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A possible solution is: 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  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endParaRPr lang="en-GB" dirty="0" smtClean="0">
              <a:solidFill>
                <a:srgbClr val="0000FF"/>
              </a:solidFill>
            </a:endParaRPr>
          </a:p>
        </p:txBody>
      </p:sp>
      <p:sp>
        <p:nvSpPr>
          <p:cNvPr id="7173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B994824C-F646-4D48-B46F-C4E1FF474C84}" type="slidenum">
              <a:rPr lang="en-US" sz="1400" smtClean="0">
                <a:solidFill>
                  <a:schemeClr val="bg2"/>
                </a:solidFill>
              </a:rPr>
              <a:pPr/>
              <a:t>27</a:t>
            </a:fld>
            <a:endParaRPr lang="en-US" sz="1400" smtClean="0">
              <a:solidFill>
                <a:schemeClr val="bg2"/>
              </a:solidFill>
            </a:endParaRPr>
          </a:p>
        </p:txBody>
      </p:sp>
      <p:pic>
        <p:nvPicPr>
          <p:cNvPr id="7175" name="Picture 7" descr="B1_fig2_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652963"/>
            <a:ext cx="72009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93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7992888" cy="5976664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7	a Which organs are in the CNS?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Spinal cord, brain.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	b Describe the route impulses take from a touch receptor cell in the foot to the brain.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The impulses from the touch receptor cell travel via neurones in the leg, then into the spinal cord and then to the brain.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3DF40DC8-4315-4B7B-9980-1926B8599F14}" type="slidenum">
              <a:rPr lang="en-US" sz="1400" smtClean="0">
                <a:solidFill>
                  <a:schemeClr val="bg2"/>
                </a:solidFill>
              </a:rPr>
              <a:pPr/>
              <a:t>28</a:t>
            </a:fld>
            <a:endParaRPr lang="en-US" sz="140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91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16" charset="-128"/>
              </a:defRPr>
            </a:lvl9pPr>
          </a:lstStyle>
          <a:p>
            <a:fld id="{530A0D93-C827-4A8C-B4AC-192ACB5A8676}" type="slidenum">
              <a:rPr lang="en-US" sz="1400" smtClean="0">
                <a:solidFill>
                  <a:schemeClr val="bg2"/>
                </a:solidFill>
              </a:rPr>
              <a:pPr/>
              <a:t>29</a:t>
            </a:fld>
            <a:endParaRPr lang="en-US" sz="1400" smtClean="0">
              <a:solidFill>
                <a:schemeClr val="bg2"/>
              </a:solidFill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548680"/>
            <a:ext cx="8064896" cy="597666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FontTx/>
              <a:buNone/>
            </a:pPr>
            <a:r>
              <a:rPr lang="en-GB" dirty="0" smtClean="0"/>
              <a:t>8	You pick up an ice cube. Explain all the different ways in which your brain knows that it is an ice cube.</a:t>
            </a:r>
          </a:p>
          <a:p>
            <a:pPr>
              <a:lnSpc>
                <a:spcPct val="115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115000"/>
              </a:lnSpc>
              <a:buFontTx/>
              <a:buNone/>
            </a:pPr>
            <a:r>
              <a:rPr lang="en-GB" dirty="0" smtClean="0">
                <a:solidFill>
                  <a:srgbClr val="0000FF"/>
                </a:solidFill>
              </a:rPr>
              <a:t>A:	Receptor cells - in the skin detect cold – and those in the eye detect light -  impulses are sent - via neurones - to the brain - where the information is processed and you ‘feel’ the cold/see the cube.</a:t>
            </a:r>
          </a:p>
          <a:p>
            <a:pPr eaLnBrk="1" hangingPunct="1">
              <a:lnSpc>
                <a:spcPct val="115000"/>
              </a:lnSpc>
              <a:buFontTx/>
              <a:buNone/>
            </a:pPr>
            <a:endParaRPr lang="en-GB" dirty="0" smtClean="0"/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8263" y="-112713"/>
            <a:ext cx="184150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pic>
        <p:nvPicPr>
          <p:cNvPr id="9223" name="Picture 6" descr="pencil_biolog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852738"/>
            <a:ext cx="2079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05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OCFGPS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718</Words>
  <Application>Microsoft Office PowerPoint</Application>
  <PresentationFormat>On-screen Show (4:3)</PresentationFormat>
  <Paragraphs>164</Paragraphs>
  <Slides>29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Bitmap Image</vt:lpstr>
      <vt:lpstr>PowerPoint Presentation</vt:lpstr>
      <vt:lpstr>Starter</vt:lpstr>
      <vt:lpstr>Answer</vt:lpstr>
      <vt:lpstr>How many sense organs do you have?</vt:lpstr>
      <vt:lpstr>Receptor cells</vt:lpstr>
      <vt:lpstr>The Central Nervous System (CNS)</vt:lpstr>
      <vt:lpstr>Neurones</vt:lpstr>
      <vt:lpstr>Sensory neurone</vt:lpstr>
      <vt:lpstr>Label the diagram of the sensory neurone</vt:lpstr>
      <vt:lpstr>Sensitivity – some questions to think about</vt:lpstr>
      <vt:lpstr>PowerPoint Presentation</vt:lpstr>
      <vt:lpstr>Mini plenary</vt:lpstr>
      <vt:lpstr>Mini plenary</vt:lpstr>
      <vt:lpstr>Relay neurone</vt:lpstr>
      <vt:lpstr>Motor neurone</vt:lpstr>
      <vt:lpstr>PowerPoint Presentation</vt:lpstr>
      <vt:lpstr>PowerPoint Presentation</vt:lpstr>
      <vt:lpstr>PowerPoint Presentation</vt:lpstr>
      <vt:lpstr>PowerPoint Presentation</vt:lpstr>
      <vt:lpstr>Reflex arc</vt:lpstr>
      <vt:lpstr>Activity</vt:lpstr>
      <vt:lpstr>Answer</vt:lpstr>
      <vt:lpstr>PowerPoint Presentation</vt:lpstr>
      <vt:lpstr> Quick Questions</vt:lpstr>
      <vt:lpstr>Answers</vt:lpstr>
      <vt:lpstr>PowerPoint Presentation</vt:lpstr>
      <vt:lpstr>PowerPoint Presentation</vt:lpstr>
      <vt:lpstr>PowerPoint Presentation</vt:lpstr>
      <vt:lpstr>PowerPoint Presentation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 (HCACP)</dc:creator>
  <cp:lastModifiedBy>Sharan Tagore (HCACP)</cp:lastModifiedBy>
  <cp:revision>33</cp:revision>
  <cp:lastPrinted>2014-02-05T14:19:22Z</cp:lastPrinted>
  <dcterms:created xsi:type="dcterms:W3CDTF">2014-01-29T15:46:43Z</dcterms:created>
  <dcterms:modified xsi:type="dcterms:W3CDTF">2014-02-13T10:30:25Z</dcterms:modified>
</cp:coreProperties>
</file>