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8" r:id="rId3"/>
    <p:sldId id="257" r:id="rId4"/>
    <p:sldId id="258" r:id="rId5"/>
    <p:sldId id="260" r:id="rId6"/>
    <p:sldId id="259" r:id="rId7"/>
    <p:sldId id="272" r:id="rId8"/>
    <p:sldId id="282" r:id="rId9"/>
    <p:sldId id="283" r:id="rId10"/>
    <p:sldId id="280" r:id="rId11"/>
    <p:sldId id="281" r:id="rId12"/>
    <p:sldId id="284" r:id="rId13"/>
    <p:sldId id="285" r:id="rId14"/>
    <p:sldId id="286" r:id="rId15"/>
    <p:sldId id="273" r:id="rId16"/>
    <p:sldId id="279" r:id="rId17"/>
    <p:sldId id="287" r:id="rId18"/>
    <p:sldId id="288" r:id="rId19"/>
  </p:sldIdLst>
  <p:sldSz cx="9144000" cy="6858000" type="screen4x3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1057-DFC6-4228-86CF-4C1837710AEA}" type="datetimeFigureOut">
              <a:rPr lang="en-GB" smtClean="0"/>
              <a:t>07/09/2014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5F25-A206-4660-9A5A-A6CB601010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403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1057-DFC6-4228-86CF-4C1837710AEA}" type="datetimeFigureOut">
              <a:rPr lang="en-GB" smtClean="0"/>
              <a:t>07/09/2014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5F25-A206-4660-9A5A-A6CB601010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413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1057-DFC6-4228-86CF-4C1837710AEA}" type="datetimeFigureOut">
              <a:rPr lang="en-GB" smtClean="0"/>
              <a:t>07/09/2014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5F25-A206-4660-9A5A-A6CB601010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533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1057-DFC6-4228-86CF-4C1837710AEA}" type="datetimeFigureOut">
              <a:rPr lang="en-GB" smtClean="0"/>
              <a:t>07/09/2014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5F25-A206-4660-9A5A-A6CB601010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3972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1057-DFC6-4228-86CF-4C1837710AEA}" type="datetimeFigureOut">
              <a:rPr lang="en-GB" smtClean="0"/>
              <a:t>07/09/2014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5F25-A206-4660-9A5A-A6CB601010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133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1057-DFC6-4228-86CF-4C1837710AEA}" type="datetimeFigureOut">
              <a:rPr lang="en-GB" smtClean="0"/>
              <a:t>07/09/2014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5F25-A206-4660-9A5A-A6CB601010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50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1057-DFC6-4228-86CF-4C1837710AEA}" type="datetimeFigureOut">
              <a:rPr lang="en-GB" smtClean="0"/>
              <a:t>07/09/2014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5F25-A206-4660-9A5A-A6CB601010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56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1057-DFC6-4228-86CF-4C1837710AEA}" type="datetimeFigureOut">
              <a:rPr lang="en-GB" smtClean="0"/>
              <a:t>07/09/2014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5F25-A206-4660-9A5A-A6CB601010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1067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1057-DFC6-4228-86CF-4C1837710AEA}" type="datetimeFigureOut">
              <a:rPr lang="en-GB" smtClean="0"/>
              <a:t>07/09/2014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5F25-A206-4660-9A5A-A6CB601010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399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1057-DFC6-4228-86CF-4C1837710AEA}" type="datetimeFigureOut">
              <a:rPr lang="en-GB" smtClean="0"/>
              <a:t>07/09/2014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5F25-A206-4660-9A5A-A6CB601010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585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1057-DFC6-4228-86CF-4C1837710AEA}" type="datetimeFigureOut">
              <a:rPr lang="en-GB" smtClean="0"/>
              <a:t>07/09/2014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5F25-A206-4660-9A5A-A6CB601010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866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81057-DFC6-4228-86CF-4C1837710AEA}" type="datetimeFigureOut">
              <a:rPr lang="en-GB" smtClean="0"/>
              <a:t>07/09/2014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95F25-A206-4660-9A5A-A6CB601010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119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19063" y="3271838"/>
            <a:ext cx="8859837" cy="3429000"/>
          </a:xfrm>
          <a:custGeom>
            <a:avLst/>
            <a:gdLst/>
            <a:ahLst/>
            <a:cxnLst/>
            <a:rect l="0" t="0" r="0" b="0"/>
            <a:pathLst>
              <a:path w="9868790" h="4418458">
                <a:moveTo>
                  <a:pt x="0" y="0"/>
                </a:moveTo>
                <a:lnTo>
                  <a:pt x="9868789" y="0"/>
                </a:lnTo>
                <a:lnTo>
                  <a:pt x="9868789" y="4418457"/>
                </a:lnTo>
                <a:lnTo>
                  <a:pt x="0" y="4418457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107950" y="920750"/>
            <a:ext cx="8928100" cy="51398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xtLst/>
        </p:spPr>
        <p:txBody>
          <a:bodyPr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u="sng" dirty="0">
                <a:solidFill>
                  <a:srgbClr val="000000"/>
                </a:solidFill>
                <a:latin typeface="+mj-lt"/>
                <a:cs typeface="+mn-cs"/>
              </a:rPr>
              <a:t>Learning question</a:t>
            </a:r>
            <a:r>
              <a:rPr lang="en-GB" sz="2800" dirty="0" smtClean="0">
                <a:solidFill>
                  <a:srgbClr val="000000"/>
                </a:solidFill>
                <a:latin typeface="+mj-lt"/>
                <a:cs typeface="+mn-cs"/>
              </a:rPr>
              <a:t>: </a:t>
            </a:r>
            <a:r>
              <a:rPr lang="en-GB" sz="2800" dirty="0" smtClean="0">
                <a:solidFill>
                  <a:srgbClr val="000000"/>
                </a:solidFill>
                <a:latin typeface="+mj-lt"/>
                <a:cs typeface="+mn-cs"/>
              </a:rPr>
              <a:t>What is the basic structure of a neuron?</a:t>
            </a:r>
            <a:endParaRPr lang="en-GB" sz="2800" dirty="0">
              <a:solidFill>
                <a:srgbClr val="000000"/>
              </a:solidFill>
              <a:latin typeface="+mj-lt"/>
              <a:cs typeface="+mn-cs"/>
            </a:endParaRPr>
          </a:p>
        </p:txBody>
      </p:sp>
      <p:sp>
        <p:nvSpPr>
          <p:cNvPr id="21508" name="TextBox 1"/>
          <p:cNvSpPr txBox="1">
            <a:spLocks noChangeArrowheads="1"/>
          </p:cNvSpPr>
          <p:nvPr/>
        </p:nvSpPr>
        <p:spPr bwMode="auto">
          <a:xfrm>
            <a:off x="119063" y="169863"/>
            <a:ext cx="8916987" cy="52387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800" b="1" dirty="0">
                <a:latin typeface="Arial" charset="0"/>
              </a:rPr>
              <a:t>Title: </a:t>
            </a:r>
            <a:r>
              <a:rPr lang="en-GB" altLang="en-US" sz="2800" b="1" dirty="0" smtClean="0">
                <a:latin typeface="Arial" charset="0"/>
              </a:rPr>
              <a:t>Sensory receptors</a:t>
            </a:r>
            <a:endParaRPr lang="en-GB" altLang="en-US" sz="3200" b="1" dirty="0">
              <a:latin typeface="Arial" charset="0"/>
            </a:endParaRPr>
          </a:p>
        </p:txBody>
      </p:sp>
      <p:sp>
        <p:nvSpPr>
          <p:cNvPr id="16" name="TextBox 2"/>
          <p:cNvSpPr txBox="1">
            <a:spLocks noChangeArrowheads="1"/>
          </p:cNvSpPr>
          <p:nvPr/>
        </p:nvSpPr>
        <p:spPr bwMode="auto">
          <a:xfrm>
            <a:off x="119063" y="2060575"/>
            <a:ext cx="8859837" cy="513987"/>
          </a:xfrm>
          <a:prstGeom prst="rect">
            <a:avLst/>
          </a:prstGeom>
          <a:solidFill>
            <a:schemeClr val="bg1"/>
          </a:solidFill>
          <a:ln w="50800">
            <a:solidFill>
              <a:srgbClr val="000000"/>
            </a:solidFill>
            <a:miter lim="800000"/>
            <a:headEnd/>
            <a:tailEnd/>
          </a:ln>
          <a:extLst/>
        </p:spPr>
        <p:txBody>
          <a:bodyPr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u="sng" dirty="0" smtClean="0">
                <a:solidFill>
                  <a:srgbClr val="000000"/>
                </a:solidFill>
                <a:latin typeface="+mj-lt"/>
                <a:cs typeface="+mn-cs"/>
              </a:rPr>
              <a:t>Starter:</a:t>
            </a:r>
            <a:r>
              <a:rPr lang="en-GB" sz="2800" b="1" dirty="0" smtClean="0">
                <a:solidFill>
                  <a:srgbClr val="000000"/>
                </a:solidFill>
                <a:latin typeface="+mj-lt"/>
                <a:cs typeface="+mn-cs"/>
              </a:rPr>
              <a:t> </a:t>
            </a:r>
            <a:r>
              <a:rPr lang="en-GB" sz="2800" dirty="0" smtClean="0">
                <a:solidFill>
                  <a:srgbClr val="000000"/>
                </a:solidFill>
                <a:latin typeface="+mj-lt"/>
              </a:rPr>
              <a:t>draw and label a </a:t>
            </a:r>
            <a:r>
              <a:rPr lang="en-GB" sz="2800" dirty="0" smtClean="0">
                <a:solidFill>
                  <a:srgbClr val="000000"/>
                </a:solidFill>
                <a:latin typeface="+mj-lt"/>
              </a:rPr>
              <a:t>neurone from GCSE </a:t>
            </a:r>
            <a:r>
              <a:rPr lang="en-GB" sz="2800" dirty="0" err="1" smtClean="0">
                <a:solidFill>
                  <a:srgbClr val="000000"/>
                </a:solidFill>
                <a:latin typeface="+mj-lt"/>
              </a:rPr>
              <a:t>knoweldge</a:t>
            </a:r>
            <a:endParaRPr lang="en-GB" sz="24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652120" y="235496"/>
            <a:ext cx="3347864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fld id="{52E9F50B-2A58-412F-90E4-147453889B71}" type="datetime4">
              <a:rPr lang="en-GB" altLang="en-US" sz="3200" b="1" smtClean="0"/>
              <a:pPr algn="r">
                <a:defRPr/>
              </a:pPr>
              <a:t>07 September 2014</a:t>
            </a:fld>
            <a:endParaRPr lang="en-GB" altLang="en-US" sz="3200" b="1" u="sng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324" y="3429000"/>
            <a:ext cx="4176464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72668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0"/>
            <a:ext cx="7451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 rot="21446105">
            <a:off x="1762125" y="1708240"/>
            <a:ext cx="5837238" cy="37240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>
                <a:latin typeface="Kristen ITC" panose="03050502040202030202" pitchFamily="66" charset="0"/>
                <a:cs typeface="+mn-cs"/>
              </a:rPr>
              <a:t>Key words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000" b="1" dirty="0" smtClean="0">
              <a:latin typeface="Kristen ITC" panose="03050502040202030202" pitchFamily="66" charset="0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b="1" dirty="0" smtClean="0">
                <a:latin typeface="Kristen ITC" panose="03050502040202030202" pitchFamily="66" charset="0"/>
              </a:rPr>
              <a:t>Sensory receptor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b="1" dirty="0" smtClean="0">
                <a:latin typeface="Kristen ITC" panose="03050502040202030202" pitchFamily="66" charset="0"/>
                <a:cs typeface="+mn-cs"/>
              </a:rPr>
              <a:t>Transducer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b="1" dirty="0" smtClean="0">
                <a:latin typeface="Kristen ITC" panose="03050502040202030202" pitchFamily="66" charset="0"/>
              </a:rPr>
              <a:t>Sensory neurone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b="1" dirty="0" smtClean="0">
                <a:latin typeface="Kristen ITC" panose="03050502040202030202" pitchFamily="66" charset="0"/>
                <a:cs typeface="+mn-cs"/>
              </a:rPr>
              <a:t>Motor neurone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b="1" dirty="0" smtClean="0">
                <a:latin typeface="Kristen ITC" panose="03050502040202030202" pitchFamily="66" charset="0"/>
              </a:rPr>
              <a:t>Dendron (dendrites)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b="1" dirty="0" smtClean="0">
                <a:latin typeface="Kristen ITC" panose="03050502040202030202" pitchFamily="66" charset="0"/>
                <a:cs typeface="+mn-cs"/>
              </a:rPr>
              <a:t>Axon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b="1" dirty="0" smtClean="0">
                <a:latin typeface="Kristen ITC" panose="03050502040202030202" pitchFamily="66" charset="0"/>
              </a:rPr>
              <a:t>Myelin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b="1" dirty="0" err="1" smtClean="0">
                <a:latin typeface="Kristen ITC" panose="03050502040202030202" pitchFamily="66" charset="0"/>
                <a:cs typeface="+mn-cs"/>
              </a:rPr>
              <a:t>Schwaan</a:t>
            </a:r>
            <a:r>
              <a:rPr lang="en-GB" sz="2000" b="1" dirty="0" smtClean="0">
                <a:latin typeface="Kristen ITC" panose="03050502040202030202" pitchFamily="66" charset="0"/>
                <a:cs typeface="+mn-cs"/>
              </a:rPr>
              <a:t> cells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b="1" dirty="0" smtClean="0">
                <a:latin typeface="Kristen ITC" panose="03050502040202030202" pitchFamily="66" charset="0"/>
              </a:rPr>
              <a:t>Node of Ranvier</a:t>
            </a:r>
            <a:endParaRPr lang="en-GB" sz="2400" b="1" dirty="0">
              <a:latin typeface="Kristen ITC" panose="03050502040202030202" pitchFamily="66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626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Learning Outcomes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Outline the roles of sensory receptors in mammals in converting different forms of energy into nerve impulses.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Describe, with the aid of diagrams, the structure and functions of sensory and motor neurones.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53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Sensory Receptors</a:t>
            </a:r>
            <a:endParaRPr lang="en-GB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Changes in our surroundings are detected by specialised cells called </a:t>
            </a:r>
            <a:r>
              <a:rPr lang="en-GB" b="1" dirty="0" smtClean="0">
                <a:solidFill>
                  <a:srgbClr val="FF0000"/>
                </a:solidFill>
              </a:rPr>
              <a:t>sensory receptors.</a:t>
            </a:r>
          </a:p>
          <a:p>
            <a:endParaRPr lang="en-GB" dirty="0"/>
          </a:p>
          <a:p>
            <a:r>
              <a:rPr lang="en-GB" dirty="0" smtClean="0"/>
              <a:t>Sensory receptors </a:t>
            </a:r>
            <a:r>
              <a:rPr lang="en-GB" b="1" dirty="0" smtClean="0">
                <a:solidFill>
                  <a:srgbClr val="FF0000"/>
                </a:solidFill>
              </a:rPr>
              <a:t>convert</a:t>
            </a:r>
            <a:r>
              <a:rPr lang="en-GB" dirty="0" smtClean="0"/>
              <a:t> one form of energy into another.</a:t>
            </a:r>
          </a:p>
          <a:p>
            <a:endParaRPr lang="en-GB" dirty="0"/>
          </a:p>
          <a:p>
            <a:r>
              <a:rPr lang="en-GB" dirty="0" smtClean="0"/>
              <a:t>E.g. a change in pressure in the skin.</a:t>
            </a:r>
          </a:p>
          <a:p>
            <a:endParaRPr lang="en-GB" dirty="0"/>
          </a:p>
          <a:p>
            <a:r>
              <a:rPr lang="en-GB" dirty="0" smtClean="0">
                <a:solidFill>
                  <a:srgbClr val="FF0000"/>
                </a:solidFill>
              </a:rPr>
              <a:t>Change in energy levels in the environment is called a </a:t>
            </a:r>
            <a:r>
              <a:rPr lang="en-GB" b="1" dirty="0" smtClean="0">
                <a:solidFill>
                  <a:srgbClr val="FF0000"/>
                </a:solidFill>
              </a:rPr>
              <a:t>stimulus</a:t>
            </a:r>
            <a:r>
              <a:rPr lang="en-GB" dirty="0" smtClean="0">
                <a:solidFill>
                  <a:srgbClr val="FF0000"/>
                </a:solidFill>
              </a:rPr>
              <a:t>.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57837"/>
            <a:ext cx="4038600" cy="381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888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48680"/>
            <a:ext cx="3771248" cy="5911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0578" y="692696"/>
            <a:ext cx="2521222" cy="92333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Light-sensitive cells (rods and cones) in the retina of the eye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323528" y="2492896"/>
            <a:ext cx="2448272" cy="92333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Light</a:t>
            </a:r>
            <a:r>
              <a:rPr lang="en-GB" baseline="0" dirty="0" smtClean="0"/>
              <a:t> intensity and range of wavelengths (colour)</a:t>
            </a:r>
            <a:endParaRPr lang="en-GB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547664" y="1700808"/>
            <a:ext cx="0" cy="6976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293666" y="2132856"/>
            <a:ext cx="2529571" cy="92333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Olfactory</a:t>
            </a:r>
            <a:r>
              <a:rPr lang="en-GB" baseline="0" dirty="0" smtClean="0"/>
              <a:t> cells lining the inner surface in the nasal cavity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5972515" y="3800449"/>
            <a:ext cx="2991973" cy="369332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GB" dirty="0" smtClean="0"/>
              <a:t>Presence of volatile chemicals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5940152" y="4293096"/>
            <a:ext cx="2718048" cy="1200329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Taste buds in</a:t>
            </a:r>
            <a:r>
              <a:rPr lang="en-GB" baseline="0" dirty="0" smtClean="0"/>
              <a:t> the tongue, hard palate, epiglottis and the first part of the oesophagus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5763480" y="6300028"/>
            <a:ext cx="2984984" cy="369332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GB" dirty="0" smtClean="0"/>
              <a:t>Presence of soluble</a:t>
            </a:r>
            <a:r>
              <a:rPr lang="en-GB" baseline="0" dirty="0" smtClean="0"/>
              <a:t> chemicals</a:t>
            </a: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414883" y="3801814"/>
            <a:ext cx="2140893" cy="92333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Pressure receptors (</a:t>
            </a:r>
            <a:r>
              <a:rPr lang="en-GB" dirty="0" err="1" smtClean="0"/>
              <a:t>Pacinian</a:t>
            </a:r>
            <a:r>
              <a:rPr lang="en-GB" dirty="0" smtClean="0"/>
              <a:t> corpuscles)</a:t>
            </a:r>
            <a:r>
              <a:rPr lang="en-GB" baseline="0" dirty="0" smtClean="0"/>
              <a:t> in the skin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>
          <a:xfrm>
            <a:off x="559841" y="5589240"/>
            <a:ext cx="1707903" cy="369332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GB" dirty="0" smtClean="0"/>
              <a:t>Pressure on skin</a:t>
            </a:r>
            <a:endParaRPr lang="en-GB" dirty="0"/>
          </a:p>
        </p:txBody>
      </p:sp>
      <p:sp>
        <p:nvSpPr>
          <p:cNvPr id="18" name="Rectangle 17"/>
          <p:cNvSpPr/>
          <p:nvPr/>
        </p:nvSpPr>
        <p:spPr>
          <a:xfrm>
            <a:off x="5508104" y="334397"/>
            <a:ext cx="3325813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Sound receptors in the inner ear</a:t>
            </a:r>
            <a:r>
              <a:rPr lang="en-GB" baseline="0" dirty="0" smtClean="0"/>
              <a:t> (cochlea)</a:t>
            </a:r>
            <a:endParaRPr lang="en-GB" dirty="0"/>
          </a:p>
        </p:txBody>
      </p:sp>
      <p:sp>
        <p:nvSpPr>
          <p:cNvPr id="19" name="Rectangle 18"/>
          <p:cNvSpPr/>
          <p:nvPr/>
        </p:nvSpPr>
        <p:spPr>
          <a:xfrm>
            <a:off x="6293667" y="1556792"/>
            <a:ext cx="2029273" cy="369332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GB" dirty="0" smtClean="0"/>
              <a:t>Vibrations in</a:t>
            </a:r>
            <a:r>
              <a:rPr lang="en-GB" baseline="0" dirty="0" smtClean="0"/>
              <a:t> the air</a:t>
            </a:r>
            <a:endParaRPr lang="en-GB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475656" y="4819568"/>
            <a:ext cx="0" cy="6976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7380312" y="5589240"/>
            <a:ext cx="0" cy="6976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524328" y="3091376"/>
            <a:ext cx="0" cy="6976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7308303" y="1031954"/>
            <a:ext cx="1" cy="5248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35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Summary</a:t>
            </a:r>
            <a:endParaRPr lang="en-GB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Sensory receptors </a:t>
            </a:r>
            <a:r>
              <a:rPr lang="en-GB" dirty="0" smtClean="0"/>
              <a:t>detect changes from surroundings;</a:t>
            </a:r>
          </a:p>
          <a:p>
            <a:endParaRPr lang="en-GB" dirty="0" smtClean="0"/>
          </a:p>
          <a:p>
            <a:r>
              <a:rPr lang="en-GB" dirty="0" smtClean="0"/>
              <a:t>Sensory receptors transduce signals – they convert one type of energy into a form of electrical energy;</a:t>
            </a:r>
          </a:p>
          <a:p>
            <a:endParaRPr lang="en-GB" dirty="0" smtClean="0"/>
          </a:p>
          <a:p>
            <a:r>
              <a:rPr lang="en-GB" dirty="0" smtClean="0"/>
              <a:t>Changes in energy levels in the environment are called </a:t>
            </a:r>
            <a:r>
              <a:rPr lang="en-GB" dirty="0" smtClean="0">
                <a:solidFill>
                  <a:srgbClr val="FF0000"/>
                </a:solidFill>
              </a:rPr>
              <a:t>stimuli</a:t>
            </a:r>
            <a:r>
              <a:rPr lang="en-GB" dirty="0" smtClean="0"/>
              <a:t>;</a:t>
            </a:r>
          </a:p>
          <a:p>
            <a:endParaRPr lang="en-GB" dirty="0" smtClean="0"/>
          </a:p>
          <a:p>
            <a:r>
              <a:rPr lang="en-GB" dirty="0" smtClean="0"/>
              <a:t>Stimuli are converted by sensory receptors into electrical energy called a </a:t>
            </a:r>
            <a:r>
              <a:rPr lang="en-GB" dirty="0" smtClean="0">
                <a:solidFill>
                  <a:srgbClr val="FF0000"/>
                </a:solidFill>
              </a:rPr>
              <a:t>nerve impulse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844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Basic neurone structure</a:t>
            </a:r>
            <a:endParaRPr lang="en-GB" b="1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39" y="1484784"/>
            <a:ext cx="82772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222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Task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Read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page 13 of your textbook and label the diagrams of sensory and motor neurones.</a:t>
            </a:r>
          </a:p>
          <a:p>
            <a:endParaRPr lang="en-GB" dirty="0"/>
          </a:p>
          <a:p>
            <a:r>
              <a:rPr lang="en-GB" b="1" dirty="0" smtClean="0">
                <a:solidFill>
                  <a:srgbClr val="FF0000"/>
                </a:solidFill>
              </a:rPr>
              <a:t>Complete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questions 1-3 in sentences – you will need these at the basis of your notes!</a:t>
            </a:r>
          </a:p>
          <a:p>
            <a:endParaRPr lang="en-GB" dirty="0"/>
          </a:p>
          <a:p>
            <a:r>
              <a:rPr lang="en-GB" b="1" dirty="0" smtClean="0">
                <a:solidFill>
                  <a:srgbClr val="FF0000"/>
                </a:solidFill>
              </a:rPr>
              <a:t>Self assessment</a:t>
            </a:r>
            <a:r>
              <a:rPr lang="en-GB" dirty="0" smtClean="0"/>
              <a:t>: check answers at back of textbook.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2729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548680"/>
            <a:ext cx="8934450" cy="568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8063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3733"/>
            <a:ext cx="4464496" cy="675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5437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1" y="1124744"/>
            <a:ext cx="8955133" cy="4597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2338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6" y="0"/>
            <a:ext cx="916146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033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191"/>
            <a:ext cx="9144000" cy="599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055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32656"/>
            <a:ext cx="6928939" cy="351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721" y="4077072"/>
            <a:ext cx="6642873" cy="2654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648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0"/>
            <a:ext cx="6408712" cy="6871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295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The Plasma </a:t>
            </a:r>
            <a:r>
              <a:rPr lang="en-GB" b="1" dirty="0" smtClean="0"/>
              <a:t>Membrane - review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Made of phospholipids and about 6 different proteins</a:t>
            </a:r>
          </a:p>
          <a:p>
            <a:endParaRPr lang="en-GB" dirty="0"/>
          </a:p>
          <a:p>
            <a:r>
              <a:rPr lang="en-GB" dirty="0" smtClean="0"/>
              <a:t>How do molecules get across the cell membrane?</a:t>
            </a:r>
          </a:p>
          <a:p>
            <a:endParaRPr lang="en-GB" dirty="0"/>
          </a:p>
          <a:p>
            <a:r>
              <a:rPr lang="en-GB" dirty="0" smtClean="0"/>
              <a:t>What are the mechanisms of transport across </a:t>
            </a:r>
            <a:r>
              <a:rPr lang="en-GB" smtClean="0"/>
              <a:t>the membrane?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5326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citadel.sjfc.edu/students/cmg03165/e-port/vsg/cell_membra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463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663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Task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Read pages 14-15 carefully.</a:t>
            </a:r>
          </a:p>
          <a:p>
            <a:endParaRPr lang="en-GB" dirty="0"/>
          </a:p>
          <a:p>
            <a:r>
              <a:rPr lang="en-GB" dirty="0" smtClean="0"/>
              <a:t>Write out key words and definitions.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51202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ATIONKEY" val="WLNRRT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357</Words>
  <Application>Microsoft Office PowerPoint</Application>
  <PresentationFormat>On-screen Show (4:3)</PresentationFormat>
  <Paragraphs>62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Learning Outcomes</vt:lpstr>
      <vt:lpstr>Sensory Receptors</vt:lpstr>
      <vt:lpstr>PowerPoint Presentation</vt:lpstr>
      <vt:lpstr>Summary</vt:lpstr>
      <vt:lpstr>Basic neurone structure</vt:lpstr>
      <vt:lpstr>Task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Plasma Membrane - review</vt:lpstr>
      <vt:lpstr>PowerPoint Presentation</vt:lpstr>
      <vt:lpstr>Task</vt:lpstr>
    </vt:vector>
  </TitlesOfParts>
  <Company>Harris Federation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Sensory Receptors</dc:title>
  <dc:creator>Sharan Tagore (HCACP)</dc:creator>
  <cp:lastModifiedBy>Sharan</cp:lastModifiedBy>
  <cp:revision>34</cp:revision>
  <dcterms:created xsi:type="dcterms:W3CDTF">2013-09-05T06:24:51Z</dcterms:created>
  <dcterms:modified xsi:type="dcterms:W3CDTF">2014-09-07T16:43:15Z</dcterms:modified>
</cp:coreProperties>
</file>