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6" r:id="rId17"/>
    <p:sldId id="277" r:id="rId18"/>
    <p:sldId id="279" r:id="rId19"/>
    <p:sldId id="280" r:id="rId20"/>
    <p:sldId id="278" r:id="rId21"/>
    <p:sldId id="272" r:id="rId22"/>
    <p:sldId id="273" r:id="rId23"/>
    <p:sldId id="274" r:id="rId24"/>
    <p:sldId id="275" r:id="rId25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1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32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E4E37-0F1B-446C-8BDF-0ADB08FA2479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9473D-3DB6-4F5A-ACE7-CF30CC46F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750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E4E37-0F1B-446C-8BDF-0ADB08FA2479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9473D-3DB6-4F5A-ACE7-CF30CC46F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289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E4E37-0F1B-446C-8BDF-0ADB08FA2479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9473D-3DB6-4F5A-ACE7-CF30CC46F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014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E4E37-0F1B-446C-8BDF-0ADB08FA2479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9473D-3DB6-4F5A-ACE7-CF30CC46F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62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E4E37-0F1B-446C-8BDF-0ADB08FA2479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9473D-3DB6-4F5A-ACE7-CF30CC46F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39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E4E37-0F1B-446C-8BDF-0ADB08FA2479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9473D-3DB6-4F5A-ACE7-CF30CC46F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501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E4E37-0F1B-446C-8BDF-0ADB08FA2479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9473D-3DB6-4F5A-ACE7-CF30CC46F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26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E4E37-0F1B-446C-8BDF-0ADB08FA2479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9473D-3DB6-4F5A-ACE7-CF30CC46F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202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E4E37-0F1B-446C-8BDF-0ADB08FA2479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9473D-3DB6-4F5A-ACE7-CF30CC46F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469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E4E37-0F1B-446C-8BDF-0ADB08FA2479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9473D-3DB6-4F5A-ACE7-CF30CC46F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10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E4E37-0F1B-446C-8BDF-0ADB08FA2479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9473D-3DB6-4F5A-ACE7-CF30CC46F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464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E4E37-0F1B-446C-8BDF-0ADB08FA2479}" type="datetimeFigureOut">
              <a:rPr lang="en-GB" smtClean="0"/>
              <a:t>14/09/2014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9473D-3DB6-4F5A-ACE7-CF30CC46F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958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bbc.co.uk/news/science-environment-2909370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7EyhsOewnH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19063" y="3271838"/>
            <a:ext cx="8859837" cy="3429000"/>
          </a:xfrm>
          <a:custGeom>
            <a:avLst/>
            <a:gdLst/>
            <a:ahLst/>
            <a:cxnLst/>
            <a:rect l="0" t="0" r="0" b="0"/>
            <a:pathLst>
              <a:path w="9868790" h="4418458">
                <a:moveTo>
                  <a:pt x="0" y="0"/>
                </a:moveTo>
                <a:lnTo>
                  <a:pt x="9868789" y="0"/>
                </a:lnTo>
                <a:lnTo>
                  <a:pt x="9868789" y="4418457"/>
                </a:lnTo>
                <a:lnTo>
                  <a:pt x="0" y="4418457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Na</a:t>
            </a:r>
            <a:r>
              <a:rPr lang="en-GB" baseline="30000" dirty="0"/>
              <a:t>+</a:t>
            </a:r>
            <a:endParaRPr lang="en-GB" dirty="0"/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107950" y="920750"/>
            <a:ext cx="8928100" cy="51398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xtLst/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u="sng" dirty="0">
                <a:solidFill>
                  <a:srgbClr val="000000"/>
                </a:solidFill>
                <a:latin typeface="+mj-lt"/>
                <a:cs typeface="+mn-cs"/>
              </a:rPr>
              <a:t>Learning question</a:t>
            </a:r>
            <a:r>
              <a:rPr lang="en-GB" sz="2800" dirty="0" smtClean="0">
                <a:solidFill>
                  <a:srgbClr val="000000"/>
                </a:solidFill>
                <a:latin typeface="+mj-lt"/>
                <a:cs typeface="+mn-cs"/>
              </a:rPr>
              <a:t>: how are nerve impulses generated?</a:t>
            </a:r>
            <a:endParaRPr lang="en-GB" sz="2800" dirty="0">
              <a:solidFill>
                <a:srgbClr val="000000"/>
              </a:solidFill>
              <a:latin typeface="+mj-lt"/>
              <a:cs typeface="+mn-cs"/>
            </a:endParaRPr>
          </a:p>
        </p:txBody>
      </p:sp>
      <p:sp>
        <p:nvSpPr>
          <p:cNvPr id="21508" name="TextBox 1"/>
          <p:cNvSpPr txBox="1">
            <a:spLocks noChangeArrowheads="1"/>
          </p:cNvSpPr>
          <p:nvPr/>
        </p:nvSpPr>
        <p:spPr bwMode="auto">
          <a:xfrm>
            <a:off x="119063" y="169863"/>
            <a:ext cx="8916987" cy="52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800" b="1" dirty="0">
                <a:latin typeface="Arial" charset="0"/>
              </a:rPr>
              <a:t>Title: </a:t>
            </a:r>
            <a:r>
              <a:rPr lang="en-GB" altLang="en-US" sz="2800" b="1" dirty="0" smtClean="0">
                <a:latin typeface="Arial" charset="0"/>
              </a:rPr>
              <a:t>Resting potentials</a:t>
            </a:r>
            <a:endParaRPr lang="en-GB" altLang="en-US" sz="3200" b="1" dirty="0">
              <a:latin typeface="Arial" charset="0"/>
            </a:endParaRPr>
          </a:p>
        </p:txBody>
      </p:sp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119063" y="2060575"/>
            <a:ext cx="8859837" cy="944874"/>
          </a:xfrm>
          <a:prstGeom prst="rect">
            <a:avLst/>
          </a:prstGeom>
          <a:solidFill>
            <a:schemeClr val="bg1"/>
          </a:solidFill>
          <a:ln w="50800">
            <a:solidFill>
              <a:srgbClr val="000000"/>
            </a:solidFill>
            <a:miter lim="800000"/>
            <a:headEnd/>
            <a:tailEnd/>
          </a:ln>
          <a:extLst/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u="sng" dirty="0" smtClean="0">
                <a:solidFill>
                  <a:srgbClr val="000000"/>
                </a:solidFill>
                <a:latin typeface="+mj-lt"/>
                <a:cs typeface="+mn-cs"/>
              </a:rPr>
              <a:t>Starter:</a:t>
            </a:r>
            <a:r>
              <a:rPr lang="en-GB" sz="2800" b="1" dirty="0" smtClean="0">
                <a:solidFill>
                  <a:srgbClr val="000000"/>
                </a:solidFill>
                <a:latin typeface="+mj-lt"/>
                <a:cs typeface="+mn-cs"/>
              </a:rPr>
              <a:t> </a:t>
            </a:r>
            <a:r>
              <a:rPr lang="en-GB" sz="2800" dirty="0" smtClean="0">
                <a:solidFill>
                  <a:srgbClr val="000000"/>
                </a:solidFill>
                <a:latin typeface="+mj-lt"/>
              </a:rPr>
              <a:t>What type of protein in the plasma membrane allows diffusion of sodium into an axon?</a:t>
            </a:r>
            <a:endParaRPr lang="en-GB" sz="2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652120" y="235496"/>
            <a:ext cx="3347864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fld id="{52E9F50B-2A58-412F-90E4-147453889B71}" type="datetime4">
              <a:rPr lang="en-GB" altLang="en-US" sz="3200" b="1" smtClean="0"/>
              <a:pPr algn="r">
                <a:defRPr/>
              </a:pPr>
              <a:t>14 September 2014</a:t>
            </a:fld>
            <a:endParaRPr lang="en-GB" altLang="en-US" sz="3200" b="1" u="sng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380629" y="3286725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hlinkClick r:id="rId2"/>
              </a:rPr>
              <a:t>http://www.bbc.co.uk/news/science-environment-29093700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3074" name="Picture 2" descr="http://d.ibtimes.co.uk/en/full/1397949/scientists-believe-they-have-made-breakthrough-telepathy-brain-brain-communicatio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368" y="3752165"/>
            <a:ext cx="3933226" cy="283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9376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0"/>
            <a:ext cx="7451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21446105">
            <a:off x="1762125" y="1862129"/>
            <a:ext cx="5837238" cy="34163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>
                <a:latin typeface="Kristen ITC" panose="03050502040202030202" pitchFamily="66" charset="0"/>
                <a:cs typeface="+mn-cs"/>
              </a:rPr>
              <a:t>Key words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000" b="1" dirty="0" smtClean="0">
              <a:latin typeface="Kristen ITC" panose="03050502040202030202" pitchFamily="66" charset="0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</a:rPr>
              <a:t>Resting potential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  <a:cs typeface="+mn-cs"/>
              </a:rPr>
              <a:t>Threshold potential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</a:rPr>
              <a:t>Action potential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  <a:cs typeface="+mn-cs"/>
              </a:rPr>
              <a:t>Polarised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</a:rPr>
              <a:t>Depolarised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  <a:cs typeface="+mn-cs"/>
              </a:rPr>
              <a:t>Hyperpolarised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</a:rPr>
              <a:t>Repolarisation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  <a:cs typeface="+mn-cs"/>
              </a:rPr>
              <a:t>Refractory period</a:t>
            </a:r>
            <a:endParaRPr lang="en-GB" sz="2400" b="1" dirty="0">
              <a:latin typeface="Kristen ITC" panose="03050502040202030202" pitchFamily="66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64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Learning Outcomes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(c)describe </a:t>
            </a:r>
            <a:r>
              <a:rPr lang="en-GB" dirty="0"/>
              <a:t>and explain how the resting potential is established and maintained</a:t>
            </a:r>
            <a:r>
              <a:rPr lang="en-GB" dirty="0" smtClean="0"/>
              <a:t>;</a:t>
            </a:r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(d) describe and explain how an action potential is generated;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(e) describe and explain how an action potential is transmitted in a myelinated neurone, with reference to the roles of voltage-gated sodium ion and potassium ion channels;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dirty="0"/>
              <a:t>f) interpret graphs of the voltage changes taking place during the generation and transmission of an action potential;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(g) outline the significance of the frequency of impulse transmission;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(h) compare and contrast the structure and function of myelinated and non-myelinated neurones;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307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Voltage gated ion channels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27373"/>
            <a:ext cx="4038600" cy="4525963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Some of the proteins found on the surface of the cell membrane are channels that allow ions to move across.</a:t>
            </a:r>
          </a:p>
          <a:p>
            <a:endParaRPr lang="en-GB" dirty="0"/>
          </a:p>
          <a:p>
            <a:r>
              <a:rPr lang="en-GB" dirty="0" smtClean="0"/>
              <a:t>Open channels allow ions to diffuse from an area of high concentration to lower concentration until they are evenly spread out.</a:t>
            </a:r>
          </a:p>
          <a:p>
            <a:endParaRPr lang="en-GB" dirty="0"/>
          </a:p>
          <a:p>
            <a:r>
              <a:rPr lang="en-GB" dirty="0" smtClean="0"/>
              <a:t>Channel proteins found in neurons are more specific than this.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012202"/>
            <a:ext cx="3697188" cy="382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4139952" y="3068960"/>
            <a:ext cx="115212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80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Voltage gated ion channels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075240" cy="3052936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Protein channels in neurones are specific to either </a:t>
            </a:r>
            <a:r>
              <a:rPr lang="en-GB" dirty="0" smtClean="0">
                <a:solidFill>
                  <a:srgbClr val="FF0000"/>
                </a:solidFill>
              </a:rPr>
              <a:t>sodium or potassium ions;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 smtClean="0"/>
              <a:t>These protein channels have </a:t>
            </a:r>
            <a:r>
              <a:rPr lang="en-GB" dirty="0" smtClean="0">
                <a:solidFill>
                  <a:srgbClr val="FF0000"/>
                </a:solidFill>
              </a:rPr>
              <a:t>gates that open or close </a:t>
            </a:r>
            <a:r>
              <a:rPr lang="en-GB" dirty="0" smtClean="0"/>
              <a:t>the channel.  They are usually kept closed;</a:t>
            </a:r>
          </a:p>
          <a:p>
            <a:endParaRPr lang="en-GB" dirty="0"/>
          </a:p>
          <a:p>
            <a:r>
              <a:rPr lang="en-GB" dirty="0" smtClean="0"/>
              <a:t>When </a:t>
            </a:r>
            <a:r>
              <a:rPr lang="en-GB" dirty="0" smtClean="0">
                <a:solidFill>
                  <a:srgbClr val="FF0000"/>
                </a:solidFill>
              </a:rPr>
              <a:t>open</a:t>
            </a:r>
            <a:r>
              <a:rPr lang="en-GB" dirty="0" smtClean="0"/>
              <a:t>, the </a:t>
            </a:r>
            <a:r>
              <a:rPr lang="en-GB" dirty="0" smtClean="0">
                <a:solidFill>
                  <a:srgbClr val="FF0000"/>
                </a:solidFill>
              </a:rPr>
              <a:t>permeability of the ions is increased </a:t>
            </a:r>
            <a:r>
              <a:rPr lang="en-GB" dirty="0" smtClean="0"/>
              <a:t>and they flow through the channel.  When closed, the permeability is reduced.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365104"/>
            <a:ext cx="475252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104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ikispaces.psu.edu/download/attachments/42338579/image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344816" cy="547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544" y="5229200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NOTE! These types of proteins simply let sodium or potassium ions to pass in or out of the cell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43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Summary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There are a type of protein found on the cell surface called </a:t>
            </a:r>
            <a:r>
              <a:rPr lang="en-GB" b="1" dirty="0" smtClean="0">
                <a:solidFill>
                  <a:srgbClr val="FF0000"/>
                </a:solidFill>
              </a:rPr>
              <a:t>voltage-gated ion channels.  </a:t>
            </a:r>
          </a:p>
          <a:p>
            <a:endParaRPr lang="en-GB" dirty="0"/>
          </a:p>
          <a:p>
            <a:r>
              <a:rPr lang="en-GB" dirty="0" smtClean="0"/>
              <a:t>When the channel/gate is open, proteins allow sodium or potassium ions to pass in to or out of the cell </a:t>
            </a:r>
            <a:r>
              <a:rPr lang="en-GB" b="1" dirty="0" smtClean="0">
                <a:solidFill>
                  <a:srgbClr val="FF0000"/>
                </a:solidFill>
              </a:rPr>
              <a:t>down a concentration gradient.</a:t>
            </a:r>
          </a:p>
          <a:p>
            <a:endParaRPr lang="en-GB" dirty="0"/>
          </a:p>
          <a:p>
            <a:r>
              <a:rPr lang="en-GB" dirty="0" smtClean="0"/>
              <a:t>Channels are normally kept closed.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274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Ion pump proteins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507288" cy="4525963"/>
          </a:xfrm>
        </p:spPr>
        <p:txBody>
          <a:bodyPr>
            <a:noAutofit/>
          </a:bodyPr>
          <a:lstStyle/>
          <a:p>
            <a:r>
              <a:rPr lang="en-GB" sz="2000" dirty="0" smtClean="0"/>
              <a:t>Another type of protein in the cell membrane is one that </a:t>
            </a:r>
            <a:r>
              <a:rPr lang="en-GB" sz="2000" b="1" dirty="0" smtClean="0">
                <a:solidFill>
                  <a:srgbClr val="FF0000"/>
                </a:solidFill>
              </a:rPr>
              <a:t>actively</a:t>
            </a:r>
            <a:r>
              <a:rPr lang="en-GB" sz="2000" dirty="0" smtClean="0"/>
              <a:t> pumps ions in or out of the cell.</a:t>
            </a:r>
          </a:p>
          <a:p>
            <a:endParaRPr lang="en-GB" sz="2000" dirty="0"/>
          </a:p>
          <a:p>
            <a:r>
              <a:rPr lang="en-GB" sz="2000" dirty="0" smtClean="0"/>
              <a:t>These pumps transport sodium (Na</a:t>
            </a:r>
            <a:r>
              <a:rPr lang="en-GB" sz="2000" baseline="30000" dirty="0" smtClean="0"/>
              <a:t>+</a:t>
            </a:r>
            <a:r>
              <a:rPr lang="en-GB" sz="2000" dirty="0" smtClean="0"/>
              <a:t>) and potassium (K</a:t>
            </a:r>
            <a:r>
              <a:rPr lang="en-GB" sz="2000" baseline="30000" dirty="0"/>
              <a:t>+</a:t>
            </a:r>
            <a:r>
              <a:rPr lang="en-GB" sz="2000" dirty="0" smtClean="0"/>
              <a:t>) ions extra- and </a:t>
            </a:r>
            <a:r>
              <a:rPr lang="en-GB" sz="2000" dirty="0" err="1" smtClean="0"/>
              <a:t>intracellularly</a:t>
            </a:r>
            <a:r>
              <a:rPr lang="en-GB" sz="2000" dirty="0" smtClean="0"/>
              <a:t> respectively.</a:t>
            </a:r>
          </a:p>
          <a:p>
            <a:endParaRPr lang="en-GB" sz="2000" dirty="0"/>
          </a:p>
          <a:p>
            <a:r>
              <a:rPr lang="en-GB" sz="2000" dirty="0" smtClean="0"/>
              <a:t>This means lots of </a:t>
            </a:r>
            <a:r>
              <a:rPr lang="en-GB" sz="2000" dirty="0"/>
              <a:t>Na</a:t>
            </a:r>
            <a:r>
              <a:rPr lang="en-GB" sz="2000" baseline="30000" dirty="0" smtClean="0"/>
              <a:t>+ </a:t>
            </a:r>
            <a:r>
              <a:rPr lang="en-GB" sz="2000" dirty="0" smtClean="0"/>
              <a:t>is pumped out of the cell, while K</a:t>
            </a:r>
            <a:r>
              <a:rPr lang="en-GB" sz="2000" baseline="30000" dirty="0"/>
              <a:t>+</a:t>
            </a:r>
            <a:r>
              <a:rPr lang="en-GB" sz="2000" dirty="0" smtClean="0"/>
              <a:t> is pumped into the cell.</a:t>
            </a:r>
          </a:p>
          <a:p>
            <a:endParaRPr lang="en-GB" sz="2000" dirty="0"/>
          </a:p>
          <a:p>
            <a:r>
              <a:rPr lang="en-GB" sz="2000" dirty="0" smtClean="0"/>
              <a:t>This creates an </a:t>
            </a:r>
            <a:r>
              <a:rPr lang="en-GB" sz="2000" dirty="0" smtClean="0">
                <a:solidFill>
                  <a:srgbClr val="FF0000"/>
                </a:solidFill>
              </a:rPr>
              <a:t>overall negative charge inside the cell </a:t>
            </a:r>
            <a:r>
              <a:rPr lang="en-GB" sz="2000" dirty="0" smtClean="0"/>
              <a:t>with respect to the outside.</a:t>
            </a:r>
            <a:endParaRPr lang="en-GB" sz="2000" dirty="0"/>
          </a:p>
        </p:txBody>
      </p:sp>
      <p:pic>
        <p:nvPicPr>
          <p:cNvPr id="1026" name="Picture 2" descr="http://www.thealevelbiologist.co.uk/nerve-impulses/Resting%20potential.jpg?attredirects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013176"/>
            <a:ext cx="375199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apbrwww5.apsu.edu/thompsonj/Anatomy%20&amp;%20Physiology/2010/2010%20Exam%20Reviews/Exam%201%20Review/Na-K-pump.fig.3.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140968"/>
            <a:ext cx="5472608" cy="344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Polarisation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As the inside of the cell is “</a:t>
            </a:r>
            <a:r>
              <a:rPr lang="en-GB" dirty="0" smtClean="0">
                <a:solidFill>
                  <a:srgbClr val="FF0000"/>
                </a:solidFill>
              </a:rPr>
              <a:t>more negative</a:t>
            </a:r>
            <a:r>
              <a:rPr lang="en-GB" dirty="0" smtClean="0"/>
              <a:t>” than outside, we say the cell membrane has become </a:t>
            </a:r>
            <a:r>
              <a:rPr lang="en-GB" b="1" dirty="0" smtClean="0">
                <a:solidFill>
                  <a:srgbClr val="FF0000"/>
                </a:solidFill>
              </a:rPr>
              <a:t>polarised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380312" y="573325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Negative charge</a:t>
            </a:r>
            <a:endParaRPr lang="en-GB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3893455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Positive charge</a:t>
            </a:r>
            <a:endParaRPr lang="en-GB" b="1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588224" y="5589240"/>
            <a:ext cx="1008112" cy="36004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367644" y="4253495"/>
            <a:ext cx="972108" cy="28629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14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Depolarisation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Altering the permeability of sodium ions creates a nerve impulse.</a:t>
            </a:r>
          </a:p>
          <a:p>
            <a:endParaRPr lang="en-GB" dirty="0"/>
          </a:p>
          <a:p>
            <a:r>
              <a:rPr lang="en-GB" dirty="0"/>
              <a:t>S</a:t>
            </a:r>
            <a:r>
              <a:rPr lang="en-GB" dirty="0" smtClean="0"/>
              <a:t>odium channels open, sodium ions flow down the concentration gradient from high to low, flowing back into the cell (These were the first proteins we talked about).</a:t>
            </a:r>
          </a:p>
          <a:p>
            <a:endParaRPr lang="en-GB" dirty="0"/>
          </a:p>
          <a:p>
            <a:r>
              <a:rPr lang="en-GB" dirty="0" smtClean="0"/>
              <a:t>The movement of positive Na ions going back into the cell makes the inside of the cell “</a:t>
            </a:r>
            <a:r>
              <a:rPr lang="en-GB" b="1" dirty="0" smtClean="0">
                <a:solidFill>
                  <a:srgbClr val="FF0000"/>
                </a:solidFill>
              </a:rPr>
              <a:t>less negative</a:t>
            </a:r>
            <a:r>
              <a:rPr lang="en-GB" dirty="0" smtClean="0"/>
              <a:t>” than before.</a:t>
            </a:r>
          </a:p>
          <a:p>
            <a:endParaRPr lang="en-GB" dirty="0"/>
          </a:p>
          <a:p>
            <a:r>
              <a:rPr lang="en-GB" dirty="0" smtClean="0"/>
              <a:t>This creates a change in the potential difference, or charge, across the cell.</a:t>
            </a:r>
          </a:p>
          <a:p>
            <a:endParaRPr lang="en-GB" dirty="0"/>
          </a:p>
          <a:p>
            <a:r>
              <a:rPr lang="en-GB" dirty="0" smtClean="0"/>
              <a:t>This change of charges across the membrane of neurones is called </a:t>
            </a:r>
            <a:r>
              <a:rPr lang="en-GB" b="1" dirty="0" smtClean="0">
                <a:solidFill>
                  <a:srgbClr val="FF0000"/>
                </a:solidFill>
              </a:rPr>
              <a:t>depolarisation.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31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6804756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260648"/>
            <a:ext cx="34743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Sodium channel is open, allowing sodium ions to flow  back into the cell.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403648" y="980728"/>
            <a:ext cx="864096" cy="100811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63213" y="5445224"/>
            <a:ext cx="34743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Sodium ions flowing back into the cell makes it “less negative” than before</a:t>
            </a:r>
            <a:endParaRPr lang="en-GB" dirty="0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3923928" y="3789040"/>
            <a:ext cx="144016" cy="16561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283968" y="3941440"/>
            <a:ext cx="288032" cy="15037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4355976" y="4293096"/>
            <a:ext cx="720080" cy="122832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280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52" y="1368152"/>
            <a:ext cx="9177202" cy="414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648" y="556251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Neurone at rest</a:t>
            </a:r>
            <a:r>
              <a:rPr lang="en-GB" dirty="0" smtClean="0"/>
              <a:t>: only Na</a:t>
            </a:r>
            <a:r>
              <a:rPr lang="en-GB" baseline="30000" dirty="0" smtClean="0"/>
              <a:t>+</a:t>
            </a:r>
            <a:r>
              <a:rPr lang="en-GB" dirty="0" smtClean="0"/>
              <a:t>/K</a:t>
            </a:r>
            <a:r>
              <a:rPr lang="en-GB" baseline="30000" dirty="0" smtClean="0"/>
              <a:t>+</a:t>
            </a:r>
            <a:r>
              <a:rPr lang="en-GB" dirty="0" smtClean="0"/>
              <a:t> pump is working</a:t>
            </a:r>
          </a:p>
          <a:p>
            <a:r>
              <a:rPr lang="en-GB" dirty="0" smtClean="0"/>
              <a:t>V-gated Na</a:t>
            </a:r>
            <a:r>
              <a:rPr lang="en-GB" baseline="30000" dirty="0" smtClean="0"/>
              <a:t>+ </a:t>
            </a:r>
            <a:r>
              <a:rPr lang="en-GB" dirty="0" smtClean="0"/>
              <a:t>channel is </a:t>
            </a:r>
            <a:r>
              <a:rPr lang="en-GB" b="1" dirty="0" smtClean="0"/>
              <a:t>closed</a:t>
            </a:r>
            <a:endParaRPr lang="en-GB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5661248"/>
            <a:ext cx="540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Neurone depolarisation</a:t>
            </a:r>
            <a:r>
              <a:rPr lang="en-GB" dirty="0" smtClean="0"/>
              <a:t>: Na</a:t>
            </a:r>
            <a:r>
              <a:rPr lang="en-GB" baseline="30000" dirty="0" smtClean="0"/>
              <a:t>+</a:t>
            </a:r>
            <a:r>
              <a:rPr lang="en-GB" dirty="0" smtClean="0"/>
              <a:t>/K</a:t>
            </a:r>
            <a:r>
              <a:rPr lang="en-GB" baseline="30000" dirty="0" smtClean="0"/>
              <a:t>+</a:t>
            </a:r>
            <a:r>
              <a:rPr lang="en-GB" dirty="0" smtClean="0"/>
              <a:t> pump is working but </a:t>
            </a:r>
          </a:p>
          <a:p>
            <a:r>
              <a:rPr lang="en-GB" dirty="0" smtClean="0"/>
              <a:t>V-gated Na</a:t>
            </a:r>
            <a:r>
              <a:rPr lang="en-GB" baseline="30000" dirty="0" smtClean="0"/>
              <a:t>+ </a:t>
            </a:r>
            <a:r>
              <a:rPr lang="en-GB" dirty="0" smtClean="0"/>
              <a:t>channel is </a:t>
            </a:r>
            <a:r>
              <a:rPr lang="en-GB" b="1" dirty="0" smtClean="0"/>
              <a:t>open, causing lots of </a:t>
            </a:r>
            <a:r>
              <a:rPr lang="en-GB" dirty="0" smtClean="0"/>
              <a:t>Na</a:t>
            </a:r>
            <a:r>
              <a:rPr lang="en-GB" baseline="30000" dirty="0" smtClean="0"/>
              <a:t>+ to </a:t>
            </a:r>
            <a:r>
              <a:rPr lang="en-GB" dirty="0" smtClean="0"/>
              <a:t>rush into the cell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3484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Task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Sketch a graph to show the resting potential and depolarisation as mV (millivolts) against time (seconds)</a:t>
            </a:r>
          </a:p>
          <a:p>
            <a:endParaRPr lang="en-GB" dirty="0"/>
          </a:p>
          <a:p>
            <a:r>
              <a:rPr lang="en-GB" dirty="0" smtClean="0"/>
              <a:t>Which way does the line go?  Can you explain why it does this?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555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Generator Potentials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Receptor cells respond to changes in the environment.</a:t>
            </a:r>
          </a:p>
          <a:p>
            <a:endParaRPr lang="en-GB" dirty="0"/>
          </a:p>
          <a:p>
            <a:r>
              <a:rPr lang="en-GB" dirty="0" smtClean="0"/>
              <a:t>If a small number of </a:t>
            </a:r>
            <a:r>
              <a:rPr lang="en-GB" dirty="0"/>
              <a:t>Na</a:t>
            </a:r>
            <a:r>
              <a:rPr lang="en-GB" baseline="30000" dirty="0"/>
              <a:t>+</a:t>
            </a:r>
            <a:r>
              <a:rPr lang="en-GB" dirty="0" smtClean="0"/>
              <a:t> cross the channel, this is called a </a:t>
            </a:r>
            <a:r>
              <a:rPr lang="en-GB" b="1" dirty="0" smtClean="0">
                <a:solidFill>
                  <a:srgbClr val="FF0000"/>
                </a:solidFill>
              </a:rPr>
              <a:t>generator potential.</a:t>
            </a:r>
          </a:p>
          <a:p>
            <a:endParaRPr lang="en-GB" dirty="0"/>
          </a:p>
          <a:p>
            <a:r>
              <a:rPr lang="en-GB" dirty="0" smtClean="0"/>
              <a:t>The larger the stimulus (the change in energy levels in the environment) the more gated channels will open.</a:t>
            </a:r>
          </a:p>
          <a:p>
            <a:endParaRPr lang="en-GB" dirty="0"/>
          </a:p>
          <a:p>
            <a:r>
              <a:rPr lang="en-GB" dirty="0" smtClean="0"/>
              <a:t>If there are enough </a:t>
            </a:r>
            <a:r>
              <a:rPr lang="en-GB" dirty="0"/>
              <a:t>Na</a:t>
            </a:r>
            <a:r>
              <a:rPr lang="en-GB" baseline="30000" dirty="0" smtClean="0"/>
              <a:t>+ </a:t>
            </a:r>
            <a:r>
              <a:rPr lang="en-GB" dirty="0" smtClean="0"/>
              <a:t>entering the cell, the potential difference changes significantly and will initiate an impulse, known as an </a:t>
            </a:r>
            <a:r>
              <a:rPr lang="en-GB" b="1" dirty="0" smtClean="0">
                <a:solidFill>
                  <a:srgbClr val="FF0000"/>
                </a:solidFill>
              </a:rPr>
              <a:t>action potential.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47664" y="5949280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hlinkClick r:id="rId2"/>
              </a:rPr>
              <a:t>http://</a:t>
            </a:r>
            <a:r>
              <a:rPr lang="en-GB" b="1" dirty="0" smtClean="0">
                <a:hlinkClick r:id="rId2"/>
              </a:rPr>
              <a:t>www.youtube.com/watch?v=7EyhsOewnH4</a:t>
            </a:r>
            <a:endParaRPr lang="en-GB" b="1" dirty="0" smtClean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6796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7" y="819150"/>
            <a:ext cx="7019925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71800" y="4509120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Small stimuli create small changes in potential difference</a:t>
            </a:r>
            <a:endParaRPr lang="en-GB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220072" y="1412776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Large stimulus creates large change in potential difference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88764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Repolarisation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Depolarisation </a:t>
            </a:r>
          </a:p>
          <a:p>
            <a:pPr lvl="1"/>
            <a:r>
              <a:rPr lang="en-GB" dirty="0"/>
              <a:t>Massive influx of sodium ions into the cell</a:t>
            </a:r>
          </a:p>
          <a:p>
            <a:pPr lvl="1"/>
            <a:r>
              <a:rPr lang="en-GB" dirty="0"/>
              <a:t>Causes internal environment to become more positive</a:t>
            </a:r>
          </a:p>
          <a:p>
            <a:endParaRPr lang="en-GB" dirty="0"/>
          </a:p>
          <a:p>
            <a:r>
              <a:rPr lang="en-GB" b="1" dirty="0" smtClean="0">
                <a:solidFill>
                  <a:srgbClr val="FF0000"/>
                </a:solidFill>
              </a:rPr>
              <a:t>Repolarisation</a:t>
            </a:r>
          </a:p>
          <a:p>
            <a:pPr lvl="1"/>
            <a:r>
              <a:rPr lang="en-GB" dirty="0" smtClean="0"/>
              <a:t>Making internal environment negative again</a:t>
            </a:r>
            <a:endParaRPr lang="en-GB" dirty="0"/>
          </a:p>
          <a:p>
            <a:pPr lvl="1"/>
            <a:r>
              <a:rPr lang="en-GB" dirty="0" smtClean="0"/>
              <a:t>Export of potassium ions via K</a:t>
            </a:r>
            <a:r>
              <a:rPr lang="en-GB" baseline="30000" dirty="0" smtClean="0"/>
              <a:t>+</a:t>
            </a:r>
            <a:r>
              <a:rPr lang="en-GB" dirty="0" smtClean="0"/>
              <a:t> channels</a:t>
            </a:r>
          </a:p>
          <a:p>
            <a:pPr lvl="1"/>
            <a:r>
              <a:rPr lang="en-GB" dirty="0" smtClean="0"/>
              <a:t>At this point, </a:t>
            </a:r>
            <a:r>
              <a:rPr lang="en-GB" dirty="0" smtClean="0">
                <a:solidFill>
                  <a:srgbClr val="FF0000"/>
                </a:solidFill>
              </a:rPr>
              <a:t>Na</a:t>
            </a:r>
            <a:r>
              <a:rPr lang="en-GB" baseline="30000" dirty="0" smtClean="0">
                <a:solidFill>
                  <a:srgbClr val="FF0000"/>
                </a:solidFill>
              </a:rPr>
              <a:t>+</a:t>
            </a:r>
            <a:r>
              <a:rPr lang="en-GB" dirty="0" smtClean="0">
                <a:solidFill>
                  <a:srgbClr val="FF0000"/>
                </a:solidFill>
              </a:rPr>
              <a:t> channels are closed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740" y="1700808"/>
            <a:ext cx="4371740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949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Repolarisation</a:t>
            </a: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At +40mv, Na</a:t>
            </a:r>
            <a:r>
              <a:rPr lang="en-GB" baseline="30000" dirty="0" smtClean="0"/>
              <a:t>+ </a:t>
            </a:r>
            <a:r>
              <a:rPr lang="en-GB" dirty="0" smtClean="0"/>
              <a:t>ion channels close and K</a:t>
            </a:r>
            <a:r>
              <a:rPr lang="en-GB" baseline="30000" dirty="0" smtClean="0"/>
              <a:t>+</a:t>
            </a:r>
            <a:r>
              <a:rPr lang="en-GB" dirty="0" smtClean="0"/>
              <a:t> ion channels open</a:t>
            </a:r>
          </a:p>
          <a:p>
            <a:endParaRPr lang="en-GB" dirty="0"/>
          </a:p>
          <a:p>
            <a:r>
              <a:rPr lang="en-GB" dirty="0"/>
              <a:t>K</a:t>
            </a:r>
            <a:r>
              <a:rPr lang="en-GB" baseline="30000" dirty="0"/>
              <a:t>+</a:t>
            </a:r>
            <a:r>
              <a:rPr lang="en-GB" dirty="0"/>
              <a:t> </a:t>
            </a:r>
            <a:r>
              <a:rPr lang="en-GB" dirty="0" smtClean="0"/>
              <a:t>ions flow out of the cell by diffusion, making the internal environment more negative with respect to outside</a:t>
            </a:r>
          </a:p>
          <a:p>
            <a:endParaRPr lang="en-GB" dirty="0"/>
          </a:p>
          <a:p>
            <a:r>
              <a:rPr lang="en-GB" dirty="0"/>
              <a:t>K</a:t>
            </a:r>
            <a:r>
              <a:rPr lang="en-GB" baseline="30000" dirty="0"/>
              <a:t>+</a:t>
            </a:r>
            <a:r>
              <a:rPr lang="en-GB" dirty="0"/>
              <a:t> </a:t>
            </a:r>
            <a:r>
              <a:rPr lang="en-GB" dirty="0" smtClean="0"/>
              <a:t>ion channels are a bit leaky, causing an overshoot of repolarisation.  Results in hyperpolarisation.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360977"/>
            <a:ext cx="3178696" cy="3004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Up Arrow 6"/>
          <p:cNvSpPr/>
          <p:nvPr/>
        </p:nvSpPr>
        <p:spPr>
          <a:xfrm>
            <a:off x="7560332" y="4960415"/>
            <a:ext cx="252028" cy="86409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Down Arrow 7"/>
          <p:cNvSpPr/>
          <p:nvPr/>
        </p:nvSpPr>
        <p:spPr>
          <a:xfrm>
            <a:off x="7092280" y="1484784"/>
            <a:ext cx="252028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1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Refractory period</a:t>
            </a: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Phase were no further APs can be fired to allow cell to </a:t>
            </a:r>
            <a:r>
              <a:rPr lang="en-GB" b="1" dirty="0" smtClean="0">
                <a:solidFill>
                  <a:srgbClr val="FF0000"/>
                </a:solidFill>
              </a:rPr>
              <a:t>recover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and to ensure APs only travel in </a:t>
            </a:r>
            <a:r>
              <a:rPr lang="en-GB" b="1" dirty="0" smtClean="0">
                <a:solidFill>
                  <a:srgbClr val="FF0000"/>
                </a:solidFill>
              </a:rPr>
              <a:t>one direction</a:t>
            </a:r>
          </a:p>
          <a:p>
            <a:endParaRPr lang="en-GB" dirty="0"/>
          </a:p>
          <a:p>
            <a:r>
              <a:rPr lang="en-GB" dirty="0" smtClean="0"/>
              <a:t>Sodium/potassium ion pumps actively transport </a:t>
            </a:r>
            <a:r>
              <a:rPr lang="en-GB" b="1" dirty="0" smtClean="0">
                <a:solidFill>
                  <a:srgbClr val="FF0000"/>
                </a:solidFill>
              </a:rPr>
              <a:t>3Na</a:t>
            </a:r>
            <a:r>
              <a:rPr lang="en-GB" b="1" baseline="30000" dirty="0" smtClean="0">
                <a:solidFill>
                  <a:srgbClr val="FF0000"/>
                </a:solidFill>
              </a:rPr>
              <a:t>+</a:t>
            </a:r>
            <a:r>
              <a:rPr lang="en-GB" b="1" dirty="0" smtClean="0">
                <a:solidFill>
                  <a:srgbClr val="FF0000"/>
                </a:solidFill>
              </a:rPr>
              <a:t> out of the cell and 2K</a:t>
            </a:r>
            <a:r>
              <a:rPr lang="en-GB" b="1" baseline="30000" dirty="0" smtClean="0">
                <a:solidFill>
                  <a:srgbClr val="FF0000"/>
                </a:solidFill>
              </a:rPr>
              <a:t>+</a:t>
            </a:r>
            <a:r>
              <a:rPr lang="en-GB" b="1" dirty="0" smtClean="0">
                <a:solidFill>
                  <a:srgbClr val="FF0000"/>
                </a:solidFill>
              </a:rPr>
              <a:t> into the cell </a:t>
            </a:r>
            <a:r>
              <a:rPr lang="en-GB" dirty="0" smtClean="0"/>
              <a:t>to restore charge across the membrane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375" y="2482056"/>
            <a:ext cx="2762250" cy="2762250"/>
          </a:xfrm>
        </p:spPr>
      </p:pic>
    </p:spTree>
    <p:extLst>
      <p:ext uri="{BB962C8B-B14F-4D97-AF65-F5344CB8AC3E}">
        <p14:creationId xmlns:p14="http://schemas.microsoft.com/office/powerpoint/2010/main" val="160248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bioap.wikispaces.com/file/view/action_potential.png/192867164/537x442/action_potent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4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89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338" y="571500"/>
            <a:ext cx="450532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19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Transfer of information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Stimuli detected have energy.  This energy is converted in order to depolarise the membrane of a neurone (make the receiving neuron membrane “less negative”).  Once this happens, an impulse is transmitted to other parts of the body.</a:t>
            </a:r>
          </a:p>
          <a:p>
            <a:endParaRPr lang="en-GB" dirty="0"/>
          </a:p>
          <a:p>
            <a:r>
              <a:rPr lang="en-GB" dirty="0" smtClean="0"/>
              <a:t>The impulse is transmitted through neurones as action potentials from one part of the body to the other.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241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6" y="0"/>
            <a:ext cx="916146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83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Neurone Specialisations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Very long axons </a:t>
            </a:r>
            <a:r>
              <a:rPr lang="en-GB" dirty="0" smtClean="0"/>
              <a:t>– transmit over long distances</a:t>
            </a:r>
          </a:p>
          <a:p>
            <a:endParaRPr lang="en-GB" dirty="0" smtClean="0"/>
          </a:p>
          <a:p>
            <a:r>
              <a:rPr lang="en-GB" b="1" dirty="0" smtClean="0">
                <a:solidFill>
                  <a:srgbClr val="FF0000"/>
                </a:solidFill>
              </a:rPr>
              <a:t>Many gated ion channels </a:t>
            </a:r>
            <a:r>
              <a:rPr lang="en-GB" dirty="0" smtClean="0"/>
              <a:t>on cell membrane surface to allow Na, K and </a:t>
            </a:r>
            <a:r>
              <a:rPr lang="en-GB" dirty="0" err="1" smtClean="0"/>
              <a:t>Ca</a:t>
            </a:r>
            <a:r>
              <a:rPr lang="en-GB" dirty="0" smtClean="0"/>
              <a:t> ions through</a:t>
            </a:r>
          </a:p>
          <a:p>
            <a:endParaRPr lang="en-GB" dirty="0" smtClean="0"/>
          </a:p>
          <a:p>
            <a:r>
              <a:rPr lang="en-GB" b="1" dirty="0" smtClean="0">
                <a:solidFill>
                  <a:srgbClr val="FF0000"/>
                </a:solidFill>
              </a:rPr>
              <a:t>Na/K pumps </a:t>
            </a:r>
            <a:r>
              <a:rPr lang="en-GB" dirty="0" smtClean="0"/>
              <a:t>to facilitate active transport of ions into/out of cell</a:t>
            </a:r>
          </a:p>
          <a:p>
            <a:pPr lvl="1"/>
            <a:r>
              <a:rPr lang="en-GB" dirty="0" smtClean="0"/>
              <a:t>Maintain a potential difference across cell membrane (+</a:t>
            </a:r>
            <a:r>
              <a:rPr lang="en-GB" dirty="0" err="1" smtClean="0"/>
              <a:t>ve</a:t>
            </a:r>
            <a:r>
              <a:rPr lang="en-GB" dirty="0" smtClean="0"/>
              <a:t> outside, -</a:t>
            </a:r>
            <a:r>
              <a:rPr lang="en-GB" dirty="0" err="1" smtClean="0"/>
              <a:t>ve</a:t>
            </a:r>
            <a:r>
              <a:rPr lang="en-GB" dirty="0" smtClean="0"/>
              <a:t> inside)</a:t>
            </a:r>
          </a:p>
          <a:p>
            <a:endParaRPr lang="en-GB" dirty="0" smtClean="0"/>
          </a:p>
          <a:p>
            <a:r>
              <a:rPr lang="en-GB" b="1" dirty="0" smtClean="0">
                <a:solidFill>
                  <a:srgbClr val="FF0000"/>
                </a:solidFill>
              </a:rPr>
              <a:t>Myelin sheath (Schwann cells) </a:t>
            </a:r>
            <a:r>
              <a:rPr lang="en-GB" dirty="0" smtClean="0"/>
              <a:t>insulate neurone from electrical activity of nearby cells</a:t>
            </a:r>
          </a:p>
          <a:p>
            <a:endParaRPr lang="en-GB" dirty="0" smtClean="0"/>
          </a:p>
          <a:p>
            <a:r>
              <a:rPr lang="en-GB" dirty="0" smtClean="0"/>
              <a:t>Cells have a nucleus, many </a:t>
            </a:r>
            <a:r>
              <a:rPr lang="en-GB" b="1" dirty="0" smtClean="0">
                <a:solidFill>
                  <a:srgbClr val="FF0000"/>
                </a:solidFill>
              </a:rPr>
              <a:t>mitochondria and ribosomes – why?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959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Questions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Explain how the presence of a myelin sheath speeds up the movement of a nerve impulse.</a:t>
            </a:r>
          </a:p>
          <a:p>
            <a:endParaRPr lang="en-GB" dirty="0"/>
          </a:p>
          <a:p>
            <a:r>
              <a:rPr lang="en-GB" dirty="0" smtClean="0"/>
              <a:t>Why is the term “polarised” used when describing a neurone’s charge across the membrane at rest?</a:t>
            </a:r>
          </a:p>
        </p:txBody>
      </p:sp>
    </p:spTree>
    <p:extLst>
      <p:ext uri="{BB962C8B-B14F-4D97-AF65-F5344CB8AC3E}">
        <p14:creationId xmlns:p14="http://schemas.microsoft.com/office/powerpoint/2010/main" val="15092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ATIONKEY" val="MOIYYI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1083</Words>
  <Application>Microsoft Office PowerPoint</Application>
  <PresentationFormat>On-screen Show (4:3)</PresentationFormat>
  <Paragraphs>128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Learning Outcomes</vt:lpstr>
      <vt:lpstr>Voltage gated ion channels</vt:lpstr>
      <vt:lpstr>Voltage gated ion channels</vt:lpstr>
      <vt:lpstr>PowerPoint Presentation</vt:lpstr>
      <vt:lpstr>Summary</vt:lpstr>
      <vt:lpstr>Ion pump proteins</vt:lpstr>
      <vt:lpstr>Polarisation</vt:lpstr>
      <vt:lpstr>Depolarisation</vt:lpstr>
      <vt:lpstr>PowerPoint Presentation</vt:lpstr>
      <vt:lpstr>PowerPoint Presentation</vt:lpstr>
      <vt:lpstr>Task</vt:lpstr>
      <vt:lpstr>Generator Potentials</vt:lpstr>
      <vt:lpstr>PowerPoint Presentation</vt:lpstr>
      <vt:lpstr>Repolarisation</vt:lpstr>
      <vt:lpstr>Repolarisation</vt:lpstr>
      <vt:lpstr>Refractory period</vt:lpstr>
      <vt:lpstr>PowerPoint Presentation</vt:lpstr>
      <vt:lpstr>PowerPoint Presentation</vt:lpstr>
      <vt:lpstr>Transfer of information</vt:lpstr>
      <vt:lpstr>PowerPoint Presentation</vt:lpstr>
      <vt:lpstr>Neurone Specialisations</vt:lpstr>
      <vt:lpstr>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Sharan</dc:creator>
  <cp:lastModifiedBy>Sharan Tagore (HCACP)</cp:lastModifiedBy>
  <cp:revision>8</cp:revision>
  <dcterms:created xsi:type="dcterms:W3CDTF">2014-09-07T17:22:02Z</dcterms:created>
  <dcterms:modified xsi:type="dcterms:W3CDTF">2014-09-14T16:23:54Z</dcterms:modified>
</cp:coreProperties>
</file>