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1"/>
  </p:handoutMasterIdLst>
  <p:sldIdLst>
    <p:sldId id="256" r:id="rId2"/>
    <p:sldId id="257" r:id="rId3"/>
    <p:sldId id="282" r:id="rId4"/>
    <p:sldId id="268" r:id="rId5"/>
    <p:sldId id="269" r:id="rId6"/>
    <p:sldId id="270" r:id="rId7"/>
    <p:sldId id="258" r:id="rId8"/>
    <p:sldId id="273" r:id="rId9"/>
    <p:sldId id="275" r:id="rId10"/>
    <p:sldId id="274" r:id="rId11"/>
    <p:sldId id="276" r:id="rId12"/>
    <p:sldId id="281" r:id="rId13"/>
    <p:sldId id="271" r:id="rId14"/>
    <p:sldId id="260" r:id="rId15"/>
    <p:sldId id="261" r:id="rId16"/>
    <p:sldId id="277" r:id="rId17"/>
    <p:sldId id="262" r:id="rId18"/>
    <p:sldId id="272" r:id="rId19"/>
    <p:sldId id="263" r:id="rId20"/>
    <p:sldId id="279" r:id="rId21"/>
    <p:sldId id="278" r:id="rId22"/>
    <p:sldId id="283" r:id="rId23"/>
    <p:sldId id="280" r:id="rId24"/>
    <p:sldId id="284" r:id="rId25"/>
    <p:sldId id="264" r:id="rId26"/>
    <p:sldId id="285" r:id="rId27"/>
    <p:sldId id="265" r:id="rId28"/>
    <p:sldId id="266" r:id="rId29"/>
    <p:sldId id="267" r:id="rId30"/>
  </p:sldIdLst>
  <p:sldSz cx="9144000" cy="6858000" type="screen4x3"/>
  <p:notesSz cx="6797675" cy="9926638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7B35B-53D5-416A-AE0D-228CAE10ADC1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ADFF71-247F-4D01-8C02-C9DC786CD7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4727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CA44-5AAF-4DDE-9BF8-96126A75B5CC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875CB-FAC2-4B7E-B235-F0FF64B597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416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CA44-5AAF-4DDE-9BF8-96126A75B5CC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875CB-FAC2-4B7E-B235-F0FF64B597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83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CA44-5AAF-4DDE-9BF8-96126A75B5CC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875CB-FAC2-4B7E-B235-F0FF64B597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77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CA44-5AAF-4DDE-9BF8-96126A75B5CC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875CB-FAC2-4B7E-B235-F0FF64B597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473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CA44-5AAF-4DDE-9BF8-96126A75B5CC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875CB-FAC2-4B7E-B235-F0FF64B597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864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CA44-5AAF-4DDE-9BF8-96126A75B5CC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875CB-FAC2-4B7E-B235-F0FF64B597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615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CA44-5AAF-4DDE-9BF8-96126A75B5CC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875CB-FAC2-4B7E-B235-F0FF64B597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536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CA44-5AAF-4DDE-9BF8-96126A75B5CC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875CB-FAC2-4B7E-B235-F0FF64B597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214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CA44-5AAF-4DDE-9BF8-96126A75B5CC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875CB-FAC2-4B7E-B235-F0FF64B597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6726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CA44-5AAF-4DDE-9BF8-96126A75B5CC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875CB-FAC2-4B7E-B235-F0FF64B597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320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CA44-5AAF-4DDE-9BF8-96126A75B5CC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875CB-FAC2-4B7E-B235-F0FF64B597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41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1CA44-5AAF-4DDE-9BF8-96126A75B5CC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875CB-FAC2-4B7E-B235-F0FF64B597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246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youtube.com/watch?v=HnKMB11ih2o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Action Potentials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Miss Tagore</a:t>
            </a:r>
          </a:p>
          <a:p>
            <a:r>
              <a:rPr lang="en-GB" dirty="0" smtClean="0"/>
              <a:t>A2 Biology</a:t>
            </a:r>
          </a:p>
          <a:p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437112"/>
            <a:ext cx="2438400" cy="195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2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Learning Outcomes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00B0F0"/>
                </a:solidFill>
              </a:rPr>
              <a:t>describe and explain how the resting potential is established and maintained;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>
              <a:solidFill>
                <a:srgbClr val="00B0F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00B0F0"/>
                </a:solidFill>
              </a:rPr>
              <a:t>describe and explain how an action potential is generated;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>
              <a:solidFill>
                <a:srgbClr val="00B0F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00B0F0"/>
                </a:solidFill>
              </a:rPr>
              <a:t>describe and explain how an action potential is transmitted in a </a:t>
            </a:r>
            <a:r>
              <a:rPr lang="en-GB" dirty="0" err="1" smtClean="0">
                <a:solidFill>
                  <a:srgbClr val="00B0F0"/>
                </a:solidFill>
              </a:rPr>
              <a:t>myelinated</a:t>
            </a:r>
            <a:r>
              <a:rPr lang="en-GB" dirty="0" smtClean="0">
                <a:solidFill>
                  <a:srgbClr val="00B0F0"/>
                </a:solidFill>
              </a:rPr>
              <a:t> neurone, with reference to the roles of voltage-gated sodium ion and potassium ion channels;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0000"/>
                </a:solidFill>
              </a:rPr>
              <a:t>interpret graphs of the voltage changes taking place during the generation and transmission of an action potential;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0000"/>
                </a:solidFill>
              </a:rPr>
              <a:t>outline the significance of the frequency of impulse transmission;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0000"/>
                </a:solidFill>
              </a:rPr>
              <a:t>compare and contrast the structure and function of </a:t>
            </a:r>
            <a:r>
              <a:rPr lang="en-GB" dirty="0" err="1" smtClean="0">
                <a:solidFill>
                  <a:srgbClr val="FF0000"/>
                </a:solidFill>
              </a:rPr>
              <a:t>myelinated</a:t>
            </a:r>
            <a:r>
              <a:rPr lang="en-GB" dirty="0" smtClean="0">
                <a:solidFill>
                  <a:srgbClr val="FF0000"/>
                </a:solidFill>
              </a:rPr>
              <a:t> and non-</a:t>
            </a:r>
            <a:r>
              <a:rPr lang="en-GB" dirty="0" err="1" smtClean="0">
                <a:solidFill>
                  <a:srgbClr val="FF0000"/>
                </a:solidFill>
              </a:rPr>
              <a:t>myelinated</a:t>
            </a:r>
            <a:r>
              <a:rPr lang="en-GB" dirty="0" smtClean="0">
                <a:solidFill>
                  <a:srgbClr val="FF0000"/>
                </a:solidFill>
              </a:rPr>
              <a:t> neurones;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144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Feeling like this?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pPr marL="0" indent="0" algn="ctr">
              <a:buNone/>
            </a:pPr>
            <a:r>
              <a:rPr lang="en-GB" dirty="0" smtClean="0"/>
              <a:t>Watch this video, it might help </a:t>
            </a:r>
            <a:r>
              <a:rPr lang="en-GB" dirty="0" smtClean="0">
                <a:sym typeface="Wingdings" pitchFamily="2" charset="2"/>
              </a:rPr>
              <a:t></a:t>
            </a:r>
            <a:endParaRPr lang="en-GB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340768"/>
            <a:ext cx="28575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333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008112"/>
          </a:xfrm>
        </p:spPr>
        <p:txBody>
          <a:bodyPr/>
          <a:lstStyle/>
          <a:p>
            <a:r>
              <a:rPr lang="en-GB" b="1" dirty="0" smtClean="0"/>
              <a:t>A resting neurone?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052736"/>
            <a:ext cx="8435280" cy="2808313"/>
          </a:xfrm>
        </p:spPr>
        <p:txBody>
          <a:bodyPr>
            <a:normAutofit fontScale="62500" lnSpcReduction="20000"/>
          </a:bodyPr>
          <a:lstStyle/>
          <a:p>
            <a:r>
              <a:rPr lang="en-GB" dirty="0" smtClean="0"/>
              <a:t>Neurones not transmitting action potentials are said to be at rest…</a:t>
            </a:r>
          </a:p>
          <a:p>
            <a:endParaRPr lang="en-GB" dirty="0"/>
          </a:p>
          <a:p>
            <a:r>
              <a:rPr lang="en-GB" dirty="0" smtClean="0"/>
              <a:t>In fact, they are NOT resting, but actively transporting ions back and fourth across the cell membrane.</a:t>
            </a:r>
          </a:p>
          <a:p>
            <a:endParaRPr lang="en-GB" dirty="0"/>
          </a:p>
          <a:p>
            <a:r>
              <a:rPr lang="en-GB" dirty="0" smtClean="0"/>
              <a:t>3 Na</a:t>
            </a:r>
            <a:r>
              <a:rPr lang="en-GB" baseline="30000" dirty="0" smtClean="0"/>
              <a:t>+</a:t>
            </a:r>
            <a:r>
              <a:rPr lang="en-GB" dirty="0" smtClean="0"/>
              <a:t> ions are pumped out of the cell for every 2 K</a:t>
            </a:r>
            <a:r>
              <a:rPr lang="en-GB" baseline="30000" dirty="0" smtClean="0"/>
              <a:t>+</a:t>
            </a:r>
            <a:r>
              <a:rPr lang="en-GB" dirty="0" smtClean="0"/>
              <a:t> ions that are pumped in.</a:t>
            </a:r>
          </a:p>
          <a:p>
            <a:endParaRPr lang="en-GB" dirty="0"/>
          </a:p>
          <a:p>
            <a:r>
              <a:rPr lang="en-GB" dirty="0" smtClean="0"/>
              <a:t>This process uses ATP as it is moving against the concentration gradient.</a:t>
            </a:r>
            <a:endParaRPr lang="en-GB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645024"/>
            <a:ext cx="4861920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591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A resting neurone?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Even though </a:t>
            </a:r>
            <a:r>
              <a:rPr lang="en-GB" b="1" dirty="0" smtClean="0">
                <a:solidFill>
                  <a:srgbClr val="FF0000"/>
                </a:solidFill>
              </a:rPr>
              <a:t>K</a:t>
            </a:r>
            <a:r>
              <a:rPr lang="en-GB" b="1" baseline="30000" dirty="0" smtClean="0">
                <a:solidFill>
                  <a:srgbClr val="FF0000"/>
                </a:solidFill>
              </a:rPr>
              <a:t>+</a:t>
            </a:r>
            <a:r>
              <a:rPr lang="en-GB" dirty="0" smtClean="0">
                <a:solidFill>
                  <a:srgbClr val="FF0000"/>
                </a:solidFill>
              </a:rPr>
              <a:t> are actively being pumped </a:t>
            </a:r>
            <a:r>
              <a:rPr lang="en-GB" b="1" dirty="0" smtClean="0">
                <a:solidFill>
                  <a:srgbClr val="FF0000"/>
                </a:solidFill>
              </a:rPr>
              <a:t>into</a:t>
            </a:r>
            <a:r>
              <a:rPr lang="en-GB" dirty="0" smtClean="0">
                <a:solidFill>
                  <a:srgbClr val="FF0000"/>
                </a:solidFill>
              </a:rPr>
              <a:t> the cell</a:t>
            </a:r>
            <a:r>
              <a:rPr lang="en-GB" dirty="0" smtClean="0"/>
              <a:t>, the plasma membrane is actually more permeable to K</a:t>
            </a:r>
            <a:r>
              <a:rPr lang="en-GB" baseline="30000" dirty="0" smtClean="0"/>
              <a:t>+</a:t>
            </a:r>
            <a:r>
              <a:rPr lang="en-GB" dirty="0" smtClean="0"/>
              <a:t> ions than Na</a:t>
            </a:r>
            <a:r>
              <a:rPr lang="en-GB" baseline="30000" dirty="0" smtClean="0"/>
              <a:t>+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This means </a:t>
            </a:r>
            <a:r>
              <a:rPr lang="en-GB" dirty="0" smtClean="0">
                <a:solidFill>
                  <a:srgbClr val="FF0000"/>
                </a:solidFill>
              </a:rPr>
              <a:t>some</a:t>
            </a:r>
            <a:r>
              <a:rPr lang="en-GB" dirty="0" smtClean="0"/>
              <a:t> </a:t>
            </a:r>
            <a:r>
              <a:rPr lang="en-GB" dirty="0" smtClean="0">
                <a:solidFill>
                  <a:srgbClr val="FF0000"/>
                </a:solidFill>
              </a:rPr>
              <a:t>K</a:t>
            </a:r>
            <a:r>
              <a:rPr lang="en-GB" baseline="30000" dirty="0" smtClean="0">
                <a:solidFill>
                  <a:srgbClr val="FF0000"/>
                </a:solidFill>
              </a:rPr>
              <a:t>+</a:t>
            </a:r>
            <a:r>
              <a:rPr lang="en-GB" dirty="0" smtClean="0">
                <a:solidFill>
                  <a:srgbClr val="FF0000"/>
                </a:solidFill>
              </a:rPr>
              <a:t> diffuse back out </a:t>
            </a:r>
            <a:r>
              <a:rPr lang="en-GB" dirty="0" smtClean="0"/>
              <a:t>of the cell through “leaky” channels.</a:t>
            </a:r>
          </a:p>
          <a:p>
            <a:endParaRPr lang="en-GB" dirty="0"/>
          </a:p>
          <a:p>
            <a:r>
              <a:rPr lang="en-GB" dirty="0" smtClean="0"/>
              <a:t>The cell interior is actually negatively charged due to the presence of </a:t>
            </a:r>
            <a:r>
              <a:rPr lang="en-GB" dirty="0" smtClean="0">
                <a:solidFill>
                  <a:srgbClr val="FF0000"/>
                </a:solidFill>
              </a:rPr>
              <a:t>negatively charged anions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This helps to create the </a:t>
            </a:r>
            <a:r>
              <a:rPr lang="en-GB" dirty="0" smtClean="0">
                <a:solidFill>
                  <a:srgbClr val="FF0000"/>
                </a:solidFill>
              </a:rPr>
              <a:t>negative potential </a:t>
            </a:r>
            <a:r>
              <a:rPr lang="en-GB" dirty="0" smtClean="0"/>
              <a:t>inside and make the cell </a:t>
            </a:r>
            <a:r>
              <a:rPr lang="en-GB" dirty="0" smtClean="0">
                <a:solidFill>
                  <a:srgbClr val="FF0000"/>
                </a:solidFill>
              </a:rPr>
              <a:t>membrane polarised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The potential difference across the membrane is </a:t>
            </a:r>
            <a:r>
              <a:rPr lang="en-GB" dirty="0" smtClean="0">
                <a:solidFill>
                  <a:srgbClr val="FF0000"/>
                </a:solidFill>
              </a:rPr>
              <a:t>-70mV</a:t>
            </a:r>
            <a:r>
              <a:rPr lang="en-GB" dirty="0" smtClean="0"/>
              <a:t>.  This is the </a:t>
            </a:r>
            <a:r>
              <a:rPr lang="en-GB" dirty="0" smtClean="0">
                <a:solidFill>
                  <a:srgbClr val="FF0000"/>
                </a:solidFill>
              </a:rPr>
              <a:t>resting potential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8729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26"/>
            <a:ext cx="9144000" cy="6842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442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96752"/>
            <a:ext cx="5256584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Action Potential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3400" b="1" dirty="0"/>
              <a:t>5 main stages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1. Reaching threshold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2. Depolarisation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3. Repolarisation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4. Hyperpolarisation </a:t>
            </a:r>
          </a:p>
          <a:p>
            <a:pPr marL="0" indent="0">
              <a:buNone/>
            </a:pPr>
            <a:r>
              <a:rPr lang="en-GB" dirty="0"/>
              <a:t>    (</a:t>
            </a:r>
            <a:r>
              <a:rPr lang="en-GB" dirty="0" smtClean="0"/>
              <a:t>Refractory </a:t>
            </a:r>
            <a:r>
              <a:rPr lang="en-GB" dirty="0"/>
              <a:t>period)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5. Return to Resting potential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100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GB" b="1" dirty="0"/>
              <a:t>Action Potential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268760"/>
            <a:ext cx="4104456" cy="5256584"/>
          </a:xfrm>
        </p:spPr>
        <p:txBody>
          <a:bodyPr>
            <a:normAutofit/>
          </a:bodyPr>
          <a:lstStyle/>
          <a:p>
            <a:r>
              <a:rPr lang="en-GB" sz="2600" dirty="0" smtClean="0"/>
              <a:t>At rest, Na</a:t>
            </a:r>
            <a:r>
              <a:rPr lang="en-GB" sz="2600" baseline="30000" dirty="0" smtClean="0"/>
              <a:t>+</a:t>
            </a:r>
            <a:r>
              <a:rPr lang="en-GB" sz="2600" dirty="0" smtClean="0"/>
              <a:t> channels are kept closed.</a:t>
            </a:r>
          </a:p>
          <a:p>
            <a:endParaRPr lang="en-GB" sz="2600" dirty="0" smtClean="0"/>
          </a:p>
          <a:p>
            <a:r>
              <a:rPr lang="en-GB" sz="2600" dirty="0" smtClean="0"/>
              <a:t>The Na</a:t>
            </a:r>
            <a:r>
              <a:rPr lang="en-GB" sz="2600" baseline="30000" dirty="0" smtClean="0"/>
              <a:t>+</a:t>
            </a:r>
            <a:r>
              <a:rPr lang="en-GB" sz="2600" dirty="0" smtClean="0"/>
              <a:t>/K</a:t>
            </a:r>
            <a:r>
              <a:rPr lang="en-GB" sz="2600" baseline="30000" dirty="0" smtClean="0"/>
              <a:t>+</a:t>
            </a:r>
            <a:r>
              <a:rPr lang="en-GB" sz="2600" dirty="0" smtClean="0"/>
              <a:t> pump uses ATP to actively pump out </a:t>
            </a:r>
            <a:r>
              <a:rPr lang="en-GB" sz="2600" dirty="0" smtClean="0">
                <a:solidFill>
                  <a:srgbClr val="FF0000"/>
                </a:solidFill>
              </a:rPr>
              <a:t>3 Na</a:t>
            </a:r>
            <a:r>
              <a:rPr lang="en-GB" sz="2600" baseline="30000" dirty="0" smtClean="0">
                <a:solidFill>
                  <a:srgbClr val="FF0000"/>
                </a:solidFill>
              </a:rPr>
              <a:t>+ </a:t>
            </a:r>
            <a:r>
              <a:rPr lang="en-GB" sz="2600" dirty="0" smtClean="0"/>
              <a:t>for every </a:t>
            </a:r>
            <a:r>
              <a:rPr lang="en-GB" sz="2600" dirty="0" smtClean="0">
                <a:solidFill>
                  <a:srgbClr val="FF0000"/>
                </a:solidFill>
              </a:rPr>
              <a:t>2 K</a:t>
            </a:r>
            <a:r>
              <a:rPr lang="en-GB" sz="2600" baseline="30000" dirty="0" smtClean="0">
                <a:solidFill>
                  <a:srgbClr val="FF0000"/>
                </a:solidFill>
              </a:rPr>
              <a:t>+</a:t>
            </a:r>
            <a:r>
              <a:rPr lang="en-GB" sz="2600" baseline="30000" dirty="0" smtClean="0"/>
              <a:t> </a:t>
            </a:r>
            <a:r>
              <a:rPr lang="en-GB" sz="2600" dirty="0" smtClean="0"/>
              <a:t>that are transported into the cell.</a:t>
            </a:r>
          </a:p>
          <a:p>
            <a:endParaRPr lang="en-GB" sz="2600" dirty="0" smtClean="0"/>
          </a:p>
          <a:p>
            <a:r>
              <a:rPr lang="en-GB" sz="2600" dirty="0" smtClean="0"/>
              <a:t>Some K</a:t>
            </a:r>
            <a:r>
              <a:rPr lang="en-GB" sz="2600" baseline="30000" dirty="0" smtClean="0"/>
              <a:t>+</a:t>
            </a:r>
            <a:r>
              <a:rPr lang="en-GB" sz="2600" dirty="0" smtClean="0"/>
              <a:t> channels remain open, which means that some K</a:t>
            </a:r>
            <a:r>
              <a:rPr lang="en-GB" sz="2600" baseline="30000" dirty="0" smtClean="0"/>
              <a:t>+</a:t>
            </a:r>
            <a:r>
              <a:rPr lang="en-GB" sz="2600" dirty="0" smtClean="0"/>
              <a:t> diffuses back out of the cell.  </a:t>
            </a:r>
          </a:p>
          <a:p>
            <a:endParaRPr lang="en-GB" dirty="0"/>
          </a:p>
          <a:p>
            <a:endParaRPr lang="en-GB" dirty="0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778" y="3429000"/>
            <a:ext cx="4932040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21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40966"/>
          </a:xfrm>
        </p:spPr>
        <p:txBody>
          <a:bodyPr/>
          <a:lstStyle/>
          <a:p>
            <a:r>
              <a:rPr lang="en-GB" b="1" dirty="0"/>
              <a:t>Action Potential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91269"/>
            <a:ext cx="8784976" cy="5750099"/>
          </a:xfrm>
        </p:spPr>
        <p:txBody>
          <a:bodyPr>
            <a:normAutofit fontScale="85000" lnSpcReduction="20000"/>
          </a:bodyPr>
          <a:lstStyle/>
          <a:p>
            <a:r>
              <a:rPr lang="en-GB" sz="2200" dirty="0"/>
              <a:t>The diffusion of </a:t>
            </a:r>
            <a:r>
              <a:rPr lang="en-GB" sz="2200" dirty="0">
                <a:solidFill>
                  <a:srgbClr val="FF0000"/>
                </a:solidFill>
              </a:rPr>
              <a:t>Na</a:t>
            </a:r>
            <a:r>
              <a:rPr lang="en-GB" sz="2200" baseline="30000" dirty="0">
                <a:solidFill>
                  <a:srgbClr val="FF0000"/>
                </a:solidFill>
              </a:rPr>
              <a:t>+ </a:t>
            </a:r>
            <a:r>
              <a:rPr lang="en-GB" sz="2200" dirty="0"/>
              <a:t>ions back into the cell can cause the membrane to </a:t>
            </a:r>
            <a:r>
              <a:rPr lang="en-GB" sz="2200" b="1" dirty="0">
                <a:solidFill>
                  <a:srgbClr val="FF0000"/>
                </a:solidFill>
              </a:rPr>
              <a:t>depolarise</a:t>
            </a:r>
            <a:r>
              <a:rPr lang="en-GB" sz="2200" dirty="0"/>
              <a:t>.</a:t>
            </a:r>
          </a:p>
          <a:p>
            <a:endParaRPr lang="en-GB" sz="2200" dirty="0" smtClean="0"/>
          </a:p>
          <a:p>
            <a:endParaRPr lang="en-GB" sz="2200" dirty="0"/>
          </a:p>
          <a:p>
            <a:endParaRPr lang="en-GB" sz="2200" dirty="0" smtClean="0"/>
          </a:p>
          <a:p>
            <a:endParaRPr lang="en-GB" sz="2200" dirty="0"/>
          </a:p>
          <a:p>
            <a:endParaRPr lang="en-GB" sz="2200" dirty="0" smtClean="0"/>
          </a:p>
          <a:p>
            <a:endParaRPr lang="en-GB" sz="2200" dirty="0"/>
          </a:p>
          <a:p>
            <a:endParaRPr lang="en-GB" sz="2200" dirty="0" smtClean="0"/>
          </a:p>
          <a:p>
            <a:endParaRPr lang="en-GB" sz="2200" dirty="0"/>
          </a:p>
          <a:p>
            <a:r>
              <a:rPr lang="en-GB" sz="2200" b="1" dirty="0">
                <a:solidFill>
                  <a:srgbClr val="FF0000"/>
                </a:solidFill>
              </a:rPr>
              <a:t>Energy changes </a:t>
            </a:r>
            <a:r>
              <a:rPr lang="en-GB" sz="2200" dirty="0"/>
              <a:t>in the environment will </a:t>
            </a:r>
            <a:r>
              <a:rPr lang="en-GB" sz="2200" dirty="0">
                <a:solidFill>
                  <a:srgbClr val="FF0000"/>
                </a:solidFill>
              </a:rPr>
              <a:t>stimulate the opening of </a:t>
            </a:r>
            <a:r>
              <a:rPr lang="en-GB" sz="2200" b="1" dirty="0">
                <a:solidFill>
                  <a:srgbClr val="FF0000"/>
                </a:solidFill>
              </a:rPr>
              <a:t>more</a:t>
            </a:r>
            <a:r>
              <a:rPr lang="en-GB" sz="2200" dirty="0">
                <a:solidFill>
                  <a:srgbClr val="FF0000"/>
                </a:solidFill>
              </a:rPr>
              <a:t> </a:t>
            </a:r>
            <a:r>
              <a:rPr lang="en-GB" sz="2200" b="1" dirty="0">
                <a:solidFill>
                  <a:srgbClr val="FF0000"/>
                </a:solidFill>
              </a:rPr>
              <a:t>Na</a:t>
            </a:r>
            <a:r>
              <a:rPr lang="en-GB" sz="2200" b="1" baseline="30000" dirty="0">
                <a:solidFill>
                  <a:srgbClr val="FF0000"/>
                </a:solidFill>
              </a:rPr>
              <a:t>+ </a:t>
            </a:r>
            <a:r>
              <a:rPr lang="en-GB" sz="2200" b="1" dirty="0">
                <a:solidFill>
                  <a:srgbClr val="FF0000"/>
                </a:solidFill>
              </a:rPr>
              <a:t>channels</a:t>
            </a:r>
            <a:r>
              <a:rPr lang="en-GB" sz="2200" dirty="0"/>
              <a:t>.  </a:t>
            </a:r>
            <a:endParaRPr lang="en-GB" sz="2200" dirty="0" smtClean="0"/>
          </a:p>
          <a:p>
            <a:pPr lvl="1"/>
            <a:r>
              <a:rPr lang="en-GB" sz="1800" dirty="0" smtClean="0"/>
              <a:t>The </a:t>
            </a:r>
            <a:r>
              <a:rPr lang="en-GB" sz="1800" dirty="0"/>
              <a:t>more channels that open, the more sodium </a:t>
            </a:r>
            <a:r>
              <a:rPr lang="en-GB" sz="1800" dirty="0" smtClean="0"/>
              <a:t>enters (chain reaction, as Diana Ross would say).  </a:t>
            </a:r>
          </a:p>
          <a:p>
            <a:pPr lvl="1"/>
            <a:r>
              <a:rPr lang="en-GB" sz="1800" dirty="0" smtClean="0"/>
              <a:t>This </a:t>
            </a:r>
            <a:r>
              <a:rPr lang="en-GB" sz="1800" dirty="0"/>
              <a:t>means that the cell is further </a:t>
            </a:r>
            <a:r>
              <a:rPr lang="en-GB" sz="1800" dirty="0" smtClean="0"/>
              <a:t>depolarised.</a:t>
            </a:r>
            <a:endParaRPr lang="en-GB" sz="1800" dirty="0"/>
          </a:p>
          <a:p>
            <a:endParaRPr lang="en-GB" sz="2200" dirty="0"/>
          </a:p>
          <a:p>
            <a:r>
              <a:rPr lang="en-GB" sz="2200" dirty="0">
                <a:solidFill>
                  <a:srgbClr val="FF0000"/>
                </a:solidFill>
              </a:rPr>
              <a:t>More channels open </a:t>
            </a:r>
            <a:r>
              <a:rPr lang="en-GB" sz="2200" dirty="0"/>
              <a:t>because they </a:t>
            </a:r>
            <a:r>
              <a:rPr lang="en-GB" sz="2200" dirty="0">
                <a:solidFill>
                  <a:srgbClr val="FF0000"/>
                </a:solidFill>
              </a:rPr>
              <a:t>respond to changes in the potential difference</a:t>
            </a:r>
            <a:r>
              <a:rPr lang="en-GB" sz="2200" dirty="0"/>
              <a:t> (voltage across the membrane).  </a:t>
            </a:r>
          </a:p>
          <a:p>
            <a:endParaRPr lang="en-GB" sz="2200" dirty="0"/>
          </a:p>
          <a:p>
            <a:r>
              <a:rPr lang="en-GB" sz="2200" dirty="0"/>
              <a:t>Voltage gated ion channels are called so because they respond to depolarisations of the membrane.</a:t>
            </a:r>
          </a:p>
          <a:p>
            <a:endParaRPr lang="en-GB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340768"/>
            <a:ext cx="3924251" cy="2294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1774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0"/>
            <a:ext cx="718426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V="1">
            <a:off x="1259632" y="4581128"/>
            <a:ext cx="1224136" cy="792088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98111" y="5115262"/>
            <a:ext cx="156557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solidFill>
                  <a:srgbClr val="00B050"/>
                </a:solidFill>
              </a:rPr>
              <a:t>Rest: Na</a:t>
            </a:r>
            <a:r>
              <a:rPr lang="en-GB" b="1" dirty="0">
                <a:solidFill>
                  <a:srgbClr val="00B050"/>
                </a:solidFill>
              </a:rPr>
              <a:t>+ channels are kept </a:t>
            </a:r>
            <a:r>
              <a:rPr lang="en-GB" b="1" dirty="0" smtClean="0">
                <a:solidFill>
                  <a:srgbClr val="00B050"/>
                </a:solidFill>
              </a:rPr>
              <a:t>closed.</a:t>
            </a:r>
          </a:p>
          <a:p>
            <a:endParaRPr lang="en-GB" b="1" dirty="0">
              <a:solidFill>
                <a:srgbClr val="00B050"/>
              </a:solidFill>
            </a:endParaRPr>
          </a:p>
          <a:p>
            <a:r>
              <a:rPr lang="en-GB" b="1" dirty="0" smtClean="0">
                <a:solidFill>
                  <a:srgbClr val="00B050"/>
                </a:solidFill>
              </a:rPr>
              <a:t>Membrane is polarised</a:t>
            </a:r>
            <a:endParaRPr lang="en-GB" b="1" dirty="0">
              <a:solidFill>
                <a:srgbClr val="00B05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58558" y="1962706"/>
            <a:ext cx="192135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0B050"/>
                </a:solidFill>
              </a:rPr>
              <a:t>Energy changes in the </a:t>
            </a:r>
            <a:r>
              <a:rPr lang="en-GB" b="1" dirty="0" smtClean="0">
                <a:solidFill>
                  <a:srgbClr val="00B050"/>
                </a:solidFill>
              </a:rPr>
              <a:t>environment (A STIMULUS) </a:t>
            </a:r>
            <a:r>
              <a:rPr lang="en-GB" b="1" dirty="0">
                <a:solidFill>
                  <a:srgbClr val="00B050"/>
                </a:solidFill>
              </a:rPr>
              <a:t>will stimulate the opening of more Na+ channels. 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059832" y="3610184"/>
            <a:ext cx="504056" cy="970944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804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Summary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70000" lnSpcReduction="20000"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Initiation of an action potential occurs from a stimulus</a:t>
            </a:r>
            <a:r>
              <a:rPr lang="en-GB" dirty="0"/>
              <a:t> at receptor or nerve </a:t>
            </a:r>
            <a:r>
              <a:rPr lang="en-GB" dirty="0" smtClean="0"/>
              <a:t>ending.</a:t>
            </a:r>
            <a:endParaRPr lang="en-GB" dirty="0"/>
          </a:p>
          <a:p>
            <a:endParaRPr lang="en-GB" dirty="0"/>
          </a:p>
          <a:p>
            <a:r>
              <a:rPr lang="en-GB" dirty="0"/>
              <a:t>Energy provided by stimulus causes </a:t>
            </a:r>
            <a:r>
              <a:rPr lang="en-GB" b="1" dirty="0">
                <a:solidFill>
                  <a:srgbClr val="FF0000"/>
                </a:solidFill>
              </a:rPr>
              <a:t>rapid reversal of polarity (charge) of </a:t>
            </a:r>
            <a:r>
              <a:rPr lang="en-GB" b="1" dirty="0" smtClean="0">
                <a:solidFill>
                  <a:srgbClr val="FF0000"/>
                </a:solidFill>
              </a:rPr>
              <a:t>membrane.</a:t>
            </a:r>
            <a:endParaRPr lang="en-GB" b="1" dirty="0">
              <a:solidFill>
                <a:srgbClr val="FF0000"/>
              </a:solidFill>
            </a:endParaRPr>
          </a:p>
          <a:p>
            <a:endParaRPr lang="en-GB" u="sng" dirty="0"/>
          </a:p>
          <a:p>
            <a:r>
              <a:rPr lang="en-GB" b="1" dirty="0">
                <a:solidFill>
                  <a:srgbClr val="FF0000"/>
                </a:solidFill>
              </a:rPr>
              <a:t>Causes a Na</a:t>
            </a:r>
            <a:r>
              <a:rPr lang="en-GB" b="1" baseline="30000" dirty="0">
                <a:solidFill>
                  <a:srgbClr val="FF0000"/>
                </a:solidFill>
              </a:rPr>
              <a:t>+</a:t>
            </a:r>
            <a:r>
              <a:rPr lang="en-GB" b="1" dirty="0">
                <a:solidFill>
                  <a:srgbClr val="FF0000"/>
                </a:solidFill>
              </a:rPr>
              <a:t> voltage-gated channel to </a:t>
            </a:r>
            <a:r>
              <a:rPr lang="en-GB" b="1" dirty="0" smtClean="0">
                <a:solidFill>
                  <a:srgbClr val="FF0000"/>
                </a:solidFill>
              </a:rPr>
              <a:t>open.</a:t>
            </a:r>
            <a:endParaRPr lang="en-GB" b="1" dirty="0">
              <a:solidFill>
                <a:srgbClr val="FF0000"/>
              </a:solidFill>
            </a:endParaRPr>
          </a:p>
          <a:p>
            <a:endParaRPr lang="en-GB" u="sng" dirty="0"/>
          </a:p>
          <a:p>
            <a:r>
              <a:rPr lang="en-GB" dirty="0"/>
              <a:t>Na</a:t>
            </a:r>
            <a:r>
              <a:rPr lang="en-GB" baseline="30000" dirty="0"/>
              <a:t>+</a:t>
            </a:r>
            <a:r>
              <a:rPr lang="en-GB" dirty="0"/>
              <a:t> will start to diffuse into cell (along concentration gradient</a:t>
            </a:r>
            <a:r>
              <a:rPr lang="en-GB" dirty="0" smtClean="0"/>
              <a:t>).</a:t>
            </a:r>
            <a:endParaRPr lang="en-GB" dirty="0"/>
          </a:p>
          <a:p>
            <a:endParaRPr lang="en-GB" dirty="0"/>
          </a:p>
          <a:p>
            <a:r>
              <a:rPr lang="en-GB" dirty="0"/>
              <a:t>This causes inside of membrane to become more </a:t>
            </a:r>
            <a:r>
              <a:rPr lang="en-GB" dirty="0" smtClean="0"/>
              <a:t>positive and therefore depolarised.</a:t>
            </a:r>
          </a:p>
          <a:p>
            <a:endParaRPr lang="en-GB" dirty="0"/>
          </a:p>
          <a:p>
            <a:r>
              <a:rPr lang="en-GB" b="1" dirty="0" smtClean="0">
                <a:solidFill>
                  <a:srgbClr val="FF0000"/>
                </a:solidFill>
              </a:rPr>
              <a:t>Starts at the axon hillock </a:t>
            </a:r>
            <a:r>
              <a:rPr lang="en-GB" dirty="0" smtClean="0"/>
              <a:t>and moves along the axon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196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6156176" y="908720"/>
            <a:ext cx="1944216" cy="13681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107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324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Reaching Threshold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40559"/>
          </a:xfrm>
        </p:spPr>
        <p:txBody>
          <a:bodyPr>
            <a:normAutofit fontScale="55000" lnSpcReduction="20000"/>
          </a:bodyPr>
          <a:lstStyle/>
          <a:p>
            <a:r>
              <a:rPr lang="en-GB" sz="5500" dirty="0" smtClean="0"/>
              <a:t>If </a:t>
            </a:r>
            <a:r>
              <a:rPr lang="en-GB" sz="5500" dirty="0"/>
              <a:t>stimulus is GREAT </a:t>
            </a:r>
            <a:r>
              <a:rPr lang="en-GB" sz="5500" dirty="0" smtClean="0"/>
              <a:t>enough, </a:t>
            </a:r>
            <a:r>
              <a:rPr lang="en-GB" sz="5500" dirty="0"/>
              <a:t>threshold will be reached and an action potential </a:t>
            </a:r>
            <a:r>
              <a:rPr lang="en-GB" sz="5500" dirty="0" smtClean="0"/>
              <a:t>generated.</a:t>
            </a:r>
          </a:p>
          <a:p>
            <a:endParaRPr lang="en-GB" sz="5500" dirty="0"/>
          </a:p>
          <a:p>
            <a:r>
              <a:rPr lang="en-GB" sz="5500" dirty="0" smtClean="0"/>
              <a:t>This happens because some voltage-gated ion channels nearby are open.  </a:t>
            </a:r>
          </a:p>
          <a:p>
            <a:endParaRPr lang="en-GB" sz="5500" dirty="0"/>
          </a:p>
          <a:p>
            <a:r>
              <a:rPr lang="en-GB" sz="5500" dirty="0" smtClean="0"/>
              <a:t>This causes lots of Na</a:t>
            </a:r>
            <a:r>
              <a:rPr lang="en-GB" sz="5500" baseline="30000" dirty="0" smtClean="0"/>
              <a:t>+ </a:t>
            </a:r>
            <a:r>
              <a:rPr lang="en-GB" sz="5500" dirty="0" smtClean="0"/>
              <a:t>ions to flood into the cell, causing the depolarisation to reach </a:t>
            </a:r>
            <a:r>
              <a:rPr lang="en-GB" sz="5500" b="1" dirty="0" smtClean="0">
                <a:solidFill>
                  <a:srgbClr val="FF0000"/>
                </a:solidFill>
              </a:rPr>
              <a:t>+40mV</a:t>
            </a:r>
            <a:r>
              <a:rPr lang="en-GB" sz="5500" dirty="0" smtClean="0"/>
              <a:t>.</a:t>
            </a:r>
            <a:endParaRPr lang="en-GB" sz="5500" dirty="0"/>
          </a:p>
          <a:p>
            <a:endParaRPr lang="en-GB" sz="5500" dirty="0"/>
          </a:p>
          <a:p>
            <a:r>
              <a:rPr lang="en-GB" sz="5500" b="1" dirty="0">
                <a:solidFill>
                  <a:srgbClr val="FF0000"/>
                </a:solidFill>
              </a:rPr>
              <a:t>'All or nothing</a:t>
            </a:r>
            <a:r>
              <a:rPr lang="en-GB" sz="5500" dirty="0"/>
              <a:t>' law - action potential will only be generated if enough sodium enters to change membrane to </a:t>
            </a:r>
            <a:r>
              <a:rPr lang="en-GB" sz="5500" dirty="0" smtClean="0"/>
              <a:t>a certain threshold.</a:t>
            </a:r>
            <a:endParaRPr lang="en-GB" sz="5500" dirty="0"/>
          </a:p>
          <a:p>
            <a:endParaRPr lang="en-GB" u="sng" dirty="0"/>
          </a:p>
          <a:p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88640"/>
            <a:ext cx="1152909" cy="1203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617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Depolarisation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As </a:t>
            </a:r>
            <a:r>
              <a:rPr lang="en-GB" dirty="0"/>
              <a:t>some Na</a:t>
            </a:r>
            <a:r>
              <a:rPr lang="en-GB" baseline="30000" dirty="0"/>
              <a:t>+ </a:t>
            </a:r>
            <a:r>
              <a:rPr lang="en-GB" dirty="0"/>
              <a:t>starts to enter cells, </a:t>
            </a:r>
            <a:r>
              <a:rPr lang="en-GB" dirty="0">
                <a:solidFill>
                  <a:srgbClr val="FF0000"/>
                </a:solidFill>
              </a:rPr>
              <a:t>more and more Na</a:t>
            </a:r>
            <a:r>
              <a:rPr lang="en-GB" baseline="30000" dirty="0">
                <a:solidFill>
                  <a:srgbClr val="FF0000"/>
                </a:solidFill>
              </a:rPr>
              <a:t>+</a:t>
            </a:r>
            <a:r>
              <a:rPr lang="en-GB" dirty="0">
                <a:solidFill>
                  <a:srgbClr val="FF0000"/>
                </a:solidFill>
              </a:rPr>
              <a:t> voltage-gated channels open (positive feedback)</a:t>
            </a:r>
          </a:p>
          <a:p>
            <a:endParaRPr lang="en-GB" u="sng" dirty="0"/>
          </a:p>
          <a:p>
            <a:r>
              <a:rPr lang="en-GB" dirty="0"/>
              <a:t>This in turn </a:t>
            </a:r>
            <a:r>
              <a:rPr lang="en-GB" dirty="0">
                <a:solidFill>
                  <a:srgbClr val="FF0000"/>
                </a:solidFill>
              </a:rPr>
              <a:t>rapidly increases Na</a:t>
            </a:r>
            <a:r>
              <a:rPr lang="en-GB" baseline="30000" dirty="0">
                <a:solidFill>
                  <a:srgbClr val="FF0000"/>
                </a:solidFill>
              </a:rPr>
              <a:t>+</a:t>
            </a:r>
            <a:r>
              <a:rPr lang="en-GB" dirty="0">
                <a:solidFill>
                  <a:srgbClr val="FF0000"/>
                </a:solidFill>
              </a:rPr>
              <a:t> levels </a:t>
            </a:r>
            <a:r>
              <a:rPr lang="en-GB" dirty="0" smtClean="0">
                <a:solidFill>
                  <a:srgbClr val="FF0000"/>
                </a:solidFill>
              </a:rPr>
              <a:t>inside the </a:t>
            </a:r>
            <a:r>
              <a:rPr lang="en-GB" dirty="0">
                <a:solidFill>
                  <a:srgbClr val="FF0000"/>
                </a:solidFill>
              </a:rPr>
              <a:t>cell</a:t>
            </a:r>
          </a:p>
          <a:p>
            <a:endParaRPr lang="en-GB" dirty="0" smtClean="0"/>
          </a:p>
          <a:p>
            <a:r>
              <a:rPr lang="en-GB" dirty="0"/>
              <a:t>This continues until </a:t>
            </a:r>
            <a:r>
              <a:rPr lang="en-GB" b="1" dirty="0">
                <a:solidFill>
                  <a:srgbClr val="FF0000"/>
                </a:solidFill>
              </a:rPr>
              <a:t>ALL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/>
              <a:t>Na</a:t>
            </a:r>
            <a:r>
              <a:rPr lang="en-GB" baseline="30000" dirty="0"/>
              <a:t>+</a:t>
            </a:r>
            <a:r>
              <a:rPr lang="en-GB" dirty="0"/>
              <a:t> voltage-gated channels are open</a:t>
            </a:r>
          </a:p>
          <a:p>
            <a:endParaRPr lang="en-GB" dirty="0"/>
          </a:p>
          <a:p>
            <a:r>
              <a:rPr lang="en-GB" dirty="0"/>
              <a:t>The influx of Na</a:t>
            </a:r>
            <a:r>
              <a:rPr lang="en-GB" baseline="30000" dirty="0"/>
              <a:t>+</a:t>
            </a:r>
            <a:r>
              <a:rPr lang="en-GB" dirty="0"/>
              <a:t> causes inside of membrane to become much more positive </a:t>
            </a:r>
            <a:r>
              <a:rPr lang="en-GB" dirty="0" smtClean="0"/>
              <a:t>(+40mV</a:t>
            </a:r>
            <a:r>
              <a:rPr lang="en-GB" dirty="0"/>
              <a:t>) than the outside</a:t>
            </a:r>
          </a:p>
          <a:p>
            <a:endParaRPr lang="en-GB" dirty="0"/>
          </a:p>
          <a:p>
            <a:r>
              <a:rPr lang="en-GB" dirty="0" smtClean="0"/>
              <a:t>The K</a:t>
            </a:r>
            <a:r>
              <a:rPr lang="en-GB" baseline="30000" dirty="0"/>
              <a:t>+</a:t>
            </a:r>
            <a:r>
              <a:rPr lang="en-GB" dirty="0"/>
              <a:t> voltage-gated channels </a:t>
            </a:r>
            <a:r>
              <a:rPr lang="en-GB" dirty="0" smtClean="0"/>
              <a:t>are shut </a:t>
            </a:r>
            <a:r>
              <a:rPr lang="en-GB" dirty="0"/>
              <a:t>still</a:t>
            </a:r>
          </a:p>
          <a:p>
            <a:endParaRPr lang="en-GB" dirty="0"/>
          </a:p>
          <a:p>
            <a:r>
              <a:rPr lang="en-GB" dirty="0"/>
              <a:t>Depolarisation: a REDUCTION in membrane potential (becomes LESS NEGATIVE)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451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0"/>
            <a:ext cx="718426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5796136" y="178762"/>
            <a:ext cx="30243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b="1" dirty="0">
                <a:solidFill>
                  <a:srgbClr val="00B050"/>
                </a:solidFill>
              </a:rPr>
              <a:t>Voltage-gated </a:t>
            </a:r>
            <a:r>
              <a:rPr lang="en-GB" b="1" dirty="0" smtClean="0">
                <a:solidFill>
                  <a:srgbClr val="00B050"/>
                </a:solidFill>
              </a:rPr>
              <a:t>sodium </a:t>
            </a:r>
            <a:r>
              <a:rPr lang="en-GB" b="1" dirty="0">
                <a:solidFill>
                  <a:srgbClr val="00B050"/>
                </a:solidFill>
              </a:rPr>
              <a:t>ion channels open and many sodium ions flood in.  As more sodium ions enter, the cell becomes positively charged inside compared with outside</a:t>
            </a:r>
            <a:r>
              <a:rPr lang="en-GB" b="1" dirty="0" smtClean="0">
                <a:solidFill>
                  <a:srgbClr val="00B050"/>
                </a:solidFill>
              </a:rPr>
              <a:t>.</a:t>
            </a:r>
          </a:p>
          <a:p>
            <a:pPr lvl="0"/>
            <a:endParaRPr lang="en-GB" b="1" dirty="0">
              <a:solidFill>
                <a:srgbClr val="00B050"/>
              </a:solidFill>
            </a:endParaRPr>
          </a:p>
          <a:p>
            <a:pPr lvl="0"/>
            <a:r>
              <a:rPr lang="en-GB" b="1" dirty="0">
                <a:solidFill>
                  <a:srgbClr val="00B050"/>
                </a:solidFill>
              </a:rPr>
              <a:t>The potential difference across the plasma membrane reaches +40mV.  The inside of the cell is positive compared with the outside.</a:t>
            </a:r>
          </a:p>
          <a:p>
            <a:endParaRPr lang="en-GB" b="1" dirty="0">
              <a:solidFill>
                <a:srgbClr val="00B05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096277" y="1556792"/>
            <a:ext cx="1699859" cy="147500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4011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Repolarisation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Increased </a:t>
            </a:r>
            <a:r>
              <a:rPr lang="en-GB" dirty="0"/>
              <a:t>Na</a:t>
            </a:r>
            <a:r>
              <a:rPr lang="en-GB" baseline="30000" dirty="0"/>
              <a:t>+</a:t>
            </a:r>
            <a:r>
              <a:rPr lang="en-GB" dirty="0"/>
              <a:t> levels resist further entry of Na</a:t>
            </a:r>
            <a:r>
              <a:rPr lang="en-GB" baseline="30000" dirty="0"/>
              <a:t>+</a:t>
            </a:r>
            <a:r>
              <a:rPr lang="en-GB" dirty="0"/>
              <a:t> into cell at about +</a:t>
            </a:r>
            <a:r>
              <a:rPr lang="en-GB" dirty="0" smtClean="0"/>
              <a:t>40mV </a:t>
            </a:r>
            <a:endParaRPr lang="en-GB" dirty="0"/>
          </a:p>
          <a:p>
            <a:endParaRPr lang="en-GB" dirty="0"/>
          </a:p>
          <a:p>
            <a:r>
              <a:rPr lang="en-GB" dirty="0"/>
              <a:t>K</a:t>
            </a:r>
            <a:r>
              <a:rPr lang="en-GB" baseline="30000" dirty="0"/>
              <a:t>+</a:t>
            </a:r>
            <a:r>
              <a:rPr lang="en-GB" dirty="0"/>
              <a:t> voltage-gated channels start to open </a:t>
            </a:r>
            <a:r>
              <a:rPr lang="en-GB" dirty="0" smtClean="0"/>
              <a:t>and K</a:t>
            </a:r>
            <a:r>
              <a:rPr lang="en-GB" baseline="30000" dirty="0"/>
              <a:t>+</a:t>
            </a:r>
            <a:r>
              <a:rPr lang="en-GB" dirty="0"/>
              <a:t> rushes OUT of </a:t>
            </a:r>
            <a:r>
              <a:rPr lang="en-GB" dirty="0" smtClean="0"/>
              <a:t>cell</a:t>
            </a:r>
          </a:p>
          <a:p>
            <a:endParaRPr lang="en-GB" dirty="0"/>
          </a:p>
          <a:p>
            <a:r>
              <a:rPr lang="en-GB" dirty="0"/>
              <a:t>This </a:t>
            </a:r>
            <a:r>
              <a:rPr lang="en-GB" dirty="0" smtClean="0"/>
              <a:t>means</a:t>
            </a:r>
            <a:r>
              <a:rPr lang="en-GB" dirty="0"/>
              <a:t> </a:t>
            </a:r>
            <a:r>
              <a:rPr lang="en-GB" dirty="0" smtClean="0"/>
              <a:t>interior </a:t>
            </a:r>
            <a:r>
              <a:rPr lang="en-GB" dirty="0"/>
              <a:t>of cell membrane becomes negative again</a:t>
            </a:r>
          </a:p>
          <a:p>
            <a:endParaRPr lang="en-GB" u="sng" dirty="0"/>
          </a:p>
          <a:p>
            <a:r>
              <a:rPr lang="en-GB" b="1" dirty="0">
                <a:solidFill>
                  <a:srgbClr val="FF0000"/>
                </a:solidFill>
              </a:rPr>
              <a:t>Repolarisation</a:t>
            </a:r>
            <a:r>
              <a:rPr lang="en-GB" dirty="0"/>
              <a:t>: a RETURN to resting membrane potential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2686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078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Repolarisation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Sodium-potassium </a:t>
            </a:r>
            <a:r>
              <a:rPr lang="en-GB" dirty="0"/>
              <a:t>pump acts to correct ionic </a:t>
            </a:r>
            <a:r>
              <a:rPr lang="en-GB" dirty="0" smtClean="0"/>
              <a:t>imbalance caused by depolarisation i.e. they want to get the membrane back to </a:t>
            </a:r>
            <a:r>
              <a:rPr lang="en-GB" dirty="0" smtClean="0"/>
              <a:t>-70mV </a:t>
            </a:r>
            <a:endParaRPr lang="en-GB" dirty="0"/>
          </a:p>
          <a:p>
            <a:endParaRPr lang="en-GB" dirty="0"/>
          </a:p>
          <a:p>
            <a:r>
              <a:rPr lang="en-GB" dirty="0"/>
              <a:t>The influx/efflux of ions seems to be tremendous, but actually only small amounts (about 0.012% of cellular </a:t>
            </a:r>
            <a:r>
              <a:rPr lang="en-GB" dirty="0" smtClean="0"/>
              <a:t>contents) cross </a:t>
            </a:r>
            <a:r>
              <a:rPr lang="en-GB" dirty="0"/>
              <a:t>the membrane</a:t>
            </a:r>
          </a:p>
          <a:p>
            <a:endParaRPr lang="en-GB" dirty="0"/>
          </a:p>
          <a:p>
            <a:r>
              <a:rPr lang="en-GB" dirty="0"/>
              <a:t>This is quickly corrected by sodium-potassium pump</a:t>
            </a:r>
          </a:p>
          <a:p>
            <a:endParaRPr lang="en-GB" dirty="0"/>
          </a:p>
          <a:p>
            <a:r>
              <a:rPr lang="en-GB" dirty="0"/>
              <a:t>The entire cycle - depolarisation, repolarisation and hyperpolarisation - is extremely rapid  lasting about 0.002 seconds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4130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0"/>
            <a:ext cx="718426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5796136" y="178762"/>
            <a:ext cx="30243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b="1" dirty="0">
                <a:solidFill>
                  <a:srgbClr val="00B050"/>
                </a:solidFill>
              </a:rPr>
              <a:t>The sodium ion channels close and potassium ion channels open</a:t>
            </a:r>
            <a:r>
              <a:rPr lang="en-GB" b="1" dirty="0" smtClean="0">
                <a:solidFill>
                  <a:srgbClr val="00B050"/>
                </a:solidFill>
              </a:rPr>
              <a:t>.</a:t>
            </a:r>
          </a:p>
          <a:p>
            <a:pPr lvl="0"/>
            <a:endParaRPr lang="en-GB" b="1" dirty="0">
              <a:solidFill>
                <a:srgbClr val="00B050"/>
              </a:solidFill>
            </a:endParaRPr>
          </a:p>
          <a:p>
            <a:pPr lvl="0"/>
            <a:r>
              <a:rPr lang="en-GB" b="1" dirty="0">
                <a:solidFill>
                  <a:srgbClr val="00B050"/>
                </a:solidFill>
              </a:rPr>
              <a:t>Potassium ions diffuse out of the cell bringing the potential difference back to negative inside compared with outside – this is called repolarisation</a:t>
            </a:r>
          </a:p>
          <a:p>
            <a:endParaRPr lang="en-GB" b="1" dirty="0">
              <a:solidFill>
                <a:srgbClr val="00B05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788024" y="1556792"/>
            <a:ext cx="1008113" cy="1008112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078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Hyperpolarisation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After the action potential, it is impossible to stimulate the cell membrane to reach another action potential.</a:t>
            </a:r>
          </a:p>
          <a:p>
            <a:endParaRPr lang="en-GB" dirty="0"/>
          </a:p>
          <a:p>
            <a:r>
              <a:rPr lang="en-GB" b="1" dirty="0" smtClean="0">
                <a:solidFill>
                  <a:srgbClr val="FF0000"/>
                </a:solidFill>
              </a:rPr>
              <a:t>Potassium channels </a:t>
            </a:r>
            <a:r>
              <a:rPr lang="en-GB" dirty="0" smtClean="0"/>
              <a:t>are </a:t>
            </a:r>
            <a:r>
              <a:rPr lang="en-GB" dirty="0" smtClean="0">
                <a:solidFill>
                  <a:srgbClr val="FF0000"/>
                </a:solidFill>
              </a:rPr>
              <a:t>slow to </a:t>
            </a:r>
            <a:r>
              <a:rPr lang="en-GB" b="1" dirty="0" smtClean="0">
                <a:solidFill>
                  <a:srgbClr val="FF0000"/>
                </a:solidFill>
              </a:rPr>
              <a:t>close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so too many K</a:t>
            </a:r>
            <a:r>
              <a:rPr lang="en-GB" baseline="30000" dirty="0" smtClean="0"/>
              <a:t>+</a:t>
            </a:r>
            <a:r>
              <a:rPr lang="en-GB" dirty="0" smtClean="0"/>
              <a:t> ions diffuse out of the neurone.</a:t>
            </a:r>
          </a:p>
          <a:p>
            <a:endParaRPr lang="en-GB" dirty="0"/>
          </a:p>
          <a:p>
            <a:r>
              <a:rPr lang="en-GB" dirty="0" smtClean="0"/>
              <a:t>This makes the cell </a:t>
            </a:r>
            <a:r>
              <a:rPr lang="en-GB" b="1" dirty="0" smtClean="0">
                <a:solidFill>
                  <a:srgbClr val="FF0000"/>
                </a:solidFill>
              </a:rPr>
              <a:t>more negative </a:t>
            </a:r>
            <a:r>
              <a:rPr lang="en-GB" dirty="0" smtClean="0"/>
              <a:t>than -70mV, which is the resting potential.</a:t>
            </a:r>
          </a:p>
          <a:p>
            <a:endParaRPr lang="en-GB" dirty="0"/>
          </a:p>
          <a:p>
            <a:r>
              <a:rPr lang="en-GB" dirty="0" smtClean="0"/>
              <a:t>This is called the </a:t>
            </a:r>
            <a:r>
              <a:rPr lang="en-GB" b="1" dirty="0" smtClean="0">
                <a:solidFill>
                  <a:srgbClr val="FF0000"/>
                </a:solidFill>
              </a:rPr>
              <a:t>refractory period.  </a:t>
            </a:r>
            <a:r>
              <a:rPr lang="en-GB" dirty="0" smtClean="0"/>
              <a:t>It allows the cell to recover from an action potential and also ensures that action potentials only travel in one direction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80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Resting potential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Ion channels are </a:t>
            </a:r>
            <a:r>
              <a:rPr lang="en-GB" dirty="0" smtClean="0">
                <a:solidFill>
                  <a:srgbClr val="FF0000"/>
                </a:solidFill>
              </a:rPr>
              <a:t>reset</a:t>
            </a:r>
          </a:p>
          <a:p>
            <a:endParaRPr lang="en-GB" dirty="0"/>
          </a:p>
          <a:p>
            <a:r>
              <a:rPr lang="en-GB" dirty="0" smtClean="0"/>
              <a:t>The sodium-potassium pump returns the membrane to its resting potential of -70mV and maintains it until the membrane can be excited by another stimulus.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831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0"/>
            <a:ext cx="718426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5796136" y="178762"/>
            <a:ext cx="30243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b="1" dirty="0">
                <a:solidFill>
                  <a:srgbClr val="00B050"/>
                </a:solidFill>
              </a:rPr>
              <a:t>The potential difference overshoots slightly, making the cell hyperpolarised</a:t>
            </a:r>
            <a:r>
              <a:rPr lang="en-GB" b="1" dirty="0" smtClean="0">
                <a:solidFill>
                  <a:srgbClr val="00B050"/>
                </a:solidFill>
              </a:rPr>
              <a:t>.</a:t>
            </a:r>
          </a:p>
          <a:p>
            <a:pPr lvl="0"/>
            <a:endParaRPr lang="en-GB" b="1" dirty="0">
              <a:solidFill>
                <a:srgbClr val="00B050"/>
              </a:solidFill>
            </a:endParaRPr>
          </a:p>
          <a:p>
            <a:pPr lvl="0"/>
            <a:r>
              <a:rPr lang="en-GB" b="1" dirty="0">
                <a:solidFill>
                  <a:srgbClr val="00B050"/>
                </a:solidFill>
              </a:rPr>
              <a:t>The original potential difference is restored so that the cell returns to its resting state.</a:t>
            </a:r>
          </a:p>
          <a:p>
            <a:endParaRPr lang="en-GB" b="1" dirty="0">
              <a:solidFill>
                <a:srgbClr val="00B05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5796137" y="2492896"/>
            <a:ext cx="288031" cy="2304256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7020272" y="2348880"/>
            <a:ext cx="144016" cy="1944216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078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0"/>
            <a:ext cx="718426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5220072" y="2998693"/>
            <a:ext cx="2016224" cy="67710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GB" sz="2000" b="1" dirty="0" smtClean="0">
                <a:solidFill>
                  <a:schemeClr val="bg1"/>
                </a:solidFill>
              </a:rPr>
              <a:t>K</a:t>
            </a:r>
            <a:r>
              <a:rPr lang="en-GB" sz="2000" b="1" baseline="30000" dirty="0" smtClean="0">
                <a:solidFill>
                  <a:schemeClr val="bg1"/>
                </a:solidFill>
              </a:rPr>
              <a:t>+</a:t>
            </a:r>
            <a:r>
              <a:rPr lang="en-GB" sz="2000" b="1" dirty="0" smtClean="0">
                <a:solidFill>
                  <a:schemeClr val="bg1"/>
                </a:solidFill>
              </a:rPr>
              <a:t> channels close</a:t>
            </a:r>
            <a:endParaRPr lang="en-GB" sz="2000" b="1" dirty="0">
              <a:solidFill>
                <a:schemeClr val="bg1"/>
              </a:solidFill>
            </a:endParaRPr>
          </a:p>
          <a:p>
            <a:endParaRPr lang="en-GB" b="1" dirty="0">
              <a:solidFill>
                <a:srgbClr val="00B05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5796138" y="3645024"/>
            <a:ext cx="144014" cy="1152128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5856313" y="1124744"/>
            <a:ext cx="2016224" cy="67710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GB" sz="2000" b="1" dirty="0" smtClean="0">
                <a:solidFill>
                  <a:schemeClr val="bg1"/>
                </a:solidFill>
              </a:rPr>
              <a:t>K</a:t>
            </a:r>
            <a:r>
              <a:rPr lang="en-GB" sz="2000" b="1" baseline="30000" dirty="0" smtClean="0">
                <a:solidFill>
                  <a:schemeClr val="bg1"/>
                </a:solidFill>
              </a:rPr>
              <a:t>+</a:t>
            </a:r>
            <a:r>
              <a:rPr lang="en-GB" sz="2000" b="1" dirty="0" smtClean="0">
                <a:solidFill>
                  <a:schemeClr val="bg1"/>
                </a:solidFill>
              </a:rPr>
              <a:t> channels open</a:t>
            </a:r>
            <a:endParaRPr lang="en-GB" sz="2000" b="1" dirty="0">
              <a:solidFill>
                <a:schemeClr val="bg1"/>
              </a:solidFill>
            </a:endParaRPr>
          </a:p>
          <a:p>
            <a:endParaRPr lang="en-GB" b="1" dirty="0">
              <a:solidFill>
                <a:srgbClr val="00B05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4644008" y="1463298"/>
            <a:ext cx="1212305" cy="165502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907704" y="868941"/>
            <a:ext cx="2016224" cy="984885"/>
          </a:xfrm>
          <a:prstGeom prst="rect">
            <a:avLst/>
          </a:prstGeom>
          <a:solidFill>
            <a:srgbClr val="FFC000"/>
          </a:solidFill>
          <a:ln w="381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GB" sz="2000" b="1" dirty="0" smtClean="0"/>
              <a:t>Na</a:t>
            </a:r>
            <a:r>
              <a:rPr lang="en-GB" sz="2000" b="1" baseline="30000" dirty="0" smtClean="0"/>
              <a:t>+</a:t>
            </a:r>
            <a:r>
              <a:rPr lang="en-GB" sz="2000" b="1" dirty="0" smtClean="0"/>
              <a:t> channels close</a:t>
            </a:r>
            <a:endParaRPr lang="en-GB" sz="2000" b="1" dirty="0"/>
          </a:p>
          <a:p>
            <a:endParaRPr lang="en-GB" b="1" dirty="0">
              <a:solidFill>
                <a:srgbClr val="00B05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923928" y="1361383"/>
            <a:ext cx="495788" cy="267417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403648" y="2780928"/>
            <a:ext cx="2016224" cy="984885"/>
          </a:xfrm>
          <a:prstGeom prst="rect">
            <a:avLst/>
          </a:prstGeom>
          <a:solidFill>
            <a:srgbClr val="FFC000"/>
          </a:solidFill>
          <a:ln w="381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GB" sz="2000" b="1" dirty="0" smtClean="0"/>
              <a:t>LOTS of Na</a:t>
            </a:r>
            <a:r>
              <a:rPr lang="en-GB" sz="2000" b="1" baseline="30000" dirty="0" smtClean="0"/>
              <a:t>+</a:t>
            </a:r>
            <a:r>
              <a:rPr lang="en-GB" sz="2000" b="1" dirty="0" smtClean="0"/>
              <a:t> channels open</a:t>
            </a:r>
            <a:endParaRPr lang="en-GB" sz="2000" b="1" dirty="0"/>
          </a:p>
          <a:p>
            <a:endParaRPr lang="en-GB" b="1" dirty="0">
              <a:solidFill>
                <a:srgbClr val="00B05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419872" y="3765813"/>
            <a:ext cx="360040" cy="455275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060104" y="5013176"/>
            <a:ext cx="2016224" cy="984885"/>
          </a:xfrm>
          <a:prstGeom prst="rect">
            <a:avLst/>
          </a:prstGeom>
          <a:solidFill>
            <a:srgbClr val="FFC000"/>
          </a:solidFill>
          <a:ln w="381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GB" sz="2000" b="1" dirty="0" smtClean="0"/>
              <a:t>Na</a:t>
            </a:r>
            <a:r>
              <a:rPr lang="en-GB" sz="2000" b="1" baseline="30000" dirty="0" smtClean="0"/>
              <a:t>+</a:t>
            </a:r>
            <a:r>
              <a:rPr lang="en-GB" sz="2000" b="1" dirty="0" smtClean="0"/>
              <a:t> channels open</a:t>
            </a:r>
            <a:endParaRPr lang="en-GB" sz="2000" b="1" dirty="0"/>
          </a:p>
          <a:p>
            <a:endParaRPr lang="en-GB" b="1" dirty="0">
              <a:solidFill>
                <a:srgbClr val="00B05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3580540" y="4581128"/>
            <a:ext cx="0" cy="418719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640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9" grpId="0" animBg="1"/>
      <p:bldP spid="14" grpId="0" animBg="1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4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905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Your </a:t>
            </a:r>
            <a:r>
              <a:rPr lang="en-GB" b="1" smtClean="0"/>
              <a:t>task – teamwork!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57200" y="1600200"/>
            <a:ext cx="4978896" cy="4525963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Using the previous two slides, write down the reasons for why the sodium or potassium channels are opening or closing.</a:t>
            </a:r>
          </a:p>
          <a:p>
            <a:endParaRPr lang="en-GB" dirty="0"/>
          </a:p>
          <a:p>
            <a:r>
              <a:rPr lang="en-GB" dirty="0" smtClean="0">
                <a:solidFill>
                  <a:schemeClr val="tx1"/>
                </a:solidFill>
              </a:rPr>
              <a:t>Work in pairs – someone look at sodium channels and the other person look at potassium channels. </a:t>
            </a:r>
          </a:p>
          <a:p>
            <a:endParaRPr lang="en-GB" dirty="0"/>
          </a:p>
          <a:p>
            <a:r>
              <a:rPr lang="en-GB" dirty="0" smtClean="0">
                <a:solidFill>
                  <a:schemeClr val="tx1"/>
                </a:solidFill>
              </a:rPr>
              <a:t>Once you have completed your share of the work, teach your partner and fill in the missing information.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276872"/>
            <a:ext cx="2752725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576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1"/>
            <a:ext cx="8955203" cy="6264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514790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Axon terminal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547664" y="557994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Cell body (soma)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596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6840760" cy="5425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96136" y="1052736"/>
            <a:ext cx="31683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X = </a:t>
            </a:r>
            <a:r>
              <a:rPr lang="en-GB" b="1" dirty="0" smtClean="0"/>
              <a:t>depolarisation</a:t>
            </a:r>
            <a:r>
              <a:rPr lang="en-GB" dirty="0" smtClean="0"/>
              <a:t> of cell membrane.</a:t>
            </a:r>
          </a:p>
          <a:p>
            <a:endParaRPr lang="en-GB" dirty="0"/>
          </a:p>
          <a:p>
            <a:r>
              <a:rPr lang="en-GB" dirty="0" smtClean="0"/>
              <a:t>Voltage-gated sodium channels open, flooding the cell with positively charged ions that change the membrane potential to +30mV from -70mV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5822241" y="3522006"/>
            <a:ext cx="31683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</a:t>
            </a:r>
            <a:r>
              <a:rPr lang="en-GB" dirty="0" smtClean="0"/>
              <a:t> = </a:t>
            </a:r>
            <a:r>
              <a:rPr lang="en-GB" b="1" dirty="0" smtClean="0"/>
              <a:t>repolarisation</a:t>
            </a:r>
            <a:r>
              <a:rPr lang="en-GB" dirty="0" smtClean="0"/>
              <a:t> of cell membrane.</a:t>
            </a:r>
          </a:p>
          <a:p>
            <a:endParaRPr lang="en-GB" dirty="0"/>
          </a:p>
          <a:p>
            <a:r>
              <a:rPr lang="en-GB" dirty="0" smtClean="0"/>
              <a:t>Voltage-gated potassium channels open, allowing them to leave the cell by diffusion. This makes the </a:t>
            </a:r>
            <a:r>
              <a:rPr lang="en-GB" dirty="0" err="1" smtClean="0"/>
              <a:t>potiential</a:t>
            </a:r>
            <a:r>
              <a:rPr lang="en-GB" dirty="0" smtClean="0"/>
              <a:t> difference fall from +30mV to -76mV.</a:t>
            </a:r>
          </a:p>
          <a:p>
            <a:r>
              <a:rPr lang="en-GB" dirty="0" smtClean="0"/>
              <a:t> Sodium channels close.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758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6"/>
            <a:ext cx="7496175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411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ATIONKEY" val="TOORPP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</TotalTime>
  <Words>1233</Words>
  <Application>Microsoft Office PowerPoint</Application>
  <PresentationFormat>On-screen Show (4:3)</PresentationFormat>
  <Paragraphs>171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Action Potentials</vt:lpstr>
      <vt:lpstr>Learning Outcomes</vt:lpstr>
      <vt:lpstr>Feeling like this?</vt:lpstr>
      <vt:lpstr>A resting neurone?</vt:lpstr>
      <vt:lpstr>A resting neurone?</vt:lpstr>
      <vt:lpstr>PowerPoint Presentation</vt:lpstr>
      <vt:lpstr>Action Potential</vt:lpstr>
      <vt:lpstr>Action Potential</vt:lpstr>
      <vt:lpstr>Action Potential</vt:lpstr>
      <vt:lpstr>PowerPoint Presentation</vt:lpstr>
      <vt:lpstr>Summary</vt:lpstr>
      <vt:lpstr>PowerPoint Presentation</vt:lpstr>
      <vt:lpstr>PowerPoint Presentation</vt:lpstr>
      <vt:lpstr>Reaching Threshold</vt:lpstr>
      <vt:lpstr>Depolarisation </vt:lpstr>
      <vt:lpstr>PowerPoint Presentation</vt:lpstr>
      <vt:lpstr>Repolarisation</vt:lpstr>
      <vt:lpstr>PowerPoint Presentation</vt:lpstr>
      <vt:lpstr>Repolarisation</vt:lpstr>
      <vt:lpstr>PowerPoint Presentation</vt:lpstr>
      <vt:lpstr>Hyperpolarisation</vt:lpstr>
      <vt:lpstr>Resting potential</vt:lpstr>
      <vt:lpstr>PowerPoint Presentation</vt:lpstr>
      <vt:lpstr>PowerPoint Presentation</vt:lpstr>
      <vt:lpstr>PowerPoint Presentation</vt:lpstr>
      <vt:lpstr>Your task – teamwork!</vt:lpstr>
      <vt:lpstr>PowerPoint Presentation</vt:lpstr>
      <vt:lpstr>PowerPoint Presentation</vt:lpstr>
      <vt:lpstr>PowerPoint Presentation</vt:lpstr>
    </vt:vector>
  </TitlesOfParts>
  <Company>Harris Federation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Action Potentials</dc:title>
  <dc:creator>Sharan Tagore (HCACP)</dc:creator>
  <cp:lastModifiedBy>Sharan Tagore (HCACP)</cp:lastModifiedBy>
  <cp:revision>36</cp:revision>
  <cp:lastPrinted>2013-09-12T06:46:36Z</cp:lastPrinted>
  <dcterms:created xsi:type="dcterms:W3CDTF">2013-09-10T16:16:21Z</dcterms:created>
  <dcterms:modified xsi:type="dcterms:W3CDTF">2014-09-15T08:13:32Z</dcterms:modified>
</cp:coreProperties>
</file>