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20"/>
  </p:handoutMasterIdLst>
  <p:sldIdLst>
    <p:sldId id="256" r:id="rId2"/>
    <p:sldId id="259" r:id="rId3"/>
    <p:sldId id="257" r:id="rId4"/>
    <p:sldId id="258" r:id="rId5"/>
    <p:sldId id="260" r:id="rId6"/>
    <p:sldId id="264" r:id="rId7"/>
    <p:sldId id="262" r:id="rId8"/>
    <p:sldId id="265" r:id="rId9"/>
    <p:sldId id="266" r:id="rId10"/>
    <p:sldId id="268" r:id="rId11"/>
    <p:sldId id="269" r:id="rId12"/>
    <p:sldId id="270" r:id="rId13"/>
    <p:sldId id="271" r:id="rId14"/>
    <p:sldId id="261" r:id="rId15"/>
    <p:sldId id="272" r:id="rId16"/>
    <p:sldId id="273" r:id="rId17"/>
    <p:sldId id="274" r:id="rId18"/>
    <p:sldId id="275" r:id="rId19"/>
  </p:sldIdLst>
  <p:sldSz cx="9144000" cy="6858000" type="screen4x3"/>
  <p:notesSz cx="6797675" cy="9926638"/>
  <p:custDataLst>
    <p:tags r:id="rId21"/>
  </p:custDataLst>
  <p:defaultTextStyle>
    <a:defPPr>
      <a:defRPr lang="en-GB"/>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474" y="-96"/>
      </p:cViewPr>
      <p:guideLst>
        <p:guide orient="horz" pos="2160"/>
        <p:guide pos="2880"/>
      </p:guideLst>
    </p:cSldViewPr>
  </p:slideViewPr>
  <p:notesTextViewPr>
    <p:cViewPr>
      <p:scale>
        <a:sx n="1" d="1"/>
        <a:sy n="1" d="1"/>
      </p:scale>
      <p:origin x="0" y="0"/>
    </p:cViewPr>
  </p:notesTextViewPr>
  <p:sorterViewPr>
    <p:cViewPr>
      <p:scale>
        <a:sx n="100" d="100"/>
        <a:sy n="100" d="100"/>
      </p:scale>
      <p:origin x="0" y="444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ags" Target="tags/tag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smtClean="0"/>
            </a:lvl1pPr>
          </a:lstStyle>
          <a:p>
            <a:pPr>
              <a:defRPr/>
            </a:pPr>
            <a:endParaRPr lang="en-GB"/>
          </a:p>
        </p:txBody>
      </p:sp>
      <p:sp>
        <p:nvSpPr>
          <p:cNvPr id="3" name="Date Placeholder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smtClean="0"/>
            </a:lvl1pPr>
          </a:lstStyle>
          <a:p>
            <a:pPr>
              <a:defRPr/>
            </a:pPr>
            <a:fld id="{88DF4F1B-FA77-4869-AF85-1DA692D69A1A}" type="datetimeFigureOut">
              <a:rPr lang="en-GB"/>
              <a:pPr>
                <a:defRPr/>
              </a:pPr>
              <a:t>19/09/2013</a:t>
            </a:fld>
            <a:endParaRPr lang="en-GB"/>
          </a:p>
        </p:txBody>
      </p:sp>
      <p:sp>
        <p:nvSpPr>
          <p:cNvPr id="4" name="Footer Placeholder 3"/>
          <p:cNvSpPr>
            <a:spLocks noGrp="1"/>
          </p:cNvSpPr>
          <p:nvPr>
            <p:ph type="ftr" sz="quarter" idx="2"/>
          </p:nvPr>
        </p:nvSpPr>
        <p:spPr>
          <a:xfrm>
            <a:off x="0" y="9428163"/>
            <a:ext cx="2946400" cy="496887"/>
          </a:xfrm>
          <a:prstGeom prst="rect">
            <a:avLst/>
          </a:prstGeom>
        </p:spPr>
        <p:txBody>
          <a:bodyPr vert="horz" lIns="91440" tIns="45720" rIns="91440" bIns="45720" rtlCol="0" anchor="b"/>
          <a:lstStyle>
            <a:lvl1pPr algn="l">
              <a:defRPr sz="1200" smtClean="0"/>
            </a:lvl1pPr>
          </a:lstStyle>
          <a:p>
            <a:pPr>
              <a:defRPr/>
            </a:pPr>
            <a:endParaRPr lang="en-GB"/>
          </a:p>
        </p:txBody>
      </p:sp>
      <p:sp>
        <p:nvSpPr>
          <p:cNvPr id="5" name="Slide Number Placeholder 4"/>
          <p:cNvSpPr>
            <a:spLocks noGrp="1"/>
          </p:cNvSpPr>
          <p:nvPr>
            <p:ph type="sldNum" sz="quarter" idx="3"/>
          </p:nvPr>
        </p:nvSpPr>
        <p:spPr>
          <a:xfrm>
            <a:off x="3849688" y="9428163"/>
            <a:ext cx="2946400" cy="496887"/>
          </a:xfrm>
          <a:prstGeom prst="rect">
            <a:avLst/>
          </a:prstGeom>
        </p:spPr>
        <p:txBody>
          <a:bodyPr vert="horz" lIns="91440" tIns="45720" rIns="91440" bIns="45720" rtlCol="0" anchor="b"/>
          <a:lstStyle>
            <a:lvl1pPr algn="r">
              <a:defRPr sz="1200" smtClean="0"/>
            </a:lvl1pPr>
          </a:lstStyle>
          <a:p>
            <a:pPr>
              <a:defRPr/>
            </a:pPr>
            <a:fld id="{2FD1893F-9730-4671-B1ED-C32E4494F5DC}" type="slidenum">
              <a:rPr lang="en-GB"/>
              <a:pPr>
                <a:defRPr/>
              </a:pPr>
              <a:t>‹#›</a:t>
            </a:fld>
            <a:endParaRPr lang="en-GB"/>
          </a:p>
        </p:txBody>
      </p:sp>
    </p:spTree>
    <p:extLst>
      <p:ext uri="{BB962C8B-B14F-4D97-AF65-F5344CB8AC3E}">
        <p14:creationId xmlns:p14="http://schemas.microsoft.com/office/powerpoint/2010/main" val="2952066433"/>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lvl1pPr>
              <a:defRPr/>
            </a:lvl1pPr>
          </a:lstStyle>
          <a:p>
            <a:pPr>
              <a:defRPr/>
            </a:pPr>
            <a:fld id="{5804DBFE-42AD-4CF7-816E-17A171981A5F}" type="datetimeFigureOut">
              <a:rPr lang="en-GB"/>
              <a:pPr>
                <a:defRPr/>
              </a:pPr>
              <a:t>19/09/2013</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772A14AF-200D-4C76-98D1-D3DB487AD25C}" type="slidenum">
              <a:rPr lang="en-GB"/>
              <a:pPr>
                <a:defRPr/>
              </a:pPr>
              <a:t>‹#›</a:t>
            </a:fld>
            <a:endParaRPr lang="en-GB"/>
          </a:p>
        </p:txBody>
      </p:sp>
    </p:spTree>
    <p:extLst>
      <p:ext uri="{BB962C8B-B14F-4D97-AF65-F5344CB8AC3E}">
        <p14:creationId xmlns:p14="http://schemas.microsoft.com/office/powerpoint/2010/main" val="9521167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pPr>
              <a:defRPr/>
            </a:pPr>
            <a:fld id="{9AFBD26B-5AC5-4451-88C3-09ABC636754A}" type="datetimeFigureOut">
              <a:rPr lang="en-GB"/>
              <a:pPr>
                <a:defRPr/>
              </a:pPr>
              <a:t>19/09/2013</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8AD51DA2-81D2-4529-AC9C-54C091BB3FB3}" type="slidenum">
              <a:rPr lang="en-GB"/>
              <a:pPr>
                <a:defRPr/>
              </a:pPr>
              <a:t>‹#›</a:t>
            </a:fld>
            <a:endParaRPr lang="en-GB"/>
          </a:p>
        </p:txBody>
      </p:sp>
    </p:spTree>
    <p:extLst>
      <p:ext uri="{BB962C8B-B14F-4D97-AF65-F5344CB8AC3E}">
        <p14:creationId xmlns:p14="http://schemas.microsoft.com/office/powerpoint/2010/main" val="12418798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D75E3C30-1350-44D2-839F-55F8A37F8E78}" type="datetimeFigureOut">
              <a:rPr lang="en-GB"/>
              <a:pPr>
                <a:defRPr/>
              </a:pPr>
              <a:t>19/09/2013</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BDBE7789-9D20-48CA-8651-2F77969F3DF3}" type="slidenum">
              <a:rPr lang="en-GB"/>
              <a:pPr>
                <a:defRPr/>
              </a:pPr>
              <a:t>‹#›</a:t>
            </a:fld>
            <a:endParaRPr lang="en-GB"/>
          </a:p>
        </p:txBody>
      </p:sp>
    </p:spTree>
    <p:extLst>
      <p:ext uri="{BB962C8B-B14F-4D97-AF65-F5344CB8AC3E}">
        <p14:creationId xmlns:p14="http://schemas.microsoft.com/office/powerpoint/2010/main" val="15615668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3"/>
          <p:cNvSpPr>
            <a:spLocks noGrp="1"/>
          </p:cNvSpPr>
          <p:nvPr>
            <p:ph type="dt" sz="half" idx="10"/>
          </p:nvPr>
        </p:nvSpPr>
        <p:spPr/>
        <p:txBody>
          <a:bodyPr/>
          <a:lstStyle>
            <a:lvl1pPr>
              <a:defRPr/>
            </a:lvl1pPr>
          </a:lstStyle>
          <a:p>
            <a:pPr>
              <a:defRPr/>
            </a:pPr>
            <a:fld id="{9235A4DC-D319-4D81-B487-6D6C3FB393BA}" type="datetimeFigureOut">
              <a:rPr lang="en-GB"/>
              <a:pPr>
                <a:defRPr/>
              </a:pPr>
              <a:t>19/09/2013</a:t>
            </a:fld>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621E1351-1AD8-4CCE-834F-B36EF251FEA8}" type="slidenum">
              <a:rPr lang="en-GB"/>
              <a:pPr>
                <a:defRPr/>
              </a:pPr>
              <a:t>‹#›</a:t>
            </a:fld>
            <a:endParaRPr lang="en-GB"/>
          </a:p>
        </p:txBody>
      </p:sp>
    </p:spTree>
    <p:extLst>
      <p:ext uri="{BB962C8B-B14F-4D97-AF65-F5344CB8AC3E}">
        <p14:creationId xmlns:p14="http://schemas.microsoft.com/office/powerpoint/2010/main" val="5310763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3"/>
          <p:cNvSpPr>
            <a:spLocks noGrp="1"/>
          </p:cNvSpPr>
          <p:nvPr>
            <p:ph type="dt" sz="half" idx="10"/>
          </p:nvPr>
        </p:nvSpPr>
        <p:spPr/>
        <p:txBody>
          <a:bodyPr/>
          <a:lstStyle>
            <a:lvl1pPr>
              <a:defRPr/>
            </a:lvl1pPr>
          </a:lstStyle>
          <a:p>
            <a:pPr>
              <a:defRPr/>
            </a:pPr>
            <a:fld id="{DCAC756A-4FF3-4F43-B566-D77814C0072C}" type="datetimeFigureOut">
              <a:rPr lang="en-GB"/>
              <a:pPr>
                <a:defRPr/>
              </a:pPr>
              <a:t>19/09/2013</a:t>
            </a:fld>
            <a:endParaRPr lang="en-GB"/>
          </a:p>
        </p:txBody>
      </p:sp>
      <p:sp>
        <p:nvSpPr>
          <p:cNvPr id="8" name="Footer Placeholder 4"/>
          <p:cNvSpPr>
            <a:spLocks noGrp="1"/>
          </p:cNvSpPr>
          <p:nvPr>
            <p:ph type="ftr" sz="quarter" idx="11"/>
          </p:nvPr>
        </p:nvSpPr>
        <p:spPr/>
        <p:txBody>
          <a:bodyPr/>
          <a:lstStyle>
            <a:lvl1pPr>
              <a:defRPr/>
            </a:lvl1pPr>
          </a:lstStyle>
          <a:p>
            <a:pPr>
              <a:defRPr/>
            </a:pPr>
            <a:endParaRPr lang="en-GB"/>
          </a:p>
        </p:txBody>
      </p:sp>
      <p:sp>
        <p:nvSpPr>
          <p:cNvPr id="9" name="Slide Number Placeholder 5"/>
          <p:cNvSpPr>
            <a:spLocks noGrp="1"/>
          </p:cNvSpPr>
          <p:nvPr>
            <p:ph type="sldNum" sz="quarter" idx="12"/>
          </p:nvPr>
        </p:nvSpPr>
        <p:spPr/>
        <p:txBody>
          <a:bodyPr/>
          <a:lstStyle>
            <a:lvl1pPr>
              <a:defRPr/>
            </a:lvl1pPr>
          </a:lstStyle>
          <a:p>
            <a:pPr>
              <a:defRPr/>
            </a:pPr>
            <a:fld id="{EC6016F5-16F5-40AF-BAD3-4072D4FFB561}" type="slidenum">
              <a:rPr lang="en-GB"/>
              <a:pPr>
                <a:defRPr/>
              </a:pPr>
              <a:t>‹#›</a:t>
            </a:fld>
            <a:endParaRPr lang="en-GB"/>
          </a:p>
        </p:txBody>
      </p:sp>
    </p:spTree>
    <p:extLst>
      <p:ext uri="{BB962C8B-B14F-4D97-AF65-F5344CB8AC3E}">
        <p14:creationId xmlns:p14="http://schemas.microsoft.com/office/powerpoint/2010/main" val="33287561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3"/>
          <p:cNvSpPr>
            <a:spLocks noGrp="1"/>
          </p:cNvSpPr>
          <p:nvPr>
            <p:ph type="dt" sz="half" idx="10"/>
          </p:nvPr>
        </p:nvSpPr>
        <p:spPr/>
        <p:txBody>
          <a:bodyPr/>
          <a:lstStyle>
            <a:lvl1pPr>
              <a:defRPr/>
            </a:lvl1pPr>
          </a:lstStyle>
          <a:p>
            <a:pPr>
              <a:defRPr/>
            </a:pPr>
            <a:fld id="{0A84E66E-40C2-4D9E-8A1F-28B75DD64291}" type="datetimeFigureOut">
              <a:rPr lang="en-GB"/>
              <a:pPr>
                <a:defRPr/>
              </a:pPr>
              <a:t>19/09/2013</a:t>
            </a:fld>
            <a:endParaRPr lang="en-GB"/>
          </a:p>
        </p:txBody>
      </p:sp>
      <p:sp>
        <p:nvSpPr>
          <p:cNvPr id="4" name="Footer Placeholder 4"/>
          <p:cNvSpPr>
            <a:spLocks noGrp="1"/>
          </p:cNvSpPr>
          <p:nvPr>
            <p:ph type="ftr" sz="quarter" idx="11"/>
          </p:nvPr>
        </p:nvSpPr>
        <p:spPr/>
        <p:txBody>
          <a:bodyPr/>
          <a:lstStyle>
            <a:lvl1pPr>
              <a:defRPr/>
            </a:lvl1pPr>
          </a:lstStyle>
          <a:p>
            <a:pPr>
              <a:defRPr/>
            </a:pPr>
            <a:endParaRPr lang="en-GB"/>
          </a:p>
        </p:txBody>
      </p:sp>
      <p:sp>
        <p:nvSpPr>
          <p:cNvPr id="5" name="Slide Number Placeholder 5"/>
          <p:cNvSpPr>
            <a:spLocks noGrp="1"/>
          </p:cNvSpPr>
          <p:nvPr>
            <p:ph type="sldNum" sz="quarter" idx="12"/>
          </p:nvPr>
        </p:nvSpPr>
        <p:spPr/>
        <p:txBody>
          <a:bodyPr/>
          <a:lstStyle>
            <a:lvl1pPr>
              <a:defRPr/>
            </a:lvl1pPr>
          </a:lstStyle>
          <a:p>
            <a:pPr>
              <a:defRPr/>
            </a:pPr>
            <a:fld id="{29D69E04-1064-49EA-B966-0782D1B30007}" type="slidenum">
              <a:rPr lang="en-GB"/>
              <a:pPr>
                <a:defRPr/>
              </a:pPr>
              <a:t>‹#›</a:t>
            </a:fld>
            <a:endParaRPr lang="en-GB"/>
          </a:p>
        </p:txBody>
      </p:sp>
    </p:spTree>
    <p:extLst>
      <p:ext uri="{BB962C8B-B14F-4D97-AF65-F5344CB8AC3E}">
        <p14:creationId xmlns:p14="http://schemas.microsoft.com/office/powerpoint/2010/main" val="29717105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0CE5C914-F8C4-48E7-BF4F-71B7A86EE0D1}" type="datetimeFigureOut">
              <a:rPr lang="en-GB"/>
              <a:pPr>
                <a:defRPr/>
              </a:pPr>
              <a:t>19/09/2013</a:t>
            </a:fld>
            <a:endParaRPr lang="en-GB"/>
          </a:p>
        </p:txBody>
      </p:sp>
      <p:sp>
        <p:nvSpPr>
          <p:cNvPr id="3" name="Footer Placeholder 4"/>
          <p:cNvSpPr>
            <a:spLocks noGrp="1"/>
          </p:cNvSpPr>
          <p:nvPr>
            <p:ph type="ftr" sz="quarter" idx="11"/>
          </p:nvPr>
        </p:nvSpPr>
        <p:spPr/>
        <p:txBody>
          <a:bodyPr/>
          <a:lstStyle>
            <a:lvl1pPr>
              <a:defRPr/>
            </a:lvl1pPr>
          </a:lstStyle>
          <a:p>
            <a:pPr>
              <a:defRPr/>
            </a:pPr>
            <a:endParaRPr lang="en-GB"/>
          </a:p>
        </p:txBody>
      </p:sp>
      <p:sp>
        <p:nvSpPr>
          <p:cNvPr id="4" name="Slide Number Placeholder 5"/>
          <p:cNvSpPr>
            <a:spLocks noGrp="1"/>
          </p:cNvSpPr>
          <p:nvPr>
            <p:ph type="sldNum" sz="quarter" idx="12"/>
          </p:nvPr>
        </p:nvSpPr>
        <p:spPr/>
        <p:txBody>
          <a:bodyPr/>
          <a:lstStyle>
            <a:lvl1pPr>
              <a:defRPr/>
            </a:lvl1pPr>
          </a:lstStyle>
          <a:p>
            <a:pPr>
              <a:defRPr/>
            </a:pPr>
            <a:fld id="{ABAC672B-7D66-4C90-8EAA-9A0A322E2059}" type="slidenum">
              <a:rPr lang="en-GB"/>
              <a:pPr>
                <a:defRPr/>
              </a:pPr>
              <a:t>‹#›</a:t>
            </a:fld>
            <a:endParaRPr lang="en-GB"/>
          </a:p>
        </p:txBody>
      </p:sp>
    </p:spTree>
    <p:extLst>
      <p:ext uri="{BB962C8B-B14F-4D97-AF65-F5344CB8AC3E}">
        <p14:creationId xmlns:p14="http://schemas.microsoft.com/office/powerpoint/2010/main" val="1966273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4016CD76-7543-4425-9E4C-E2F39E45ECB0}" type="datetimeFigureOut">
              <a:rPr lang="en-GB"/>
              <a:pPr>
                <a:defRPr/>
              </a:pPr>
              <a:t>19/09/2013</a:t>
            </a:fld>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F1F7B60C-606F-4159-BDD3-F04FF7DA1FCB}" type="slidenum">
              <a:rPr lang="en-GB"/>
              <a:pPr>
                <a:defRPr/>
              </a:pPr>
              <a:t>‹#›</a:t>
            </a:fld>
            <a:endParaRPr lang="en-GB"/>
          </a:p>
        </p:txBody>
      </p:sp>
    </p:spTree>
    <p:extLst>
      <p:ext uri="{BB962C8B-B14F-4D97-AF65-F5344CB8AC3E}">
        <p14:creationId xmlns:p14="http://schemas.microsoft.com/office/powerpoint/2010/main" val="18026235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66331475-7913-4B03-8EFE-DF37E799C658}" type="datetimeFigureOut">
              <a:rPr lang="en-GB"/>
              <a:pPr>
                <a:defRPr/>
              </a:pPr>
              <a:t>19/09/2013</a:t>
            </a:fld>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D91C57C4-E067-47AA-A3BF-2AD4948B7EC5}" type="slidenum">
              <a:rPr lang="en-GB"/>
              <a:pPr>
                <a:defRPr/>
              </a:pPr>
              <a:t>‹#›</a:t>
            </a:fld>
            <a:endParaRPr lang="en-GB"/>
          </a:p>
        </p:txBody>
      </p:sp>
    </p:spTree>
    <p:extLst>
      <p:ext uri="{BB962C8B-B14F-4D97-AF65-F5344CB8AC3E}">
        <p14:creationId xmlns:p14="http://schemas.microsoft.com/office/powerpoint/2010/main" val="36272149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pPr>
              <a:defRPr/>
            </a:pPr>
            <a:fld id="{CC8F0C0B-0699-446E-AB2A-FCD523CE0283}" type="datetimeFigureOut">
              <a:rPr lang="en-GB"/>
              <a:pPr>
                <a:defRPr/>
              </a:pPr>
              <a:t>19/09/2013</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0474EEC6-4C4C-4A52-90FF-0372D579D091}" type="slidenum">
              <a:rPr lang="en-GB"/>
              <a:pPr>
                <a:defRPr/>
              </a:pPr>
              <a:t>‹#›</a:t>
            </a:fld>
            <a:endParaRPr lang="en-GB"/>
          </a:p>
        </p:txBody>
      </p:sp>
    </p:spTree>
    <p:extLst>
      <p:ext uri="{BB962C8B-B14F-4D97-AF65-F5344CB8AC3E}">
        <p14:creationId xmlns:p14="http://schemas.microsoft.com/office/powerpoint/2010/main" val="36284241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pPr>
              <a:defRPr/>
            </a:pPr>
            <a:fld id="{3DEF6C37-EEA8-4825-93CA-E3DA78AFE87A}" type="datetimeFigureOut">
              <a:rPr lang="en-GB"/>
              <a:pPr>
                <a:defRPr/>
              </a:pPr>
              <a:t>19/09/2013</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4B247D19-F05C-41F8-A888-29D9C2D386A2}" type="slidenum">
              <a:rPr lang="en-GB"/>
              <a:pPr>
                <a:defRPr/>
              </a:pPr>
              <a:t>‹#›</a:t>
            </a:fld>
            <a:endParaRPr lang="en-GB"/>
          </a:p>
        </p:txBody>
      </p:sp>
    </p:spTree>
    <p:extLst>
      <p:ext uri="{BB962C8B-B14F-4D97-AF65-F5344CB8AC3E}">
        <p14:creationId xmlns:p14="http://schemas.microsoft.com/office/powerpoint/2010/main" val="31702759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GB" smtClean="0"/>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smtClean="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CC02504F-B7D6-4944-80B1-B9482BC81B48}" type="datetimeFigureOut">
              <a:rPr lang="en-GB"/>
              <a:pPr>
                <a:defRPr/>
              </a:pPr>
              <a:t>19/09/2013</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E52FA0F2-0DE0-45D9-AF3B-A7779E0EBBE3}" type="slidenum">
              <a:rPr lang="en-GB"/>
              <a:pPr>
                <a:defRPr/>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Calibri" pitchFamily="34" charset="0"/>
        </a:defRPr>
      </a:lvl2pPr>
      <a:lvl3pPr algn="ctr" rtl="0" eaLnBrk="1" fontAlgn="base" hangingPunct="1">
        <a:spcBef>
          <a:spcPct val="0"/>
        </a:spcBef>
        <a:spcAft>
          <a:spcPct val="0"/>
        </a:spcAft>
        <a:defRPr sz="4400">
          <a:solidFill>
            <a:schemeClr val="tx1"/>
          </a:solidFill>
          <a:latin typeface="Calibri" pitchFamily="34" charset="0"/>
        </a:defRPr>
      </a:lvl3pPr>
      <a:lvl4pPr algn="ctr" rtl="0" eaLnBrk="1" fontAlgn="base" hangingPunct="1">
        <a:spcBef>
          <a:spcPct val="0"/>
        </a:spcBef>
        <a:spcAft>
          <a:spcPct val="0"/>
        </a:spcAft>
        <a:defRPr sz="4400">
          <a:solidFill>
            <a:schemeClr val="tx1"/>
          </a:solidFill>
          <a:latin typeface="Calibri" pitchFamily="34" charset="0"/>
        </a:defRPr>
      </a:lvl4pPr>
      <a:lvl5pPr algn="ctr" rtl="0" eaLnBrk="1" fontAlgn="base" hangingPunct="1">
        <a:spcBef>
          <a:spcPct val="0"/>
        </a:spcBef>
        <a:spcAft>
          <a:spcPct val="0"/>
        </a:spcAft>
        <a:defRPr sz="4400">
          <a:solidFill>
            <a:schemeClr val="tx1"/>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ctrTitle"/>
          </p:nvPr>
        </p:nvSpPr>
        <p:spPr/>
        <p:txBody>
          <a:bodyPr/>
          <a:lstStyle/>
          <a:p>
            <a:pPr eaLnBrk="1" hangingPunct="1"/>
            <a:r>
              <a:rPr lang="en-GB" b="1" smtClean="0"/>
              <a:t>Transmission of Action Potentials</a:t>
            </a:r>
          </a:p>
        </p:txBody>
      </p:sp>
      <p:sp>
        <p:nvSpPr>
          <p:cNvPr id="3" name="Subtitle 2"/>
          <p:cNvSpPr>
            <a:spLocks noGrp="1"/>
          </p:cNvSpPr>
          <p:nvPr>
            <p:ph type="subTitle" idx="1"/>
          </p:nvPr>
        </p:nvSpPr>
        <p:spPr/>
        <p:txBody>
          <a:bodyPr rtlCol="0">
            <a:normAutofit/>
          </a:bodyPr>
          <a:lstStyle/>
          <a:p>
            <a:pPr eaLnBrk="1" fontAlgn="auto" hangingPunct="1">
              <a:spcAft>
                <a:spcPts val="0"/>
              </a:spcAft>
              <a:buFont typeface="Arial" pitchFamily="34" charset="0"/>
              <a:buNone/>
              <a:defRPr/>
            </a:pPr>
            <a:r>
              <a:rPr lang="en-GB" dirty="0" smtClean="0"/>
              <a:t>Miss Tagore</a:t>
            </a:r>
          </a:p>
          <a:p>
            <a:pPr eaLnBrk="1" fontAlgn="auto" hangingPunct="1">
              <a:spcAft>
                <a:spcPts val="0"/>
              </a:spcAft>
              <a:buFont typeface="Arial" pitchFamily="34" charset="0"/>
              <a:buNone/>
              <a:defRPr/>
            </a:pPr>
            <a:r>
              <a:rPr lang="en-GB" dirty="0" smtClean="0"/>
              <a:t>Year 13 Biology</a:t>
            </a:r>
            <a:endParaRPr lang="en-GB"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p:txBody>
          <a:bodyPr/>
          <a:lstStyle/>
          <a:p>
            <a:pPr eaLnBrk="1" hangingPunct="1"/>
            <a:r>
              <a:rPr lang="en-GB" b="1" smtClean="0"/>
              <a:t>Lesson Starter</a:t>
            </a:r>
          </a:p>
        </p:txBody>
      </p:sp>
      <p:sp>
        <p:nvSpPr>
          <p:cNvPr id="3" name="Content Placeholder 2"/>
          <p:cNvSpPr>
            <a:spLocks noGrp="1"/>
          </p:cNvSpPr>
          <p:nvPr>
            <p:ph idx="1"/>
          </p:nvPr>
        </p:nvSpPr>
        <p:spPr>
          <a:xfrm>
            <a:off x="457200" y="1052513"/>
            <a:ext cx="8229600" cy="4525962"/>
          </a:xfrm>
        </p:spPr>
        <p:txBody>
          <a:bodyPr/>
          <a:lstStyle/>
          <a:p>
            <a:pPr marL="0" indent="0" algn="ctr" eaLnBrk="1" hangingPunct="1">
              <a:buFont typeface="Arial" charset="0"/>
              <a:buNone/>
            </a:pPr>
            <a:endParaRPr lang="en-GB" sz="1800" smtClean="0"/>
          </a:p>
          <a:p>
            <a:pPr marL="0" indent="0" algn="ctr" eaLnBrk="1" hangingPunct="1">
              <a:buFont typeface="Arial" charset="0"/>
              <a:buNone/>
            </a:pPr>
            <a:r>
              <a:rPr lang="en-GB" smtClean="0"/>
              <a:t>In the resting phase of an action potential, what type of protein in the cell membrane is active?</a:t>
            </a:r>
          </a:p>
          <a:p>
            <a:pPr marL="0" indent="0" algn="ctr" eaLnBrk="1" hangingPunct="1">
              <a:buFont typeface="Arial" charset="0"/>
              <a:buNone/>
            </a:pPr>
            <a:endParaRPr lang="en-GB" smtClean="0"/>
          </a:p>
          <a:p>
            <a:pPr marL="0" indent="0" algn="ctr" eaLnBrk="1" hangingPunct="1">
              <a:buFont typeface="Arial" charset="0"/>
              <a:buNone/>
            </a:pPr>
            <a:r>
              <a:rPr lang="en-GB" smtClean="0">
                <a:solidFill>
                  <a:srgbClr val="FF0000"/>
                </a:solidFill>
              </a:rPr>
              <a:t>The sodium potassium pump.</a:t>
            </a:r>
          </a:p>
          <a:p>
            <a:pPr marL="0" indent="0" algn="ctr" eaLnBrk="1" hangingPunct="1">
              <a:buFont typeface="Arial" charset="0"/>
              <a:buNone/>
            </a:pPr>
            <a:r>
              <a:rPr lang="en-GB" smtClean="0">
                <a:solidFill>
                  <a:srgbClr val="FF0000"/>
                </a:solidFill>
              </a:rPr>
              <a:t>(Sodium channels are closed as are the majority of potassium channels)</a:t>
            </a:r>
          </a:p>
        </p:txBody>
      </p:sp>
      <p:pic>
        <p:nvPicPr>
          <p:cNvPr id="307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59563" y="4257675"/>
            <a:ext cx="2044700" cy="2366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p:txBody>
          <a:bodyPr/>
          <a:lstStyle/>
          <a:p>
            <a:pPr eaLnBrk="1" hangingPunct="1"/>
            <a:r>
              <a:rPr lang="en-GB" b="1" smtClean="0"/>
              <a:t>Learning Outcomes</a:t>
            </a:r>
          </a:p>
        </p:txBody>
      </p:sp>
      <p:sp>
        <p:nvSpPr>
          <p:cNvPr id="4099" name="Content Placeholder 2"/>
          <p:cNvSpPr>
            <a:spLocks noGrp="1"/>
          </p:cNvSpPr>
          <p:nvPr>
            <p:ph idx="1"/>
          </p:nvPr>
        </p:nvSpPr>
        <p:spPr/>
        <p:txBody>
          <a:bodyPr/>
          <a:lstStyle/>
          <a:p>
            <a:pPr marL="514350" indent="-514350" eaLnBrk="1" hangingPunct="1">
              <a:buFont typeface="Calibri" pitchFamily="34" charset="0"/>
              <a:buAutoNum type="arabicPeriod"/>
            </a:pPr>
            <a:r>
              <a:rPr lang="en-GB" smtClean="0"/>
              <a:t>outline the significance of the frequency of impulse transmission;</a:t>
            </a:r>
          </a:p>
          <a:p>
            <a:pPr marL="514350" indent="-514350" eaLnBrk="1" hangingPunct="1">
              <a:buFont typeface="Calibri" pitchFamily="34" charset="0"/>
              <a:buAutoNum type="arabicPeriod"/>
            </a:pPr>
            <a:endParaRPr lang="en-GB" smtClean="0"/>
          </a:p>
          <a:p>
            <a:pPr marL="514350" indent="-514350" eaLnBrk="1" hangingPunct="1">
              <a:buFont typeface="Calibri" pitchFamily="34" charset="0"/>
              <a:buAutoNum type="arabicPeriod"/>
            </a:pPr>
            <a:r>
              <a:rPr lang="en-GB" smtClean="0"/>
              <a:t>compare and contrast the structure and function of myelinated and non-myelinated neurones</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pPr eaLnBrk="1" hangingPunct="1"/>
            <a:r>
              <a:rPr lang="en-GB" b="1" smtClean="0"/>
              <a:t>Transmission of action potentials</a:t>
            </a:r>
          </a:p>
        </p:txBody>
      </p:sp>
      <p:sp>
        <p:nvSpPr>
          <p:cNvPr id="3" name="Content Placeholder 2"/>
          <p:cNvSpPr>
            <a:spLocks noGrp="1"/>
          </p:cNvSpPr>
          <p:nvPr>
            <p:ph idx="1"/>
          </p:nvPr>
        </p:nvSpPr>
        <p:spPr/>
        <p:txBody>
          <a:bodyPr rtlCol="0">
            <a:normAutofit fontScale="77500" lnSpcReduction="20000"/>
          </a:bodyPr>
          <a:lstStyle/>
          <a:p>
            <a:pPr marL="0" indent="0" eaLnBrk="1" fontAlgn="auto" hangingPunct="1">
              <a:spcAft>
                <a:spcPts val="0"/>
              </a:spcAft>
              <a:buFont typeface="Arial" pitchFamily="34" charset="0"/>
              <a:buNone/>
              <a:defRPr/>
            </a:pPr>
            <a:r>
              <a:rPr lang="en-GB" dirty="0" smtClean="0"/>
              <a:t>What we have learned so far…</a:t>
            </a:r>
          </a:p>
          <a:p>
            <a:pPr marL="0" indent="0" eaLnBrk="1" fontAlgn="auto" hangingPunct="1">
              <a:spcAft>
                <a:spcPts val="0"/>
              </a:spcAft>
              <a:buFont typeface="Arial" pitchFamily="34" charset="0"/>
              <a:buNone/>
              <a:defRPr/>
            </a:pPr>
            <a:endParaRPr lang="en-GB" dirty="0" smtClean="0"/>
          </a:p>
          <a:p>
            <a:pPr eaLnBrk="1" fontAlgn="auto" hangingPunct="1">
              <a:spcAft>
                <a:spcPts val="0"/>
              </a:spcAft>
              <a:buFont typeface="Arial" pitchFamily="34" charset="0"/>
              <a:buChar char="•"/>
              <a:defRPr/>
            </a:pPr>
            <a:r>
              <a:rPr lang="en-GB" dirty="0" smtClean="0"/>
              <a:t>The function of an action potential is to transmit information from one end of a neurone to another.</a:t>
            </a:r>
          </a:p>
          <a:p>
            <a:pPr eaLnBrk="1" fontAlgn="auto" hangingPunct="1">
              <a:spcAft>
                <a:spcPts val="0"/>
              </a:spcAft>
              <a:buFont typeface="Arial" pitchFamily="34" charset="0"/>
              <a:buChar char="•"/>
              <a:defRPr/>
            </a:pPr>
            <a:endParaRPr lang="en-GB" dirty="0"/>
          </a:p>
          <a:p>
            <a:pPr eaLnBrk="1" fontAlgn="auto" hangingPunct="1">
              <a:spcAft>
                <a:spcPts val="0"/>
              </a:spcAft>
              <a:buFont typeface="Arial" pitchFamily="34" charset="0"/>
              <a:buChar char="•"/>
              <a:defRPr/>
            </a:pPr>
            <a:r>
              <a:rPr lang="en-GB" dirty="0" smtClean="0"/>
              <a:t>Action potentials work on the basis of active transport and voltage-gated ion channels (diffusion) of potassium and sodium ions across the cell membrane.</a:t>
            </a:r>
          </a:p>
          <a:p>
            <a:pPr eaLnBrk="1" fontAlgn="auto" hangingPunct="1">
              <a:spcAft>
                <a:spcPts val="0"/>
              </a:spcAft>
              <a:buFont typeface="Arial" pitchFamily="34" charset="0"/>
              <a:buChar char="•"/>
              <a:defRPr/>
            </a:pPr>
            <a:endParaRPr lang="en-GB" dirty="0"/>
          </a:p>
          <a:p>
            <a:pPr eaLnBrk="1" fontAlgn="auto" hangingPunct="1">
              <a:spcAft>
                <a:spcPts val="0"/>
              </a:spcAft>
              <a:buFont typeface="Arial" pitchFamily="34" charset="0"/>
              <a:buChar char="•"/>
              <a:defRPr/>
            </a:pPr>
            <a:r>
              <a:rPr lang="en-GB" dirty="0" smtClean="0"/>
              <a:t>In this lesson we will look at HOW action potentials are transmitted along an axon and what the most efficient way of doing this is.</a:t>
            </a:r>
          </a:p>
          <a:p>
            <a:pPr eaLnBrk="1" fontAlgn="auto" hangingPunct="1">
              <a:spcAft>
                <a:spcPts val="0"/>
              </a:spcAft>
              <a:buFont typeface="Arial" pitchFamily="34" charset="0"/>
              <a:buChar char="•"/>
              <a:defRPr/>
            </a:pPr>
            <a:endParaRPr lang="en-GB" dirty="0"/>
          </a:p>
          <a:p>
            <a:pPr eaLnBrk="1" fontAlgn="auto" hangingPunct="1">
              <a:spcAft>
                <a:spcPts val="0"/>
              </a:spcAft>
              <a:buFont typeface="Arial" pitchFamily="34" charset="0"/>
              <a:buChar char="•"/>
              <a:defRPr/>
            </a:pPr>
            <a:endParaRPr lang="en-GB"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pPr eaLnBrk="1" hangingPunct="1"/>
            <a:r>
              <a:rPr lang="en-GB" b="1" smtClean="0"/>
              <a:t>Local Currents</a:t>
            </a:r>
          </a:p>
        </p:txBody>
      </p:sp>
      <p:sp>
        <p:nvSpPr>
          <p:cNvPr id="4" name="Content Placeholder 3"/>
          <p:cNvSpPr>
            <a:spLocks noGrp="1"/>
          </p:cNvSpPr>
          <p:nvPr>
            <p:ph sz="half" idx="1"/>
          </p:nvPr>
        </p:nvSpPr>
        <p:spPr>
          <a:xfrm>
            <a:off x="179388" y="1600200"/>
            <a:ext cx="4038600" cy="4525963"/>
          </a:xfrm>
        </p:spPr>
        <p:txBody>
          <a:bodyPr rtlCol="0">
            <a:normAutofit fontScale="85000" lnSpcReduction="20000"/>
          </a:bodyPr>
          <a:lstStyle/>
          <a:p>
            <a:pPr eaLnBrk="1" fontAlgn="auto" hangingPunct="1">
              <a:spcAft>
                <a:spcPts val="0"/>
              </a:spcAft>
              <a:buFont typeface="Arial" pitchFamily="34" charset="0"/>
              <a:buChar char="•"/>
              <a:defRPr/>
            </a:pPr>
            <a:r>
              <a:rPr lang="en-GB" dirty="0" smtClean="0"/>
              <a:t>Sodium channels opening and allowing sodium ions into the cell creates a localised disruption to the balance created by the Na</a:t>
            </a:r>
            <a:r>
              <a:rPr lang="en-GB" baseline="30000" dirty="0" smtClean="0"/>
              <a:t>+</a:t>
            </a:r>
            <a:r>
              <a:rPr lang="en-GB" dirty="0" smtClean="0"/>
              <a:t>/K</a:t>
            </a:r>
            <a:r>
              <a:rPr lang="en-GB" baseline="30000" dirty="0" smtClean="0"/>
              <a:t>+</a:t>
            </a:r>
            <a:r>
              <a:rPr lang="en-GB" dirty="0" smtClean="0"/>
              <a:t> pump.</a:t>
            </a:r>
          </a:p>
          <a:p>
            <a:pPr eaLnBrk="1" fontAlgn="auto" hangingPunct="1">
              <a:spcAft>
                <a:spcPts val="0"/>
              </a:spcAft>
              <a:buFont typeface="Arial" pitchFamily="34" charset="0"/>
              <a:buChar char="•"/>
              <a:defRPr/>
            </a:pPr>
            <a:endParaRPr lang="en-GB" dirty="0"/>
          </a:p>
          <a:p>
            <a:pPr eaLnBrk="1" fontAlgn="auto" hangingPunct="1">
              <a:spcAft>
                <a:spcPts val="0"/>
              </a:spcAft>
              <a:buFont typeface="Arial" pitchFamily="34" charset="0"/>
              <a:buChar char="•"/>
              <a:defRPr/>
            </a:pPr>
            <a:r>
              <a:rPr lang="en-GB" dirty="0" smtClean="0"/>
              <a:t>This creates </a:t>
            </a:r>
            <a:r>
              <a:rPr lang="en-GB" b="1" dirty="0" smtClean="0">
                <a:solidFill>
                  <a:srgbClr val="FF0000"/>
                </a:solidFill>
              </a:rPr>
              <a:t>local currents </a:t>
            </a:r>
            <a:r>
              <a:rPr lang="en-GB" dirty="0" smtClean="0"/>
              <a:t>in the cytoplasm of the neurone.</a:t>
            </a:r>
          </a:p>
          <a:p>
            <a:pPr eaLnBrk="1" fontAlgn="auto" hangingPunct="1">
              <a:spcAft>
                <a:spcPts val="0"/>
              </a:spcAft>
              <a:buFont typeface="Arial" pitchFamily="34" charset="0"/>
              <a:buChar char="•"/>
              <a:defRPr/>
            </a:pPr>
            <a:endParaRPr lang="en-GB" dirty="0"/>
          </a:p>
          <a:p>
            <a:pPr eaLnBrk="1" fontAlgn="auto" hangingPunct="1">
              <a:spcAft>
                <a:spcPts val="0"/>
              </a:spcAft>
              <a:buFont typeface="Arial" pitchFamily="34" charset="0"/>
              <a:buChar char="•"/>
              <a:defRPr/>
            </a:pPr>
            <a:r>
              <a:rPr lang="en-GB" dirty="0" smtClean="0"/>
              <a:t>Local currents </a:t>
            </a:r>
            <a:r>
              <a:rPr lang="en-GB" dirty="0"/>
              <a:t>stimulate  Na</a:t>
            </a:r>
            <a:r>
              <a:rPr lang="en-GB" baseline="30000" dirty="0" smtClean="0"/>
              <a:t>+ </a:t>
            </a:r>
            <a:r>
              <a:rPr lang="en-GB" dirty="0" smtClean="0"/>
              <a:t>channels further along the membrane to open.</a:t>
            </a:r>
            <a:endParaRPr lang="en-GB" dirty="0"/>
          </a:p>
        </p:txBody>
      </p:sp>
      <p:sp>
        <p:nvSpPr>
          <p:cNvPr id="5" name="Content Placeholder 4"/>
          <p:cNvSpPr>
            <a:spLocks noGrp="1"/>
          </p:cNvSpPr>
          <p:nvPr>
            <p:ph sz="half" idx="2"/>
          </p:nvPr>
        </p:nvSpPr>
        <p:spPr/>
        <p:txBody>
          <a:bodyPr rtlCol="0">
            <a:normAutofit fontScale="85000" lnSpcReduction="20000"/>
          </a:bodyPr>
          <a:lstStyle/>
          <a:p>
            <a:pPr eaLnBrk="1" fontAlgn="auto" hangingPunct="1">
              <a:spcAft>
                <a:spcPts val="0"/>
              </a:spcAft>
              <a:buFont typeface="Arial" pitchFamily="34" charset="0"/>
              <a:buChar char="•"/>
              <a:defRPr/>
            </a:pPr>
            <a:endParaRPr lang="en-GB"/>
          </a:p>
        </p:txBody>
      </p:sp>
      <p:pic>
        <p:nvPicPr>
          <p:cNvPr id="6149" name="Picture 4" descr="http://www.ib.cnea.gov.ar/~redneu/2013/BOOKS/Principles%20of%20Neural%20Science%20-%20Kandel/gateway.ut.ovid.com/fulltextservice/ct%7B06b9ee1beed594190674f1983457a7dd32af6a0d5a4c9892~11/da2c8ff6.gif.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46563" y="1268413"/>
            <a:ext cx="4638675" cy="542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ight Arrow 2"/>
          <p:cNvSpPr/>
          <p:nvPr/>
        </p:nvSpPr>
        <p:spPr>
          <a:xfrm rot="2470847">
            <a:off x="4508500" y="5099050"/>
            <a:ext cx="1079500" cy="431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3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1000" fill="hold"/>
                                        <p:tgtEl>
                                          <p:spTgt spid="3"/>
                                        </p:tgtEl>
                                        <p:attrNameLst>
                                          <p:attrName>ppt_w</p:attrName>
                                        </p:attrNameLst>
                                      </p:cBhvr>
                                      <p:tavLst>
                                        <p:tav tm="0">
                                          <p:val>
                                            <p:fltVal val="0"/>
                                          </p:val>
                                        </p:tav>
                                        <p:tav tm="100000">
                                          <p:val>
                                            <p:strVal val="#ppt_w"/>
                                          </p:val>
                                        </p:tav>
                                      </p:tavLst>
                                    </p:anim>
                                    <p:anim calcmode="lin" valueType="num">
                                      <p:cBhvr>
                                        <p:cTn id="20" dur="1000" fill="hold"/>
                                        <p:tgtEl>
                                          <p:spTgt spid="3"/>
                                        </p:tgtEl>
                                        <p:attrNameLst>
                                          <p:attrName>ppt_h</p:attrName>
                                        </p:attrNameLst>
                                      </p:cBhvr>
                                      <p:tavLst>
                                        <p:tav tm="0">
                                          <p:val>
                                            <p:fltVal val="0"/>
                                          </p:val>
                                        </p:tav>
                                        <p:tav tm="100000">
                                          <p:val>
                                            <p:strVal val="#ppt_h"/>
                                          </p:val>
                                        </p:tav>
                                      </p:tavLst>
                                    </p:anim>
                                    <p:anim calcmode="lin" valueType="num">
                                      <p:cBhvr>
                                        <p:cTn id="21" dur="1000" fill="hold"/>
                                        <p:tgtEl>
                                          <p:spTgt spid="3"/>
                                        </p:tgtEl>
                                        <p:attrNameLst>
                                          <p:attrName>style.rotation</p:attrName>
                                        </p:attrNameLst>
                                      </p:cBhvr>
                                      <p:tavLst>
                                        <p:tav tm="0">
                                          <p:val>
                                            <p:fltVal val="90"/>
                                          </p:val>
                                        </p:tav>
                                        <p:tav tm="100000">
                                          <p:val>
                                            <p:fltVal val="0"/>
                                          </p:val>
                                        </p:tav>
                                      </p:tavLst>
                                    </p:anim>
                                    <p:animEffect transition="in" filter="fade">
                                      <p:cBhvr>
                                        <p:cTn id="22"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27538" y="1844675"/>
            <a:ext cx="4343400" cy="3465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195" name="Title 1"/>
          <p:cNvSpPr>
            <a:spLocks noGrp="1"/>
          </p:cNvSpPr>
          <p:nvPr>
            <p:ph type="title"/>
          </p:nvPr>
        </p:nvSpPr>
        <p:spPr/>
        <p:txBody>
          <a:bodyPr/>
          <a:lstStyle/>
          <a:p>
            <a:pPr eaLnBrk="1" hangingPunct="1"/>
            <a:r>
              <a:rPr lang="en-GB" b="1" smtClean="0"/>
              <a:t>Local Currents</a:t>
            </a:r>
            <a:endParaRPr lang="en-GB" smtClean="0"/>
          </a:p>
        </p:txBody>
      </p:sp>
      <p:sp>
        <p:nvSpPr>
          <p:cNvPr id="7172" name="Content Placeholder 2"/>
          <p:cNvSpPr>
            <a:spLocks noGrp="1"/>
          </p:cNvSpPr>
          <p:nvPr>
            <p:ph sz="half" idx="1"/>
          </p:nvPr>
        </p:nvSpPr>
        <p:spPr/>
        <p:txBody>
          <a:bodyPr/>
          <a:lstStyle/>
          <a:p>
            <a:pPr eaLnBrk="1" hangingPunct="1"/>
            <a:r>
              <a:rPr lang="en-GB" smtClean="0"/>
              <a:t>At the resting phase, no action potential has been reached and the cell is polarised.</a:t>
            </a:r>
          </a:p>
        </p:txBody>
      </p:sp>
      <p:pic>
        <p:nvPicPr>
          <p:cNvPr id="8197"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220126">
            <a:off x="4305300" y="4132263"/>
            <a:ext cx="920750" cy="847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172">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71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2"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79513" y="4292600"/>
            <a:ext cx="6480175" cy="2382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219" name="Title 1"/>
          <p:cNvSpPr>
            <a:spLocks noGrp="1"/>
          </p:cNvSpPr>
          <p:nvPr>
            <p:ph type="title"/>
          </p:nvPr>
        </p:nvSpPr>
        <p:spPr/>
        <p:txBody>
          <a:bodyPr/>
          <a:lstStyle/>
          <a:p>
            <a:pPr eaLnBrk="1" hangingPunct="1"/>
            <a:r>
              <a:rPr lang="en-GB" b="1" smtClean="0"/>
              <a:t>Local Currents</a:t>
            </a:r>
            <a:endParaRPr lang="en-GB" smtClean="0"/>
          </a:p>
        </p:txBody>
      </p:sp>
      <p:sp>
        <p:nvSpPr>
          <p:cNvPr id="3" name="Content Placeholder 2"/>
          <p:cNvSpPr>
            <a:spLocks noGrp="1"/>
          </p:cNvSpPr>
          <p:nvPr>
            <p:ph sz="half" idx="1"/>
          </p:nvPr>
        </p:nvSpPr>
        <p:spPr>
          <a:xfrm>
            <a:off x="457200" y="1412875"/>
            <a:ext cx="8002588" cy="2879725"/>
          </a:xfrm>
        </p:spPr>
        <p:txBody>
          <a:bodyPr rtlCol="0">
            <a:normAutofit fontScale="85000" lnSpcReduction="20000"/>
          </a:bodyPr>
          <a:lstStyle/>
          <a:p>
            <a:pPr eaLnBrk="1" fontAlgn="auto" hangingPunct="1">
              <a:spcAft>
                <a:spcPts val="0"/>
              </a:spcAft>
              <a:buFont typeface="Arial" pitchFamily="34" charset="0"/>
              <a:buChar char="•"/>
              <a:defRPr/>
            </a:pPr>
            <a:r>
              <a:rPr lang="en-GB" dirty="0" smtClean="0"/>
              <a:t>When an action potential has been fired, sodium ions diffuse into the cell across the membrane</a:t>
            </a:r>
          </a:p>
          <a:p>
            <a:pPr eaLnBrk="1" fontAlgn="auto" hangingPunct="1">
              <a:spcAft>
                <a:spcPts val="0"/>
              </a:spcAft>
              <a:buFont typeface="Arial" pitchFamily="34" charset="0"/>
              <a:buChar char="•"/>
              <a:defRPr/>
            </a:pPr>
            <a:endParaRPr lang="en-GB" dirty="0" smtClean="0"/>
          </a:p>
          <a:p>
            <a:pPr eaLnBrk="1" fontAlgn="auto" hangingPunct="1">
              <a:spcAft>
                <a:spcPts val="0"/>
              </a:spcAft>
              <a:buFont typeface="Arial" pitchFamily="34" charset="0"/>
              <a:buChar char="•"/>
              <a:defRPr/>
            </a:pPr>
            <a:r>
              <a:rPr lang="en-GB" dirty="0" smtClean="0"/>
              <a:t>This means that the ionic balance has been disrupted</a:t>
            </a:r>
          </a:p>
          <a:p>
            <a:pPr eaLnBrk="1" fontAlgn="auto" hangingPunct="1">
              <a:spcAft>
                <a:spcPts val="0"/>
              </a:spcAft>
              <a:buFont typeface="Arial" pitchFamily="34" charset="0"/>
              <a:buChar char="•"/>
              <a:defRPr/>
            </a:pPr>
            <a:endParaRPr lang="en-GB" dirty="0" smtClean="0"/>
          </a:p>
          <a:p>
            <a:pPr eaLnBrk="1" fontAlgn="auto" hangingPunct="1">
              <a:spcAft>
                <a:spcPts val="0"/>
              </a:spcAft>
              <a:buFont typeface="Arial" pitchFamily="34" charset="0"/>
              <a:buChar char="•"/>
              <a:defRPr/>
            </a:pPr>
            <a:r>
              <a:rPr lang="en-GB" dirty="0" smtClean="0"/>
              <a:t>High concentration of sodium ions inside the cell causes sideways diffusions of some sodium (moving from high to low concentration)</a:t>
            </a:r>
          </a:p>
          <a:p>
            <a:pPr eaLnBrk="1" fontAlgn="auto" hangingPunct="1">
              <a:spcAft>
                <a:spcPts val="0"/>
              </a:spcAft>
              <a:buFont typeface="Arial" pitchFamily="34" charset="0"/>
              <a:buChar char="•"/>
              <a:defRPr/>
            </a:pPr>
            <a:endParaRPr lang="en-GB"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819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825" y="188913"/>
            <a:ext cx="5113338" cy="3413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55975" y="3357563"/>
            <a:ext cx="5788025" cy="3254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a:spLocks noChangeArrowheads="1"/>
          </p:cNvSpPr>
          <p:nvPr/>
        </p:nvSpPr>
        <p:spPr bwMode="auto">
          <a:xfrm>
            <a:off x="5580063" y="811213"/>
            <a:ext cx="3168650" cy="175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GB"/>
              <a:t>The movement of sodium ions along the neurone alters the potential difference across the membrane.</a:t>
            </a:r>
          </a:p>
          <a:p>
            <a:pPr eaLnBrk="1" hangingPunct="1"/>
            <a:endParaRPr lang="en-GB"/>
          </a:p>
          <a:p>
            <a:pPr eaLnBrk="1" hangingPunct="1"/>
            <a:endParaRPr lang="en-GB"/>
          </a:p>
        </p:txBody>
      </p:sp>
      <p:sp>
        <p:nvSpPr>
          <p:cNvPr id="8" name="TextBox 7"/>
          <p:cNvSpPr txBox="1">
            <a:spLocks noChangeArrowheads="1"/>
          </p:cNvSpPr>
          <p:nvPr/>
        </p:nvSpPr>
        <p:spPr bwMode="auto">
          <a:xfrm>
            <a:off x="539750" y="3933825"/>
            <a:ext cx="3168650" cy="286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GB"/>
              <a:t>When a region becomes polarised, the sodium gates open, allowing sodium ions to enter the neurone  at a point further along the axon.</a:t>
            </a:r>
          </a:p>
          <a:p>
            <a:pPr eaLnBrk="1" hangingPunct="1"/>
            <a:endParaRPr lang="en-GB"/>
          </a:p>
          <a:p>
            <a:pPr eaLnBrk="1" hangingPunct="1"/>
            <a:r>
              <a:rPr lang="en-GB"/>
              <a:t>The action potential has moved along the neurone.</a:t>
            </a:r>
          </a:p>
          <a:p>
            <a:pPr eaLnBrk="1" hangingPunct="1"/>
            <a:endParaRPr lang="en-GB"/>
          </a:p>
          <a:p>
            <a:pPr eaLnBrk="1" hangingPunct="1"/>
            <a:endParaRPr lang="en-GB"/>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pPr eaLnBrk="1" hangingPunct="1"/>
            <a:r>
              <a:rPr lang="en-GB" b="1" smtClean="0"/>
              <a:t>The Myelin Sheath</a:t>
            </a:r>
          </a:p>
        </p:txBody>
      </p:sp>
      <p:sp>
        <p:nvSpPr>
          <p:cNvPr id="3" name="Content Placeholder 2"/>
          <p:cNvSpPr>
            <a:spLocks noGrp="1"/>
          </p:cNvSpPr>
          <p:nvPr>
            <p:ph idx="1"/>
          </p:nvPr>
        </p:nvSpPr>
        <p:spPr>
          <a:xfrm>
            <a:off x="457200" y="1600200"/>
            <a:ext cx="8218488" cy="4924425"/>
          </a:xfrm>
        </p:spPr>
        <p:txBody>
          <a:bodyPr/>
          <a:lstStyle/>
          <a:p>
            <a:pPr eaLnBrk="1" hangingPunct="1"/>
            <a:r>
              <a:rPr lang="en-GB" sz="2400" smtClean="0"/>
              <a:t>The myelin sheath is an </a:t>
            </a:r>
            <a:r>
              <a:rPr lang="en-GB" sz="2400" smtClean="0">
                <a:solidFill>
                  <a:srgbClr val="FF0000"/>
                </a:solidFill>
              </a:rPr>
              <a:t>insulating</a:t>
            </a:r>
            <a:r>
              <a:rPr lang="en-GB" sz="2400" smtClean="0"/>
              <a:t> layer of fatty material.</a:t>
            </a:r>
          </a:p>
          <a:p>
            <a:pPr eaLnBrk="1" hangingPunct="1"/>
            <a:endParaRPr lang="en-GB" sz="2400" smtClean="0"/>
          </a:p>
          <a:p>
            <a:pPr eaLnBrk="1" hangingPunct="1"/>
            <a:r>
              <a:rPr lang="en-GB" sz="2400" smtClean="0">
                <a:solidFill>
                  <a:srgbClr val="FF0000"/>
                </a:solidFill>
              </a:rPr>
              <a:t>Shawann cells </a:t>
            </a:r>
            <a:r>
              <a:rPr lang="en-GB" sz="2400" smtClean="0"/>
              <a:t>make up the myelin sheath</a:t>
            </a:r>
          </a:p>
          <a:p>
            <a:pPr eaLnBrk="1" hangingPunct="1"/>
            <a:endParaRPr lang="en-GB" sz="2400" smtClean="0"/>
          </a:p>
          <a:p>
            <a:pPr eaLnBrk="1" hangingPunct="1"/>
            <a:r>
              <a:rPr lang="en-GB" sz="2400" smtClean="0"/>
              <a:t>Between the Schawann cells are tiny patches of bare membrane that </a:t>
            </a:r>
            <a:r>
              <a:rPr lang="en-GB" sz="2400" smtClean="0">
                <a:solidFill>
                  <a:srgbClr val="FF0000"/>
                </a:solidFill>
              </a:rPr>
              <a:t>do not insulate </a:t>
            </a:r>
            <a:r>
              <a:rPr lang="en-GB" sz="2400" smtClean="0"/>
              <a:t>the electrical activity occurring in an axon.  These areas are called </a:t>
            </a:r>
            <a:r>
              <a:rPr lang="en-GB" sz="2400" smtClean="0">
                <a:solidFill>
                  <a:srgbClr val="FF0000"/>
                </a:solidFill>
              </a:rPr>
              <a:t>nodes of Ranvier</a:t>
            </a:r>
          </a:p>
          <a:p>
            <a:pPr eaLnBrk="1" hangingPunct="1"/>
            <a:endParaRPr lang="en-GB" sz="2400" smtClean="0">
              <a:solidFill>
                <a:srgbClr val="FF0000"/>
              </a:solidFill>
            </a:endParaRPr>
          </a:p>
          <a:p>
            <a:pPr eaLnBrk="1" hangingPunct="1"/>
            <a:r>
              <a:rPr lang="en-GB" sz="2400" smtClean="0"/>
              <a:t>In myelinated neurones, the </a:t>
            </a:r>
            <a:r>
              <a:rPr lang="en-GB" sz="2400" smtClean="0">
                <a:solidFill>
                  <a:srgbClr val="FF0000"/>
                </a:solidFill>
              </a:rPr>
              <a:t>sodium ions </a:t>
            </a:r>
            <a:r>
              <a:rPr lang="en-GB" sz="2400" smtClean="0"/>
              <a:t>can only get through the membrane at the nodes of Ranvier</a:t>
            </a:r>
          </a:p>
          <a:p>
            <a:pPr eaLnBrk="1" hangingPunct="1"/>
            <a:endParaRPr lang="en-GB" sz="2400" smtClean="0"/>
          </a:p>
          <a:p>
            <a:pPr eaLnBrk="1" hangingPunct="1"/>
            <a:endParaRPr lang="en-GB" sz="2400" smtClean="0"/>
          </a:p>
          <a:p>
            <a:pPr eaLnBrk="1" hangingPunct="1"/>
            <a:endParaRPr lang="en-GB" sz="2400" smtClean="0"/>
          </a:p>
          <a:p>
            <a:pPr eaLnBrk="1" hangingPunct="1"/>
            <a:endParaRPr lang="en-GB" sz="2400" smtClean="0"/>
          </a:p>
          <a:p>
            <a:pPr eaLnBrk="1" hangingPunct="1"/>
            <a:endParaRPr lang="en-GB" sz="2400" smtClean="0">
              <a:solidFill>
                <a:srgbClr val="FF0000"/>
              </a:solidFill>
            </a:endParaRPr>
          </a:p>
          <a:p>
            <a:pPr eaLnBrk="1" hangingPunct="1"/>
            <a:endParaRPr lang="en-GB" sz="2400" smtClean="0">
              <a:solidFill>
                <a:srgbClr val="FF0000"/>
              </a:solidFill>
            </a:endParaRPr>
          </a:p>
        </p:txBody>
      </p:sp>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24750" y="2060575"/>
            <a:ext cx="1458913" cy="2020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26" presetClass="entr" presetSubtype="0" fill="hold" nodeType="clickEffect">
                                  <p:stCondLst>
                                    <p:cond delay="0"/>
                                  </p:stCondLst>
                                  <p:childTnLst>
                                    <p:set>
                                      <p:cBhvr>
                                        <p:cTn id="22" dur="1" fill="hold">
                                          <p:stCondLst>
                                            <p:cond delay="0"/>
                                          </p:stCondLst>
                                        </p:cTn>
                                        <p:tgtEl>
                                          <p:spTgt spid="14338"/>
                                        </p:tgtEl>
                                        <p:attrNameLst>
                                          <p:attrName>style.visibility</p:attrName>
                                        </p:attrNameLst>
                                      </p:cBhvr>
                                      <p:to>
                                        <p:strVal val="visible"/>
                                      </p:to>
                                    </p:set>
                                    <p:animEffect transition="in" filter="wipe(down)">
                                      <p:cBhvr>
                                        <p:cTn id="23" dur="580">
                                          <p:stCondLst>
                                            <p:cond delay="0"/>
                                          </p:stCondLst>
                                        </p:cTn>
                                        <p:tgtEl>
                                          <p:spTgt spid="14338"/>
                                        </p:tgtEl>
                                      </p:cBhvr>
                                    </p:animEffect>
                                    <p:anim calcmode="lin" valueType="num">
                                      <p:cBhvr>
                                        <p:cTn id="24" dur="1822" tmFilter="0,0; 0.14,0.36; 0.43,0.73; 0.71,0.91; 1.0,1.0">
                                          <p:stCondLst>
                                            <p:cond delay="0"/>
                                          </p:stCondLst>
                                        </p:cTn>
                                        <p:tgtEl>
                                          <p:spTgt spid="14338"/>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14338"/>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14338"/>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14338"/>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14338"/>
                                        </p:tgtEl>
                                        <p:attrNameLst>
                                          <p:attrName>ppt_y</p:attrName>
                                        </p:attrNameLst>
                                      </p:cBhvr>
                                      <p:tavLst>
                                        <p:tav tm="0" fmla="#ppt_y-sin(pi*$)/81">
                                          <p:val>
                                            <p:fltVal val="0"/>
                                          </p:val>
                                        </p:tav>
                                        <p:tav tm="100000">
                                          <p:val>
                                            <p:fltVal val="1"/>
                                          </p:val>
                                        </p:tav>
                                      </p:tavLst>
                                    </p:anim>
                                    <p:animScale>
                                      <p:cBhvr>
                                        <p:cTn id="29" dur="26">
                                          <p:stCondLst>
                                            <p:cond delay="650"/>
                                          </p:stCondLst>
                                        </p:cTn>
                                        <p:tgtEl>
                                          <p:spTgt spid="14338"/>
                                        </p:tgtEl>
                                      </p:cBhvr>
                                      <p:to x="100000" y="60000"/>
                                    </p:animScale>
                                    <p:animScale>
                                      <p:cBhvr>
                                        <p:cTn id="30" dur="166" decel="50000">
                                          <p:stCondLst>
                                            <p:cond delay="676"/>
                                          </p:stCondLst>
                                        </p:cTn>
                                        <p:tgtEl>
                                          <p:spTgt spid="14338"/>
                                        </p:tgtEl>
                                      </p:cBhvr>
                                      <p:to x="100000" y="100000"/>
                                    </p:animScale>
                                    <p:animScale>
                                      <p:cBhvr>
                                        <p:cTn id="31" dur="26">
                                          <p:stCondLst>
                                            <p:cond delay="1312"/>
                                          </p:stCondLst>
                                        </p:cTn>
                                        <p:tgtEl>
                                          <p:spTgt spid="14338"/>
                                        </p:tgtEl>
                                      </p:cBhvr>
                                      <p:to x="100000" y="80000"/>
                                    </p:animScale>
                                    <p:animScale>
                                      <p:cBhvr>
                                        <p:cTn id="32" dur="166" decel="50000">
                                          <p:stCondLst>
                                            <p:cond delay="1338"/>
                                          </p:stCondLst>
                                        </p:cTn>
                                        <p:tgtEl>
                                          <p:spTgt spid="14338"/>
                                        </p:tgtEl>
                                      </p:cBhvr>
                                      <p:to x="100000" y="100000"/>
                                    </p:animScale>
                                    <p:animScale>
                                      <p:cBhvr>
                                        <p:cTn id="33" dur="26">
                                          <p:stCondLst>
                                            <p:cond delay="1642"/>
                                          </p:stCondLst>
                                        </p:cTn>
                                        <p:tgtEl>
                                          <p:spTgt spid="14338"/>
                                        </p:tgtEl>
                                      </p:cBhvr>
                                      <p:to x="100000" y="90000"/>
                                    </p:animScale>
                                    <p:animScale>
                                      <p:cBhvr>
                                        <p:cTn id="34" dur="166" decel="50000">
                                          <p:stCondLst>
                                            <p:cond delay="1668"/>
                                          </p:stCondLst>
                                        </p:cTn>
                                        <p:tgtEl>
                                          <p:spTgt spid="14338"/>
                                        </p:tgtEl>
                                      </p:cBhvr>
                                      <p:to x="100000" y="100000"/>
                                    </p:animScale>
                                    <p:animScale>
                                      <p:cBhvr>
                                        <p:cTn id="35" dur="26">
                                          <p:stCondLst>
                                            <p:cond delay="1808"/>
                                          </p:stCondLst>
                                        </p:cTn>
                                        <p:tgtEl>
                                          <p:spTgt spid="14338"/>
                                        </p:tgtEl>
                                      </p:cBhvr>
                                      <p:to x="100000" y="95000"/>
                                    </p:animScale>
                                    <p:animScale>
                                      <p:cBhvr>
                                        <p:cTn id="36" dur="166" decel="50000">
                                          <p:stCondLst>
                                            <p:cond delay="1834"/>
                                          </p:stCondLst>
                                        </p:cTn>
                                        <p:tgtEl>
                                          <p:spTgt spid="14338"/>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pPr eaLnBrk="1" hangingPunct="1"/>
            <a:r>
              <a:rPr lang="en-GB" b="1" smtClean="0"/>
              <a:t>The Myelin Sheath</a:t>
            </a:r>
            <a:endParaRPr lang="en-GB" smtClean="0"/>
          </a:p>
        </p:txBody>
      </p:sp>
      <p:sp>
        <p:nvSpPr>
          <p:cNvPr id="3" name="Content Placeholder 2"/>
          <p:cNvSpPr>
            <a:spLocks noGrp="1"/>
          </p:cNvSpPr>
          <p:nvPr>
            <p:ph idx="1"/>
          </p:nvPr>
        </p:nvSpPr>
        <p:spPr/>
        <p:txBody>
          <a:bodyPr/>
          <a:lstStyle/>
          <a:p>
            <a:pPr eaLnBrk="1" hangingPunct="1"/>
            <a:r>
              <a:rPr lang="en-GB" smtClean="0"/>
              <a:t>The neurone’s cytoplasm contducts enough electrical charge to depolarise the next node so the impulse “</a:t>
            </a:r>
            <a:r>
              <a:rPr lang="en-GB" smtClean="0">
                <a:solidFill>
                  <a:srgbClr val="FF0000"/>
                </a:solidFill>
              </a:rPr>
              <a:t>jumps</a:t>
            </a:r>
            <a:r>
              <a:rPr lang="en-GB" smtClean="0"/>
              <a:t>” from node to node.</a:t>
            </a:r>
          </a:p>
          <a:p>
            <a:pPr eaLnBrk="1" hangingPunct="1"/>
            <a:endParaRPr lang="en-GB" smtClean="0"/>
          </a:p>
          <a:p>
            <a:pPr eaLnBrk="1" hangingPunct="1"/>
            <a:r>
              <a:rPr lang="en-GB" smtClean="0"/>
              <a:t>This is called </a:t>
            </a:r>
            <a:r>
              <a:rPr lang="en-GB" smtClean="0">
                <a:solidFill>
                  <a:srgbClr val="FF0000"/>
                </a:solidFill>
              </a:rPr>
              <a:t>saltatory conduction </a:t>
            </a:r>
            <a:r>
              <a:rPr lang="en-GB" smtClean="0"/>
              <a:t>and is </a:t>
            </a:r>
            <a:r>
              <a:rPr lang="en-GB" smtClean="0">
                <a:solidFill>
                  <a:srgbClr val="FF0000"/>
                </a:solidFill>
              </a:rPr>
              <a:t>very fast.</a:t>
            </a:r>
          </a:p>
        </p:txBody>
      </p:sp>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3713" y="4652963"/>
            <a:ext cx="4767262" cy="1822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26" presetClass="entr" presetSubtype="0" fill="hold" nodeType="clickEffect">
                                  <p:stCondLst>
                                    <p:cond delay="0"/>
                                  </p:stCondLst>
                                  <p:childTnLst>
                                    <p:set>
                                      <p:cBhvr>
                                        <p:cTn id="14" dur="1" fill="hold">
                                          <p:stCondLst>
                                            <p:cond delay="0"/>
                                          </p:stCondLst>
                                        </p:cTn>
                                        <p:tgtEl>
                                          <p:spTgt spid="15362"/>
                                        </p:tgtEl>
                                        <p:attrNameLst>
                                          <p:attrName>style.visibility</p:attrName>
                                        </p:attrNameLst>
                                      </p:cBhvr>
                                      <p:to>
                                        <p:strVal val="visible"/>
                                      </p:to>
                                    </p:set>
                                    <p:animEffect transition="in" filter="wipe(down)">
                                      <p:cBhvr>
                                        <p:cTn id="15" dur="580">
                                          <p:stCondLst>
                                            <p:cond delay="0"/>
                                          </p:stCondLst>
                                        </p:cTn>
                                        <p:tgtEl>
                                          <p:spTgt spid="15362"/>
                                        </p:tgtEl>
                                      </p:cBhvr>
                                    </p:animEffect>
                                    <p:anim calcmode="lin" valueType="num">
                                      <p:cBhvr>
                                        <p:cTn id="16" dur="1822" tmFilter="0,0; 0.14,0.36; 0.43,0.73; 0.71,0.91; 1.0,1.0">
                                          <p:stCondLst>
                                            <p:cond delay="0"/>
                                          </p:stCondLst>
                                        </p:cTn>
                                        <p:tgtEl>
                                          <p:spTgt spid="15362"/>
                                        </p:tgtEl>
                                        <p:attrNameLst>
                                          <p:attrName>ppt_x</p:attrName>
                                        </p:attrNameLst>
                                      </p:cBhvr>
                                      <p:tavLst>
                                        <p:tav tm="0">
                                          <p:val>
                                            <p:strVal val="#ppt_x-0.25"/>
                                          </p:val>
                                        </p:tav>
                                        <p:tav tm="100000">
                                          <p:val>
                                            <p:strVal val="#ppt_x"/>
                                          </p:val>
                                        </p:tav>
                                      </p:tavLst>
                                    </p:anim>
                                    <p:anim calcmode="lin" valueType="num">
                                      <p:cBhvr>
                                        <p:cTn id="17" dur="664" tmFilter="0.0,0.0; 0.25,0.07; 0.50,0.2; 0.75,0.467; 1.0,1.0">
                                          <p:stCondLst>
                                            <p:cond delay="0"/>
                                          </p:stCondLst>
                                        </p:cTn>
                                        <p:tgtEl>
                                          <p:spTgt spid="15362"/>
                                        </p:tgtEl>
                                        <p:attrNameLst>
                                          <p:attrName>ppt_y</p:attrName>
                                        </p:attrNameLst>
                                      </p:cBhvr>
                                      <p:tavLst>
                                        <p:tav tm="0" fmla="#ppt_y-sin(pi*$)/3">
                                          <p:val>
                                            <p:fltVal val="0.5"/>
                                          </p:val>
                                        </p:tav>
                                        <p:tav tm="100000">
                                          <p:val>
                                            <p:fltVal val="1"/>
                                          </p:val>
                                        </p:tav>
                                      </p:tavLst>
                                    </p:anim>
                                    <p:anim calcmode="lin" valueType="num">
                                      <p:cBhvr>
                                        <p:cTn id="18" dur="664" tmFilter="0, 0; 0.125,0.2665; 0.25,0.4; 0.375,0.465; 0.5,0.5;  0.625,0.535; 0.75,0.6; 0.875,0.7335; 1,1">
                                          <p:stCondLst>
                                            <p:cond delay="664"/>
                                          </p:stCondLst>
                                        </p:cTn>
                                        <p:tgtEl>
                                          <p:spTgt spid="15362"/>
                                        </p:tgtEl>
                                        <p:attrNameLst>
                                          <p:attrName>ppt_y</p:attrName>
                                        </p:attrNameLst>
                                      </p:cBhvr>
                                      <p:tavLst>
                                        <p:tav tm="0" fmla="#ppt_y-sin(pi*$)/9">
                                          <p:val>
                                            <p:fltVal val="0"/>
                                          </p:val>
                                        </p:tav>
                                        <p:tav tm="100000">
                                          <p:val>
                                            <p:fltVal val="1"/>
                                          </p:val>
                                        </p:tav>
                                      </p:tavLst>
                                    </p:anim>
                                    <p:anim calcmode="lin" valueType="num">
                                      <p:cBhvr>
                                        <p:cTn id="19" dur="332" tmFilter="0, 0; 0.125,0.2665; 0.25,0.4; 0.375,0.465; 0.5,0.5;  0.625,0.535; 0.75,0.6; 0.875,0.7335; 1,1">
                                          <p:stCondLst>
                                            <p:cond delay="1324"/>
                                          </p:stCondLst>
                                        </p:cTn>
                                        <p:tgtEl>
                                          <p:spTgt spid="15362"/>
                                        </p:tgtEl>
                                        <p:attrNameLst>
                                          <p:attrName>ppt_y</p:attrName>
                                        </p:attrNameLst>
                                      </p:cBhvr>
                                      <p:tavLst>
                                        <p:tav tm="0" fmla="#ppt_y-sin(pi*$)/27">
                                          <p:val>
                                            <p:fltVal val="0"/>
                                          </p:val>
                                        </p:tav>
                                        <p:tav tm="100000">
                                          <p:val>
                                            <p:fltVal val="1"/>
                                          </p:val>
                                        </p:tav>
                                      </p:tavLst>
                                    </p:anim>
                                    <p:anim calcmode="lin" valueType="num">
                                      <p:cBhvr>
                                        <p:cTn id="20" dur="164" tmFilter="0, 0; 0.125,0.2665; 0.25,0.4; 0.375,0.465; 0.5,0.5;  0.625,0.535; 0.75,0.6; 0.875,0.7335; 1,1">
                                          <p:stCondLst>
                                            <p:cond delay="1656"/>
                                          </p:stCondLst>
                                        </p:cTn>
                                        <p:tgtEl>
                                          <p:spTgt spid="15362"/>
                                        </p:tgtEl>
                                        <p:attrNameLst>
                                          <p:attrName>ppt_y</p:attrName>
                                        </p:attrNameLst>
                                      </p:cBhvr>
                                      <p:tavLst>
                                        <p:tav tm="0" fmla="#ppt_y-sin(pi*$)/81">
                                          <p:val>
                                            <p:fltVal val="0"/>
                                          </p:val>
                                        </p:tav>
                                        <p:tav tm="100000">
                                          <p:val>
                                            <p:fltVal val="1"/>
                                          </p:val>
                                        </p:tav>
                                      </p:tavLst>
                                    </p:anim>
                                    <p:animScale>
                                      <p:cBhvr>
                                        <p:cTn id="21" dur="26">
                                          <p:stCondLst>
                                            <p:cond delay="650"/>
                                          </p:stCondLst>
                                        </p:cTn>
                                        <p:tgtEl>
                                          <p:spTgt spid="15362"/>
                                        </p:tgtEl>
                                      </p:cBhvr>
                                      <p:to x="100000" y="60000"/>
                                    </p:animScale>
                                    <p:animScale>
                                      <p:cBhvr>
                                        <p:cTn id="22" dur="166" decel="50000">
                                          <p:stCondLst>
                                            <p:cond delay="676"/>
                                          </p:stCondLst>
                                        </p:cTn>
                                        <p:tgtEl>
                                          <p:spTgt spid="15362"/>
                                        </p:tgtEl>
                                      </p:cBhvr>
                                      <p:to x="100000" y="100000"/>
                                    </p:animScale>
                                    <p:animScale>
                                      <p:cBhvr>
                                        <p:cTn id="23" dur="26">
                                          <p:stCondLst>
                                            <p:cond delay="1312"/>
                                          </p:stCondLst>
                                        </p:cTn>
                                        <p:tgtEl>
                                          <p:spTgt spid="15362"/>
                                        </p:tgtEl>
                                      </p:cBhvr>
                                      <p:to x="100000" y="80000"/>
                                    </p:animScale>
                                    <p:animScale>
                                      <p:cBhvr>
                                        <p:cTn id="24" dur="166" decel="50000">
                                          <p:stCondLst>
                                            <p:cond delay="1338"/>
                                          </p:stCondLst>
                                        </p:cTn>
                                        <p:tgtEl>
                                          <p:spTgt spid="15362"/>
                                        </p:tgtEl>
                                      </p:cBhvr>
                                      <p:to x="100000" y="100000"/>
                                    </p:animScale>
                                    <p:animScale>
                                      <p:cBhvr>
                                        <p:cTn id="25" dur="26">
                                          <p:stCondLst>
                                            <p:cond delay="1642"/>
                                          </p:stCondLst>
                                        </p:cTn>
                                        <p:tgtEl>
                                          <p:spTgt spid="15362"/>
                                        </p:tgtEl>
                                      </p:cBhvr>
                                      <p:to x="100000" y="90000"/>
                                    </p:animScale>
                                    <p:animScale>
                                      <p:cBhvr>
                                        <p:cTn id="26" dur="166" decel="50000">
                                          <p:stCondLst>
                                            <p:cond delay="1668"/>
                                          </p:stCondLst>
                                        </p:cTn>
                                        <p:tgtEl>
                                          <p:spTgt spid="15362"/>
                                        </p:tgtEl>
                                      </p:cBhvr>
                                      <p:to x="100000" y="100000"/>
                                    </p:animScale>
                                    <p:animScale>
                                      <p:cBhvr>
                                        <p:cTn id="27" dur="26">
                                          <p:stCondLst>
                                            <p:cond delay="1808"/>
                                          </p:stCondLst>
                                        </p:cTn>
                                        <p:tgtEl>
                                          <p:spTgt spid="15362"/>
                                        </p:tgtEl>
                                      </p:cBhvr>
                                      <p:to x="100000" y="95000"/>
                                    </p:animScale>
                                    <p:animScale>
                                      <p:cBhvr>
                                        <p:cTn id="28" dur="166" decel="50000">
                                          <p:stCondLst>
                                            <p:cond delay="1834"/>
                                          </p:stCondLst>
                                        </p:cTn>
                                        <p:tgtEl>
                                          <p:spTgt spid="1536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pPr eaLnBrk="1" hangingPunct="1"/>
            <a:r>
              <a:rPr lang="en-GB" b="1" smtClean="0"/>
              <a:t>The Myelin Sheath</a:t>
            </a:r>
            <a:endParaRPr lang="en-GB" smtClean="0"/>
          </a:p>
        </p:txBody>
      </p:sp>
      <p:sp>
        <p:nvSpPr>
          <p:cNvPr id="3" name="Content Placeholder 2"/>
          <p:cNvSpPr>
            <a:spLocks noGrp="1"/>
          </p:cNvSpPr>
          <p:nvPr>
            <p:ph idx="1"/>
          </p:nvPr>
        </p:nvSpPr>
        <p:spPr>
          <a:xfrm>
            <a:off x="457200" y="1350963"/>
            <a:ext cx="8229600" cy="4525962"/>
          </a:xfrm>
        </p:spPr>
        <p:txBody>
          <a:bodyPr/>
          <a:lstStyle/>
          <a:p>
            <a:pPr eaLnBrk="1" hangingPunct="1"/>
            <a:r>
              <a:rPr lang="en-GB" sz="2800" smtClean="0"/>
              <a:t>In a </a:t>
            </a:r>
            <a:r>
              <a:rPr lang="en-GB" sz="2800" smtClean="0">
                <a:solidFill>
                  <a:srgbClr val="FF0000"/>
                </a:solidFill>
              </a:rPr>
              <a:t>non-myelinated</a:t>
            </a:r>
            <a:r>
              <a:rPr lang="en-GB" sz="2800" smtClean="0"/>
              <a:t> neurone, the impulse travels as a </a:t>
            </a:r>
            <a:r>
              <a:rPr lang="en-GB" sz="2800" smtClean="0">
                <a:solidFill>
                  <a:srgbClr val="FF0000"/>
                </a:solidFill>
              </a:rPr>
              <a:t>wave</a:t>
            </a:r>
            <a:r>
              <a:rPr lang="en-GB" sz="2800" smtClean="0"/>
              <a:t> along the whole length of the axon membrane.</a:t>
            </a:r>
          </a:p>
          <a:p>
            <a:pPr eaLnBrk="1" hangingPunct="1"/>
            <a:endParaRPr lang="en-GB" sz="1200" smtClean="0"/>
          </a:p>
          <a:p>
            <a:pPr eaLnBrk="1" hangingPunct="1"/>
            <a:r>
              <a:rPr lang="en-GB" sz="2800" smtClean="0"/>
              <a:t>This is </a:t>
            </a:r>
            <a:r>
              <a:rPr lang="en-GB" sz="2800" smtClean="0">
                <a:solidFill>
                  <a:srgbClr val="FF0000"/>
                </a:solidFill>
              </a:rPr>
              <a:t>slower</a:t>
            </a:r>
            <a:r>
              <a:rPr lang="en-GB" sz="2800" smtClean="0"/>
              <a:t> than a saltatory conduction, but still fast!</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339975" y="3860800"/>
            <a:ext cx="4762500" cy="267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3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1000" fill="hold"/>
                                        <p:tgtEl>
                                          <p:spTgt spid="4"/>
                                        </p:tgtEl>
                                        <p:attrNameLst>
                                          <p:attrName>ppt_w</p:attrName>
                                        </p:attrNameLst>
                                      </p:cBhvr>
                                      <p:tavLst>
                                        <p:tav tm="0">
                                          <p:val>
                                            <p:fltVal val="0"/>
                                          </p:val>
                                        </p:tav>
                                        <p:tav tm="100000">
                                          <p:val>
                                            <p:strVal val="#ppt_w"/>
                                          </p:val>
                                        </p:tav>
                                      </p:tavLst>
                                    </p:anim>
                                    <p:anim calcmode="lin" valueType="num">
                                      <p:cBhvr>
                                        <p:cTn id="16" dur="1000" fill="hold"/>
                                        <p:tgtEl>
                                          <p:spTgt spid="4"/>
                                        </p:tgtEl>
                                        <p:attrNameLst>
                                          <p:attrName>ppt_h</p:attrName>
                                        </p:attrNameLst>
                                      </p:cBhvr>
                                      <p:tavLst>
                                        <p:tav tm="0">
                                          <p:val>
                                            <p:fltVal val="0"/>
                                          </p:val>
                                        </p:tav>
                                        <p:tav tm="100000">
                                          <p:val>
                                            <p:strVal val="#ppt_h"/>
                                          </p:val>
                                        </p:tav>
                                      </p:tavLst>
                                    </p:anim>
                                    <p:anim calcmode="lin" valueType="num">
                                      <p:cBhvr>
                                        <p:cTn id="17" dur="1000" fill="hold"/>
                                        <p:tgtEl>
                                          <p:spTgt spid="4"/>
                                        </p:tgtEl>
                                        <p:attrNameLst>
                                          <p:attrName>style.rotation</p:attrName>
                                        </p:attrNameLst>
                                      </p:cBhvr>
                                      <p:tavLst>
                                        <p:tav tm="0">
                                          <p:val>
                                            <p:fltVal val="90"/>
                                          </p:val>
                                        </p:tav>
                                        <p:tav tm="100000">
                                          <p:val>
                                            <p:fltVal val="0"/>
                                          </p:val>
                                        </p:tav>
                                      </p:tavLst>
                                    </p:anim>
                                    <p:animEffect transition="in" filter="fade">
                                      <p:cBhvr>
                                        <p:cTn id="18"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pPr eaLnBrk="1" hangingPunct="1"/>
            <a:r>
              <a:rPr lang="en-GB" b="1" smtClean="0"/>
              <a:t>Factors that speed up action potential conduction</a:t>
            </a:r>
          </a:p>
        </p:txBody>
      </p:sp>
      <p:sp>
        <p:nvSpPr>
          <p:cNvPr id="3" name="Content Placeholder 2"/>
          <p:cNvSpPr>
            <a:spLocks noGrp="1"/>
          </p:cNvSpPr>
          <p:nvPr>
            <p:ph idx="1"/>
          </p:nvPr>
        </p:nvSpPr>
        <p:spPr/>
        <p:txBody>
          <a:bodyPr/>
          <a:lstStyle/>
          <a:p>
            <a:pPr marL="514350" indent="-514350" eaLnBrk="1" hangingPunct="1">
              <a:buFont typeface="+mj-lt"/>
              <a:buAutoNum type="arabicPeriod"/>
              <a:defRPr/>
            </a:pPr>
            <a:r>
              <a:rPr lang="en-GB" sz="2400" dirty="0" smtClean="0">
                <a:solidFill>
                  <a:srgbClr val="FF0000"/>
                </a:solidFill>
              </a:rPr>
              <a:t>Myelination</a:t>
            </a:r>
          </a:p>
          <a:p>
            <a:pPr marL="914400" lvl="1" indent="-514350" eaLnBrk="1" hangingPunct="1">
              <a:defRPr/>
            </a:pPr>
            <a:r>
              <a:rPr lang="en-GB" sz="2400" dirty="0" smtClean="0"/>
              <a:t>Insulation of axon allows for faster conduction</a:t>
            </a:r>
          </a:p>
          <a:p>
            <a:pPr marL="914400" lvl="1" indent="-514350" eaLnBrk="1" hangingPunct="1">
              <a:defRPr/>
            </a:pPr>
            <a:endParaRPr lang="en-GB" sz="2400" dirty="0" smtClean="0"/>
          </a:p>
          <a:p>
            <a:pPr marL="514350" indent="-514350" eaLnBrk="1" hangingPunct="1">
              <a:buFont typeface="+mj-lt"/>
              <a:buAutoNum type="arabicPeriod"/>
              <a:defRPr/>
            </a:pPr>
            <a:r>
              <a:rPr lang="en-GB" sz="2400" dirty="0" smtClean="0">
                <a:solidFill>
                  <a:srgbClr val="FF0000"/>
                </a:solidFill>
              </a:rPr>
              <a:t>Axon diameter</a:t>
            </a:r>
          </a:p>
          <a:p>
            <a:pPr marL="914400" lvl="1" indent="-514350" eaLnBrk="1" hangingPunct="1">
              <a:defRPr/>
            </a:pPr>
            <a:r>
              <a:rPr lang="en-GB" sz="2400" dirty="0" smtClean="0"/>
              <a:t>Less resistance to flow of ions when there is a bigger diameter</a:t>
            </a:r>
          </a:p>
          <a:p>
            <a:pPr marL="914400" lvl="1" indent="-514350" eaLnBrk="1" hangingPunct="1">
              <a:defRPr/>
            </a:pPr>
            <a:r>
              <a:rPr lang="en-GB" sz="2400" dirty="0" smtClean="0"/>
              <a:t>Less resistance means depolarisation reaches other parts of the neurone cell membrane quicker</a:t>
            </a:r>
          </a:p>
          <a:p>
            <a:pPr marL="400050" lvl="1" indent="0" eaLnBrk="1" hangingPunct="1">
              <a:buFont typeface="Arial" charset="0"/>
              <a:buNone/>
              <a:defRPr/>
            </a:pPr>
            <a:endParaRPr lang="en-GB" sz="2400" dirty="0" smtClean="0"/>
          </a:p>
          <a:p>
            <a:pPr marL="514350" indent="-514350" eaLnBrk="1" hangingPunct="1">
              <a:buFont typeface="+mj-lt"/>
              <a:buAutoNum type="arabicPeriod"/>
              <a:defRPr/>
            </a:pPr>
            <a:r>
              <a:rPr lang="en-GB" sz="2400" dirty="0" smtClean="0">
                <a:solidFill>
                  <a:srgbClr val="FF0000"/>
                </a:solidFill>
              </a:rPr>
              <a:t>Temperature</a:t>
            </a:r>
          </a:p>
          <a:p>
            <a:pPr marL="914400" lvl="1" indent="-514350" eaLnBrk="1" hangingPunct="1">
              <a:defRPr/>
            </a:pPr>
            <a:r>
              <a:rPr lang="en-GB" sz="2400" dirty="0" smtClean="0"/>
              <a:t>Ions diffuse faster at higher temperatures BUT like proteins, </a:t>
            </a:r>
            <a:r>
              <a:rPr lang="en-GB" sz="2400" dirty="0" smtClean="0"/>
              <a:t>the channels will </a:t>
            </a:r>
            <a:r>
              <a:rPr lang="en-GB" sz="2400" dirty="0" smtClean="0"/>
              <a:t>denature above 40</a:t>
            </a:r>
            <a:r>
              <a:rPr lang="en-GB" sz="2400" baseline="30000" dirty="0" smtClean="0"/>
              <a:t>o</a:t>
            </a:r>
            <a:r>
              <a:rPr lang="en-GB" sz="2400" dirty="0" smtClean="0"/>
              <a:t>C</a:t>
            </a:r>
            <a:endParaRPr lang="en-GB" sz="2400"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http://media.web.britannica.com/eb-media/45/54745-004-6B1F607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5" y="596900"/>
            <a:ext cx="9118600" cy="5640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3724275" y="596900"/>
            <a:ext cx="1512888" cy="528638"/>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7" name="Rectangle 6"/>
          <p:cNvSpPr/>
          <p:nvPr/>
        </p:nvSpPr>
        <p:spPr>
          <a:xfrm>
            <a:off x="2270125" y="1292225"/>
            <a:ext cx="1512888" cy="528638"/>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8" name="Rectangle 7"/>
          <p:cNvSpPr/>
          <p:nvPr/>
        </p:nvSpPr>
        <p:spPr>
          <a:xfrm>
            <a:off x="3876675" y="2565400"/>
            <a:ext cx="1512888" cy="528638"/>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9" name="Rectangle 8"/>
          <p:cNvSpPr/>
          <p:nvPr/>
        </p:nvSpPr>
        <p:spPr>
          <a:xfrm>
            <a:off x="5651500" y="2565400"/>
            <a:ext cx="1512888" cy="528638"/>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2" name="Rectangle 11"/>
          <p:cNvSpPr/>
          <p:nvPr/>
        </p:nvSpPr>
        <p:spPr>
          <a:xfrm>
            <a:off x="1997075" y="3573463"/>
            <a:ext cx="1511300" cy="528637"/>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xit" presetSubtype="21" fill="hold" grpId="0" nodeType="clickEffect">
                                  <p:stCondLst>
                                    <p:cond delay="0"/>
                                  </p:stCondLst>
                                  <p:childTnLst>
                                    <p:animEffect transition="out" filter="barn(inVertical)">
                                      <p:cBhvr>
                                        <p:cTn id="6" dur="500"/>
                                        <p:tgtEl>
                                          <p:spTgt spid="12"/>
                                        </p:tgtEl>
                                      </p:cBhvr>
                                    </p:animEffect>
                                    <p:set>
                                      <p:cBhvr>
                                        <p:cTn id="7" dur="1" fill="hold">
                                          <p:stCondLst>
                                            <p:cond delay="499"/>
                                          </p:stCondLst>
                                        </p:cTn>
                                        <p:tgtEl>
                                          <p:spTgt spid="12"/>
                                        </p:tgtEl>
                                        <p:attrNameLst>
                                          <p:attrName>style.visibility</p:attrName>
                                        </p:attrNameLst>
                                      </p:cBhvr>
                                      <p:to>
                                        <p:strVal val="hidden"/>
                                      </p:to>
                                    </p:set>
                                  </p:childTnLst>
                                </p:cTn>
                              </p:par>
                              <p:par>
                                <p:cTn id="8" presetID="16" presetClass="exit" presetSubtype="21" fill="hold" grpId="0" nodeType="withEffect">
                                  <p:stCondLst>
                                    <p:cond delay="0"/>
                                  </p:stCondLst>
                                  <p:childTnLst>
                                    <p:animEffect transition="out" filter="barn(inVertical)">
                                      <p:cBhvr>
                                        <p:cTn id="9" dur="500"/>
                                        <p:tgtEl>
                                          <p:spTgt spid="7"/>
                                        </p:tgtEl>
                                      </p:cBhvr>
                                    </p:animEffect>
                                    <p:set>
                                      <p:cBhvr>
                                        <p:cTn id="10" dur="1" fill="hold">
                                          <p:stCondLst>
                                            <p:cond delay="499"/>
                                          </p:stCondLst>
                                        </p:cTn>
                                        <p:tgtEl>
                                          <p:spTgt spid="7"/>
                                        </p:tgtEl>
                                        <p:attrNameLst>
                                          <p:attrName>style.visibility</p:attrName>
                                        </p:attrNameLst>
                                      </p:cBhvr>
                                      <p:to>
                                        <p:strVal val="hidden"/>
                                      </p:to>
                                    </p:set>
                                  </p:childTnLst>
                                </p:cTn>
                              </p:par>
                              <p:par>
                                <p:cTn id="11" presetID="16" presetClass="exit" presetSubtype="21" fill="hold" grpId="0" nodeType="withEffect">
                                  <p:stCondLst>
                                    <p:cond delay="0"/>
                                  </p:stCondLst>
                                  <p:childTnLst>
                                    <p:animEffect transition="out" filter="barn(inVertical)">
                                      <p:cBhvr>
                                        <p:cTn id="12" dur="500"/>
                                        <p:tgtEl>
                                          <p:spTgt spid="2"/>
                                        </p:tgtEl>
                                      </p:cBhvr>
                                    </p:animEffect>
                                    <p:set>
                                      <p:cBhvr>
                                        <p:cTn id="13" dur="1" fill="hold">
                                          <p:stCondLst>
                                            <p:cond delay="499"/>
                                          </p:stCondLst>
                                        </p:cTn>
                                        <p:tgtEl>
                                          <p:spTgt spid="2"/>
                                        </p:tgtEl>
                                        <p:attrNameLst>
                                          <p:attrName>style.visibility</p:attrName>
                                        </p:attrNameLst>
                                      </p:cBhvr>
                                      <p:to>
                                        <p:strVal val="hidden"/>
                                      </p:to>
                                    </p:set>
                                  </p:childTnLst>
                                </p:cTn>
                              </p:par>
                              <p:par>
                                <p:cTn id="14" presetID="16" presetClass="exit" presetSubtype="21" fill="hold" grpId="0" nodeType="withEffect">
                                  <p:stCondLst>
                                    <p:cond delay="0"/>
                                  </p:stCondLst>
                                  <p:childTnLst>
                                    <p:animEffect transition="out" filter="barn(inVertical)">
                                      <p:cBhvr>
                                        <p:cTn id="15" dur="500"/>
                                        <p:tgtEl>
                                          <p:spTgt spid="8"/>
                                        </p:tgtEl>
                                      </p:cBhvr>
                                    </p:animEffect>
                                    <p:set>
                                      <p:cBhvr>
                                        <p:cTn id="16" dur="1" fill="hold">
                                          <p:stCondLst>
                                            <p:cond delay="499"/>
                                          </p:stCondLst>
                                        </p:cTn>
                                        <p:tgtEl>
                                          <p:spTgt spid="8"/>
                                        </p:tgtEl>
                                        <p:attrNameLst>
                                          <p:attrName>style.visibility</p:attrName>
                                        </p:attrNameLst>
                                      </p:cBhvr>
                                      <p:to>
                                        <p:strVal val="hidden"/>
                                      </p:to>
                                    </p:set>
                                  </p:childTnLst>
                                </p:cTn>
                              </p:par>
                              <p:par>
                                <p:cTn id="17" presetID="16" presetClass="exit" presetSubtype="21" fill="hold" grpId="0" nodeType="withEffect">
                                  <p:stCondLst>
                                    <p:cond delay="0"/>
                                  </p:stCondLst>
                                  <p:childTnLst>
                                    <p:animEffect transition="out" filter="barn(inVertical)">
                                      <p:cBhvr>
                                        <p:cTn id="18" dur="500"/>
                                        <p:tgtEl>
                                          <p:spTgt spid="9"/>
                                        </p:tgtEl>
                                      </p:cBhvr>
                                    </p:animEffect>
                                    <p:set>
                                      <p:cBhvr>
                                        <p:cTn id="19" dur="1" fill="hold">
                                          <p:stCondLst>
                                            <p:cond delay="4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P spid="8" grpId="0" animBg="1"/>
      <p:bldP spid="9" grpId="0" animBg="1"/>
      <p:bldP spid="1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pPr eaLnBrk="1" hangingPunct="1"/>
            <a:r>
              <a:rPr lang="en-GB" b="1" smtClean="0"/>
              <a:t>Exam questions</a:t>
            </a:r>
          </a:p>
        </p:txBody>
      </p:sp>
      <p:sp>
        <p:nvSpPr>
          <p:cNvPr id="12" name="Content Placeholder 11"/>
          <p:cNvSpPr>
            <a:spLocks noGrp="1"/>
          </p:cNvSpPr>
          <p:nvPr>
            <p:ph idx="1"/>
          </p:nvPr>
        </p:nvSpPr>
        <p:spPr>
          <a:xfrm>
            <a:off x="539750" y="1628775"/>
            <a:ext cx="8229600" cy="4824413"/>
          </a:xfrm>
        </p:spPr>
        <p:txBody>
          <a:bodyPr/>
          <a:lstStyle/>
          <a:p>
            <a:pPr marL="0" indent="0" eaLnBrk="1" hangingPunct="1">
              <a:buFont typeface="Arial" charset="0"/>
              <a:buNone/>
              <a:defRPr/>
            </a:pPr>
            <a:r>
              <a:rPr lang="en-GB" sz="2000" dirty="0"/>
              <a:t>The table below shows how the speed of conduction of an action potential varies with the diameter of </a:t>
            </a:r>
            <a:r>
              <a:rPr lang="en-GB" sz="2000" dirty="0" err="1"/>
              <a:t>myelinated</a:t>
            </a:r>
            <a:r>
              <a:rPr lang="en-GB" sz="2000" dirty="0"/>
              <a:t> and non-</a:t>
            </a:r>
            <a:r>
              <a:rPr lang="en-GB" sz="2000" dirty="0" err="1"/>
              <a:t>myelinated</a:t>
            </a:r>
            <a:r>
              <a:rPr lang="en-GB" sz="2000" dirty="0"/>
              <a:t> axons in different organisms</a:t>
            </a:r>
            <a:r>
              <a:rPr lang="en-GB" sz="2000" dirty="0" smtClean="0"/>
              <a:t>.</a:t>
            </a:r>
          </a:p>
          <a:p>
            <a:pPr marL="0" indent="0" eaLnBrk="1" hangingPunct="1">
              <a:buFont typeface="Arial" charset="0"/>
              <a:buNone/>
              <a:defRPr/>
            </a:pPr>
            <a:endParaRPr lang="en-GB" sz="2000" dirty="0"/>
          </a:p>
          <a:p>
            <a:pPr marL="0" indent="0" eaLnBrk="1" hangingPunct="1">
              <a:buFont typeface="Arial" charset="0"/>
              <a:buNone/>
              <a:defRPr/>
            </a:pPr>
            <a:endParaRPr lang="en-GB" sz="2000" dirty="0" smtClean="0"/>
          </a:p>
          <a:p>
            <a:pPr marL="0" indent="0" eaLnBrk="1" hangingPunct="1">
              <a:buFont typeface="Arial" charset="0"/>
              <a:buNone/>
              <a:defRPr/>
            </a:pPr>
            <a:endParaRPr lang="en-GB" sz="2000" dirty="0"/>
          </a:p>
          <a:p>
            <a:pPr marL="0" indent="0" eaLnBrk="1" hangingPunct="1">
              <a:buFont typeface="Arial" charset="0"/>
              <a:buNone/>
              <a:defRPr/>
            </a:pPr>
            <a:endParaRPr lang="en-GB" sz="2000" dirty="0" smtClean="0"/>
          </a:p>
          <a:p>
            <a:pPr marL="0" indent="0" eaLnBrk="1" hangingPunct="1">
              <a:buFont typeface="Arial" charset="0"/>
              <a:buNone/>
              <a:defRPr/>
            </a:pPr>
            <a:endParaRPr lang="en-GB" sz="2000" dirty="0"/>
          </a:p>
          <a:p>
            <a:pPr marL="0" indent="0" eaLnBrk="1" hangingPunct="1">
              <a:buFont typeface="Arial" charset="0"/>
              <a:buNone/>
              <a:defRPr/>
            </a:pPr>
            <a:endParaRPr lang="en-GB" sz="2000" dirty="0" smtClean="0"/>
          </a:p>
          <a:p>
            <a:pPr marL="0" indent="0" eaLnBrk="1" hangingPunct="1">
              <a:buFont typeface="Arial" charset="0"/>
              <a:buNone/>
              <a:defRPr/>
            </a:pPr>
            <a:r>
              <a:rPr lang="en-GB" sz="2000" dirty="0" smtClean="0"/>
              <a:t>Describe </a:t>
            </a:r>
            <a:r>
              <a:rPr lang="en-GB" sz="2000" dirty="0"/>
              <a:t>the effect of myelination on the </a:t>
            </a:r>
            <a:r>
              <a:rPr lang="en-GB" sz="2000" b="1" dirty="0"/>
              <a:t>rate</a:t>
            </a:r>
            <a:r>
              <a:rPr lang="en-GB" sz="2000" dirty="0"/>
              <a:t> of conduction of an action potential </a:t>
            </a:r>
            <a:r>
              <a:rPr lang="en-GB" sz="2000" b="1" dirty="0"/>
              <a:t>and</a:t>
            </a:r>
            <a:r>
              <a:rPr lang="en-GB" sz="2000" dirty="0"/>
              <a:t> explain how this effect is achieved</a:t>
            </a:r>
            <a:r>
              <a:rPr lang="en-GB" sz="2000" dirty="0" smtClean="0"/>
              <a:t>. (</a:t>
            </a:r>
            <a:r>
              <a:rPr lang="en-GB" sz="2000" b="1" dirty="0" smtClean="0"/>
              <a:t>5</a:t>
            </a:r>
            <a:r>
              <a:rPr lang="en-GB" sz="2000" dirty="0" smtClean="0"/>
              <a:t>)</a:t>
            </a:r>
            <a:endParaRPr lang="en-GB" sz="2000" dirty="0"/>
          </a:p>
          <a:p>
            <a:pPr marL="0" indent="0" eaLnBrk="1" hangingPunct="1">
              <a:buFont typeface="Arial" charset="0"/>
              <a:buNone/>
              <a:defRPr/>
            </a:pPr>
            <a:endParaRPr lang="en-GB" sz="2000" i="1" dirty="0" smtClean="0"/>
          </a:p>
          <a:p>
            <a:pPr marL="0" indent="0" eaLnBrk="1" hangingPunct="1">
              <a:buFont typeface="Arial" charset="0"/>
              <a:buNone/>
              <a:defRPr/>
            </a:pPr>
            <a:r>
              <a:rPr lang="en-GB" sz="2000" i="1" dirty="0" smtClean="0"/>
              <a:t>In </a:t>
            </a:r>
            <a:r>
              <a:rPr lang="en-GB" sz="2000" i="1" dirty="0"/>
              <a:t>your answer, you should use appropriate technical terms, spelled correctly</a:t>
            </a:r>
            <a:r>
              <a:rPr lang="en-GB" sz="2000" dirty="0"/>
              <a:t>.</a:t>
            </a:r>
          </a:p>
          <a:p>
            <a:pPr marL="0" indent="0" eaLnBrk="1" hangingPunct="1">
              <a:buFont typeface="Arial" charset="0"/>
              <a:buNone/>
              <a:defRPr/>
            </a:pPr>
            <a:endParaRPr lang="en-GB" sz="2000" dirty="0"/>
          </a:p>
          <a:p>
            <a:pPr eaLnBrk="1" hangingPunct="1">
              <a:defRPr/>
            </a:pPr>
            <a:endParaRPr lang="en-GB" dirty="0"/>
          </a:p>
        </p:txBody>
      </p:sp>
      <p:graphicFrame>
        <p:nvGraphicFramePr>
          <p:cNvPr id="13" name="Table 12"/>
          <p:cNvGraphicFramePr>
            <a:graphicFrameLocks noGrp="1"/>
          </p:cNvGraphicFramePr>
          <p:nvPr/>
        </p:nvGraphicFramePr>
        <p:xfrm>
          <a:off x="900113" y="2687638"/>
          <a:ext cx="7704138" cy="1893888"/>
        </p:xfrm>
        <a:graphic>
          <a:graphicData uri="http://schemas.openxmlformats.org/drawingml/2006/table">
            <a:tbl>
              <a:tblPr>
                <a:tableStyleId>{5C22544A-7EE6-4342-B048-85BDC9FD1C3A}</a:tableStyleId>
              </a:tblPr>
              <a:tblGrid>
                <a:gridCol w="1925388"/>
                <a:gridCol w="1926250"/>
                <a:gridCol w="1926250"/>
                <a:gridCol w="1926250"/>
              </a:tblGrid>
              <a:tr h="631296">
                <a:tc>
                  <a:txBody>
                    <a:bodyPr/>
                    <a:lstStyle/>
                    <a:p>
                      <a:pPr algn="ctr">
                        <a:lnSpc>
                          <a:spcPct val="115000"/>
                        </a:lnSpc>
                        <a:spcBef>
                          <a:spcPts val="300"/>
                        </a:spcBef>
                        <a:spcAft>
                          <a:spcPts val="30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r>
                        <a:rPr lang="en-GB" sz="1800" dirty="0">
                          <a:effectLst/>
                        </a:rPr>
                        <a:t>organism</a:t>
                      </a:r>
                      <a:endParaRPr lang="en-GB" sz="1800" dirty="0">
                        <a:effectLst/>
                        <a:latin typeface="Arial"/>
                        <a:ea typeface="Times New Roman"/>
                        <a:cs typeface="Times New Roman"/>
                      </a:endParaRPr>
                    </a:p>
                  </a:txBody>
                  <a:tcPr marL="68574" marR="68574" marT="0" marB="0"/>
                </a:tc>
                <a:tc>
                  <a:txBody>
                    <a:bodyPr/>
                    <a:lstStyle/>
                    <a:p>
                      <a:pPr algn="ctr">
                        <a:lnSpc>
                          <a:spcPct val="115000"/>
                        </a:lnSpc>
                        <a:spcBef>
                          <a:spcPts val="300"/>
                        </a:spcBef>
                        <a:spcAft>
                          <a:spcPts val="30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r>
                        <a:rPr lang="en-GB" sz="1800">
                          <a:effectLst/>
                        </a:rPr>
                        <a:t>type of axon</a:t>
                      </a:r>
                      <a:endParaRPr lang="en-GB" sz="1800">
                        <a:effectLst/>
                        <a:latin typeface="Arial"/>
                        <a:ea typeface="Times New Roman"/>
                        <a:cs typeface="Times New Roman"/>
                      </a:endParaRPr>
                    </a:p>
                  </a:txBody>
                  <a:tcPr marL="68574" marR="68574" marT="0" marB="0"/>
                </a:tc>
                <a:tc>
                  <a:txBody>
                    <a:bodyPr/>
                    <a:lstStyle/>
                    <a:p>
                      <a:pPr algn="ctr">
                        <a:lnSpc>
                          <a:spcPct val="115000"/>
                        </a:lnSpc>
                        <a:spcBef>
                          <a:spcPts val="300"/>
                        </a:spcBef>
                        <a:spcAft>
                          <a:spcPts val="30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r>
                        <a:rPr lang="en-GB" sz="1800">
                          <a:effectLst/>
                        </a:rPr>
                        <a:t>axon diameter / µm</a:t>
                      </a:r>
                      <a:endParaRPr lang="en-GB" sz="1800">
                        <a:effectLst/>
                        <a:latin typeface="Arial"/>
                        <a:ea typeface="Times New Roman"/>
                        <a:cs typeface="Times New Roman"/>
                      </a:endParaRPr>
                    </a:p>
                  </a:txBody>
                  <a:tcPr marL="68574" marR="68574" marT="0" marB="0"/>
                </a:tc>
                <a:tc>
                  <a:txBody>
                    <a:bodyPr/>
                    <a:lstStyle/>
                    <a:p>
                      <a:pPr algn="ctr">
                        <a:lnSpc>
                          <a:spcPct val="115000"/>
                        </a:lnSpc>
                        <a:spcBef>
                          <a:spcPts val="300"/>
                        </a:spcBef>
                        <a:spcAft>
                          <a:spcPts val="30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r>
                        <a:rPr lang="en-GB" sz="1800">
                          <a:effectLst/>
                        </a:rPr>
                        <a:t>speed of conduction / ms-1</a:t>
                      </a:r>
                      <a:endParaRPr lang="en-GB" sz="1800">
                        <a:effectLst/>
                        <a:latin typeface="Arial"/>
                        <a:ea typeface="Times New Roman"/>
                        <a:cs typeface="Times New Roman"/>
                      </a:endParaRPr>
                    </a:p>
                  </a:txBody>
                  <a:tcPr marL="68574" marR="68574" marT="0" marB="0"/>
                </a:tc>
              </a:tr>
              <a:tr h="315648">
                <a:tc>
                  <a:txBody>
                    <a:bodyPr/>
                    <a:lstStyle/>
                    <a:p>
                      <a:pPr algn="ctr">
                        <a:lnSpc>
                          <a:spcPct val="115000"/>
                        </a:lnSpc>
                        <a:spcBef>
                          <a:spcPts val="300"/>
                        </a:spcBef>
                        <a:spcAft>
                          <a:spcPts val="30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r>
                        <a:rPr lang="en-GB" sz="1800" dirty="0">
                          <a:effectLst/>
                        </a:rPr>
                        <a:t>crab</a:t>
                      </a:r>
                      <a:endParaRPr lang="en-GB" sz="1800" dirty="0">
                        <a:effectLst/>
                        <a:latin typeface="Arial"/>
                        <a:ea typeface="Times New Roman"/>
                        <a:cs typeface="Times New Roman"/>
                      </a:endParaRPr>
                    </a:p>
                  </a:txBody>
                  <a:tcPr marL="68574" marR="68574" marT="0" marB="0"/>
                </a:tc>
                <a:tc>
                  <a:txBody>
                    <a:bodyPr/>
                    <a:lstStyle/>
                    <a:p>
                      <a:pPr algn="ctr">
                        <a:lnSpc>
                          <a:spcPct val="115000"/>
                        </a:lnSpc>
                        <a:spcBef>
                          <a:spcPts val="300"/>
                        </a:spcBef>
                        <a:spcAft>
                          <a:spcPts val="30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r>
                        <a:rPr lang="en-GB" sz="1800">
                          <a:effectLst/>
                        </a:rPr>
                        <a:t>non-myelinated</a:t>
                      </a:r>
                      <a:endParaRPr lang="en-GB" sz="1800">
                        <a:effectLst/>
                        <a:latin typeface="Arial"/>
                        <a:ea typeface="Times New Roman"/>
                        <a:cs typeface="Times New Roman"/>
                      </a:endParaRPr>
                    </a:p>
                  </a:txBody>
                  <a:tcPr marL="68574" marR="68574" marT="0" marB="0"/>
                </a:tc>
                <a:tc>
                  <a:txBody>
                    <a:bodyPr/>
                    <a:lstStyle/>
                    <a:p>
                      <a:pPr algn="ctr">
                        <a:lnSpc>
                          <a:spcPct val="115000"/>
                        </a:lnSpc>
                        <a:spcBef>
                          <a:spcPts val="300"/>
                        </a:spcBef>
                        <a:spcAft>
                          <a:spcPts val="30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r>
                        <a:rPr lang="en-GB" sz="1800">
                          <a:effectLst/>
                        </a:rPr>
                        <a:t>30</a:t>
                      </a:r>
                      <a:endParaRPr lang="en-GB" sz="1800">
                        <a:effectLst/>
                        <a:latin typeface="Arial"/>
                        <a:ea typeface="Times New Roman"/>
                        <a:cs typeface="Times New Roman"/>
                      </a:endParaRPr>
                    </a:p>
                  </a:txBody>
                  <a:tcPr marL="68574" marR="68574" marT="0" marB="0"/>
                </a:tc>
                <a:tc>
                  <a:txBody>
                    <a:bodyPr/>
                    <a:lstStyle/>
                    <a:p>
                      <a:pPr algn="ctr">
                        <a:lnSpc>
                          <a:spcPct val="115000"/>
                        </a:lnSpc>
                        <a:spcBef>
                          <a:spcPts val="300"/>
                        </a:spcBef>
                        <a:spcAft>
                          <a:spcPts val="30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r>
                        <a:rPr lang="en-GB" sz="1800">
                          <a:effectLst/>
                        </a:rPr>
                        <a:t>5</a:t>
                      </a:r>
                      <a:endParaRPr lang="en-GB" sz="1800">
                        <a:effectLst/>
                        <a:latin typeface="Arial"/>
                        <a:ea typeface="Times New Roman"/>
                        <a:cs typeface="Times New Roman"/>
                      </a:endParaRPr>
                    </a:p>
                  </a:txBody>
                  <a:tcPr marL="68574" marR="68574" marT="0" marB="0"/>
                </a:tc>
              </a:tr>
              <a:tr h="315648">
                <a:tc>
                  <a:txBody>
                    <a:bodyPr/>
                    <a:lstStyle/>
                    <a:p>
                      <a:pPr algn="ctr">
                        <a:lnSpc>
                          <a:spcPct val="115000"/>
                        </a:lnSpc>
                        <a:spcBef>
                          <a:spcPts val="300"/>
                        </a:spcBef>
                        <a:spcAft>
                          <a:spcPts val="30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r>
                        <a:rPr lang="en-GB" sz="1800" dirty="0">
                          <a:effectLst/>
                        </a:rPr>
                        <a:t>squid</a:t>
                      </a:r>
                      <a:endParaRPr lang="en-GB" sz="1800" dirty="0">
                        <a:effectLst/>
                        <a:latin typeface="Arial"/>
                        <a:ea typeface="Times New Roman"/>
                        <a:cs typeface="Times New Roman"/>
                      </a:endParaRPr>
                    </a:p>
                  </a:txBody>
                  <a:tcPr marL="68574" marR="68574" marT="0" marB="0"/>
                </a:tc>
                <a:tc>
                  <a:txBody>
                    <a:bodyPr/>
                    <a:lstStyle/>
                    <a:p>
                      <a:pPr algn="ctr">
                        <a:lnSpc>
                          <a:spcPct val="115000"/>
                        </a:lnSpc>
                        <a:spcBef>
                          <a:spcPts val="300"/>
                        </a:spcBef>
                        <a:spcAft>
                          <a:spcPts val="30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r>
                        <a:rPr lang="en-GB" sz="1800" dirty="0">
                          <a:effectLst/>
                        </a:rPr>
                        <a:t>non-</a:t>
                      </a:r>
                      <a:r>
                        <a:rPr lang="en-GB" sz="1800" dirty="0" err="1">
                          <a:effectLst/>
                        </a:rPr>
                        <a:t>myelinated</a:t>
                      </a:r>
                      <a:endParaRPr lang="en-GB" sz="1800" dirty="0">
                        <a:effectLst/>
                        <a:latin typeface="Arial"/>
                        <a:ea typeface="Times New Roman"/>
                        <a:cs typeface="Times New Roman"/>
                      </a:endParaRPr>
                    </a:p>
                  </a:txBody>
                  <a:tcPr marL="68574" marR="68574" marT="0" marB="0"/>
                </a:tc>
                <a:tc>
                  <a:txBody>
                    <a:bodyPr/>
                    <a:lstStyle/>
                    <a:p>
                      <a:pPr algn="ctr">
                        <a:lnSpc>
                          <a:spcPct val="115000"/>
                        </a:lnSpc>
                        <a:spcBef>
                          <a:spcPts val="300"/>
                        </a:spcBef>
                        <a:spcAft>
                          <a:spcPts val="30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r>
                        <a:rPr lang="en-GB" sz="1800">
                          <a:effectLst/>
                        </a:rPr>
                        <a:t>500</a:t>
                      </a:r>
                      <a:endParaRPr lang="en-GB" sz="1800">
                        <a:effectLst/>
                        <a:latin typeface="Arial"/>
                        <a:ea typeface="Times New Roman"/>
                        <a:cs typeface="Times New Roman"/>
                      </a:endParaRPr>
                    </a:p>
                  </a:txBody>
                  <a:tcPr marL="68574" marR="68574" marT="0" marB="0"/>
                </a:tc>
                <a:tc>
                  <a:txBody>
                    <a:bodyPr/>
                    <a:lstStyle/>
                    <a:p>
                      <a:pPr algn="ctr">
                        <a:lnSpc>
                          <a:spcPct val="115000"/>
                        </a:lnSpc>
                        <a:spcBef>
                          <a:spcPts val="300"/>
                        </a:spcBef>
                        <a:spcAft>
                          <a:spcPts val="30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r>
                        <a:rPr lang="en-GB" sz="1800">
                          <a:effectLst/>
                        </a:rPr>
                        <a:t>25</a:t>
                      </a:r>
                      <a:endParaRPr lang="en-GB" sz="1800">
                        <a:effectLst/>
                        <a:latin typeface="Arial"/>
                        <a:ea typeface="Times New Roman"/>
                        <a:cs typeface="Times New Roman"/>
                      </a:endParaRPr>
                    </a:p>
                  </a:txBody>
                  <a:tcPr marL="68574" marR="68574" marT="0" marB="0"/>
                </a:tc>
              </a:tr>
              <a:tr h="315648">
                <a:tc>
                  <a:txBody>
                    <a:bodyPr/>
                    <a:lstStyle/>
                    <a:p>
                      <a:pPr algn="ctr">
                        <a:lnSpc>
                          <a:spcPct val="115000"/>
                        </a:lnSpc>
                        <a:spcBef>
                          <a:spcPts val="300"/>
                        </a:spcBef>
                        <a:spcAft>
                          <a:spcPts val="30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r>
                        <a:rPr lang="en-GB" sz="1800">
                          <a:effectLst/>
                        </a:rPr>
                        <a:t>cat</a:t>
                      </a:r>
                      <a:endParaRPr lang="en-GB" sz="1800">
                        <a:effectLst/>
                        <a:latin typeface="Arial"/>
                        <a:ea typeface="Times New Roman"/>
                        <a:cs typeface="Times New Roman"/>
                      </a:endParaRPr>
                    </a:p>
                  </a:txBody>
                  <a:tcPr marL="68574" marR="68574" marT="0" marB="0"/>
                </a:tc>
                <a:tc>
                  <a:txBody>
                    <a:bodyPr/>
                    <a:lstStyle/>
                    <a:p>
                      <a:pPr algn="ctr">
                        <a:lnSpc>
                          <a:spcPct val="115000"/>
                        </a:lnSpc>
                        <a:spcBef>
                          <a:spcPts val="300"/>
                        </a:spcBef>
                        <a:spcAft>
                          <a:spcPts val="30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r>
                        <a:rPr lang="en-GB" sz="1800" dirty="0" err="1">
                          <a:effectLst/>
                        </a:rPr>
                        <a:t>myelinated</a:t>
                      </a:r>
                      <a:endParaRPr lang="en-GB" sz="1800" dirty="0">
                        <a:effectLst/>
                        <a:latin typeface="Arial"/>
                        <a:ea typeface="Times New Roman"/>
                        <a:cs typeface="Times New Roman"/>
                      </a:endParaRPr>
                    </a:p>
                  </a:txBody>
                  <a:tcPr marL="68574" marR="68574" marT="0" marB="0"/>
                </a:tc>
                <a:tc>
                  <a:txBody>
                    <a:bodyPr/>
                    <a:lstStyle/>
                    <a:p>
                      <a:pPr algn="ctr">
                        <a:lnSpc>
                          <a:spcPct val="115000"/>
                        </a:lnSpc>
                        <a:spcBef>
                          <a:spcPts val="300"/>
                        </a:spcBef>
                        <a:spcAft>
                          <a:spcPts val="30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r>
                        <a:rPr lang="en-GB" sz="1800">
                          <a:effectLst/>
                        </a:rPr>
                        <a:t>20</a:t>
                      </a:r>
                      <a:endParaRPr lang="en-GB" sz="1800">
                        <a:effectLst/>
                        <a:latin typeface="Arial"/>
                        <a:ea typeface="Times New Roman"/>
                        <a:cs typeface="Times New Roman"/>
                      </a:endParaRPr>
                    </a:p>
                  </a:txBody>
                  <a:tcPr marL="68574" marR="68574" marT="0" marB="0"/>
                </a:tc>
                <a:tc>
                  <a:txBody>
                    <a:bodyPr/>
                    <a:lstStyle/>
                    <a:p>
                      <a:pPr algn="ctr">
                        <a:lnSpc>
                          <a:spcPct val="115000"/>
                        </a:lnSpc>
                        <a:spcBef>
                          <a:spcPts val="300"/>
                        </a:spcBef>
                        <a:spcAft>
                          <a:spcPts val="30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r>
                        <a:rPr lang="en-GB" sz="1800">
                          <a:effectLst/>
                        </a:rPr>
                        <a:t>100</a:t>
                      </a:r>
                      <a:endParaRPr lang="en-GB" sz="1800">
                        <a:effectLst/>
                        <a:latin typeface="Arial"/>
                        <a:ea typeface="Times New Roman"/>
                        <a:cs typeface="Times New Roman"/>
                      </a:endParaRPr>
                    </a:p>
                  </a:txBody>
                  <a:tcPr marL="68574" marR="68574" marT="0" marB="0"/>
                </a:tc>
              </a:tr>
              <a:tr h="315648">
                <a:tc>
                  <a:txBody>
                    <a:bodyPr/>
                    <a:lstStyle/>
                    <a:p>
                      <a:pPr algn="ctr">
                        <a:lnSpc>
                          <a:spcPct val="115000"/>
                        </a:lnSpc>
                        <a:spcBef>
                          <a:spcPts val="300"/>
                        </a:spcBef>
                        <a:spcAft>
                          <a:spcPts val="30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r>
                        <a:rPr lang="en-GB" sz="1800">
                          <a:effectLst/>
                        </a:rPr>
                        <a:t>frog</a:t>
                      </a:r>
                      <a:endParaRPr lang="en-GB" sz="1800">
                        <a:effectLst/>
                        <a:latin typeface="Arial"/>
                        <a:ea typeface="Times New Roman"/>
                        <a:cs typeface="Times New Roman"/>
                      </a:endParaRPr>
                    </a:p>
                  </a:txBody>
                  <a:tcPr marL="68574" marR="68574" marT="0" marB="0"/>
                </a:tc>
                <a:tc>
                  <a:txBody>
                    <a:bodyPr/>
                    <a:lstStyle/>
                    <a:p>
                      <a:pPr algn="ctr">
                        <a:lnSpc>
                          <a:spcPct val="115000"/>
                        </a:lnSpc>
                        <a:spcBef>
                          <a:spcPts val="300"/>
                        </a:spcBef>
                        <a:spcAft>
                          <a:spcPts val="30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r>
                        <a:rPr lang="en-GB" sz="1800">
                          <a:effectLst/>
                        </a:rPr>
                        <a:t>myelinated</a:t>
                      </a:r>
                      <a:endParaRPr lang="en-GB" sz="1800">
                        <a:effectLst/>
                        <a:latin typeface="Arial"/>
                        <a:ea typeface="Times New Roman"/>
                        <a:cs typeface="Times New Roman"/>
                      </a:endParaRPr>
                    </a:p>
                  </a:txBody>
                  <a:tcPr marL="68574" marR="68574" marT="0" marB="0"/>
                </a:tc>
                <a:tc>
                  <a:txBody>
                    <a:bodyPr/>
                    <a:lstStyle/>
                    <a:p>
                      <a:pPr algn="ctr">
                        <a:lnSpc>
                          <a:spcPct val="115000"/>
                        </a:lnSpc>
                        <a:spcBef>
                          <a:spcPts val="300"/>
                        </a:spcBef>
                        <a:spcAft>
                          <a:spcPts val="30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r>
                        <a:rPr lang="en-GB" sz="1800" dirty="0">
                          <a:effectLst/>
                        </a:rPr>
                        <a:t>16</a:t>
                      </a:r>
                      <a:endParaRPr lang="en-GB" sz="1800" dirty="0">
                        <a:effectLst/>
                        <a:latin typeface="Arial"/>
                        <a:ea typeface="Times New Roman"/>
                        <a:cs typeface="Times New Roman"/>
                      </a:endParaRPr>
                    </a:p>
                  </a:txBody>
                  <a:tcPr marL="68574" marR="68574" marT="0" marB="0"/>
                </a:tc>
                <a:tc>
                  <a:txBody>
                    <a:bodyPr/>
                    <a:lstStyle/>
                    <a:p>
                      <a:pPr algn="ctr">
                        <a:lnSpc>
                          <a:spcPct val="115000"/>
                        </a:lnSpc>
                        <a:spcBef>
                          <a:spcPts val="300"/>
                        </a:spcBef>
                        <a:spcAft>
                          <a:spcPts val="30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r>
                        <a:rPr lang="en-GB" sz="1800" dirty="0">
                          <a:effectLst/>
                        </a:rPr>
                        <a:t>32</a:t>
                      </a:r>
                      <a:endParaRPr lang="en-GB" sz="1800" dirty="0">
                        <a:effectLst/>
                        <a:latin typeface="Arial"/>
                        <a:ea typeface="Times New Roman"/>
                        <a:cs typeface="Times New Roman"/>
                      </a:endParaRPr>
                    </a:p>
                  </a:txBody>
                  <a:tcPr marL="68574" marR="68574" marT="0" marB="0"/>
                </a:tc>
              </a:tr>
            </a:tbl>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pPr eaLnBrk="1" hangingPunct="1"/>
            <a:r>
              <a:rPr lang="en-GB" b="1" dirty="0" smtClean="0"/>
              <a:t>Answer</a:t>
            </a:r>
          </a:p>
        </p:txBody>
      </p:sp>
      <p:sp>
        <p:nvSpPr>
          <p:cNvPr id="16387" name="Content Placeholder 2"/>
          <p:cNvSpPr>
            <a:spLocks noGrp="1"/>
          </p:cNvSpPr>
          <p:nvPr>
            <p:ph idx="1"/>
          </p:nvPr>
        </p:nvSpPr>
        <p:spPr/>
        <p:txBody>
          <a:bodyPr/>
          <a:lstStyle/>
          <a:p>
            <a:pPr eaLnBrk="1" hangingPunct="1"/>
            <a:r>
              <a:rPr lang="en-GB" sz="2400" b="1" i="1" dirty="0" smtClean="0"/>
              <a:t>Effect</a:t>
            </a:r>
            <a:r>
              <a:rPr lang="en-GB" sz="2400" b="1" dirty="0" smtClean="0"/>
              <a:t>:</a:t>
            </a:r>
            <a:r>
              <a:rPr lang="en-GB" sz="2400" dirty="0" smtClean="0"/>
              <a:t/>
            </a:r>
            <a:br>
              <a:rPr lang="en-GB" sz="2400" dirty="0" smtClean="0"/>
            </a:br>
            <a:r>
              <a:rPr lang="en-GB" sz="2400" dirty="0" err="1" smtClean="0"/>
              <a:t>myelinated</a:t>
            </a:r>
            <a:r>
              <a:rPr lang="en-GB" sz="2400" dirty="0" smtClean="0"/>
              <a:t> fibres conduct more quickly than </a:t>
            </a:r>
            <a:r>
              <a:rPr lang="en-GB" sz="2400" dirty="0" err="1" smtClean="0"/>
              <a:t>unmyelinated</a:t>
            </a:r>
            <a:r>
              <a:rPr lang="en-GB" sz="2400" dirty="0" smtClean="0"/>
              <a:t> / AW;</a:t>
            </a:r>
            <a:br>
              <a:rPr lang="en-GB" sz="2400" dirty="0" smtClean="0"/>
            </a:br>
            <a:r>
              <a:rPr lang="en-GB" sz="2400" dirty="0" smtClean="0">
                <a:solidFill>
                  <a:srgbClr val="FF0000"/>
                </a:solidFill>
              </a:rPr>
              <a:t>ref. to one set of comparative figures from table;</a:t>
            </a:r>
          </a:p>
          <a:p>
            <a:pPr eaLnBrk="1" hangingPunct="1"/>
            <a:r>
              <a:rPr lang="en-GB" sz="2400" b="1" i="1" dirty="0" smtClean="0"/>
              <a:t>Explanation - max 4</a:t>
            </a:r>
            <a:r>
              <a:rPr lang="en-GB" sz="2400" i="1" dirty="0" smtClean="0"/>
              <a:t/>
            </a:r>
            <a:br>
              <a:rPr lang="en-GB" sz="2400" i="1" dirty="0" smtClean="0"/>
            </a:br>
            <a:r>
              <a:rPr lang="en-GB" sz="2400" i="1" dirty="0" smtClean="0"/>
              <a:t>1. </a:t>
            </a:r>
            <a:r>
              <a:rPr lang="en-GB" sz="2400" dirty="0" smtClean="0"/>
              <a:t>myelin sheath acts as (electrical) insulator;</a:t>
            </a:r>
            <a:br>
              <a:rPr lang="en-GB" sz="2400" dirty="0" smtClean="0"/>
            </a:br>
            <a:r>
              <a:rPr lang="en-GB" sz="2400" dirty="0" smtClean="0"/>
              <a:t>2. lack of sodium and potassium gates in </a:t>
            </a:r>
            <a:r>
              <a:rPr lang="en-GB" sz="2400" dirty="0" err="1" smtClean="0"/>
              <a:t>myelinated</a:t>
            </a:r>
            <a:r>
              <a:rPr lang="en-GB" sz="2400" dirty="0" smtClean="0"/>
              <a:t> region;</a:t>
            </a:r>
            <a:br>
              <a:rPr lang="en-GB" sz="2400" dirty="0" smtClean="0"/>
            </a:br>
            <a:r>
              <a:rPr lang="en-GB" sz="2400" dirty="0" smtClean="0"/>
              <a:t>3. depolarisation occurs at nodes of Ranvier only;</a:t>
            </a:r>
            <a:br>
              <a:rPr lang="en-GB" sz="2400" dirty="0" smtClean="0"/>
            </a:br>
            <a:r>
              <a:rPr lang="en-GB" sz="2400" dirty="0" smtClean="0"/>
              <a:t>4. (so) longer local circuits;</a:t>
            </a:r>
            <a:br>
              <a:rPr lang="en-GB" sz="2400" dirty="0" smtClean="0"/>
            </a:br>
            <a:r>
              <a:rPr lang="en-GB" sz="2400" dirty="0" smtClean="0"/>
              <a:t>5. (action potential) jumps from one node to another / </a:t>
            </a:r>
            <a:r>
              <a:rPr lang="en-GB" sz="2400" dirty="0" err="1" smtClean="0"/>
              <a:t>saltatory</a:t>
            </a:r>
            <a:r>
              <a:rPr lang="en-GB" sz="2400" dirty="0" smtClean="0"/>
              <a:t> conduction.</a:t>
            </a:r>
          </a:p>
          <a:p>
            <a:pPr eaLnBrk="1" hangingPunct="1"/>
            <a:endParaRPr lang="en-GB"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38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6387">
                                            <p:txEl>
                                              <p:pRg st="1" end="1"/>
                                            </p:txEl>
                                          </p:spTgt>
                                        </p:tgtEl>
                                        <p:attrNameLst>
                                          <p:attrName>style.visibility</p:attrName>
                                        </p:attrNameLst>
                                      </p:cBhvr>
                                      <p:to>
                                        <p:strVal val="visible"/>
                                      </p:to>
                                    </p:set>
                                    <p:animEffect transition="in" filter="fade">
                                      <p:cBhvr>
                                        <p:cTn id="11" dur="500"/>
                                        <p:tgtEl>
                                          <p:spTgt spid="1638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7"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pPr eaLnBrk="1" hangingPunct="1"/>
            <a:r>
              <a:rPr lang="en-GB" b="1" smtClean="0"/>
              <a:t>Exam Question</a:t>
            </a:r>
          </a:p>
        </p:txBody>
      </p:sp>
      <p:sp>
        <p:nvSpPr>
          <p:cNvPr id="3" name="Content Placeholder 2"/>
          <p:cNvSpPr>
            <a:spLocks noGrp="1"/>
          </p:cNvSpPr>
          <p:nvPr>
            <p:ph idx="1"/>
          </p:nvPr>
        </p:nvSpPr>
        <p:spPr/>
        <p:txBody>
          <a:bodyPr/>
          <a:lstStyle/>
          <a:p>
            <a:pPr eaLnBrk="1" hangingPunct="1">
              <a:defRPr/>
            </a:pPr>
            <a:r>
              <a:rPr lang="en-GB" sz="2000" dirty="0">
                <a:solidFill>
                  <a:srgbClr val="FF0000"/>
                </a:solidFill>
              </a:rPr>
              <a:t>In this question, one mark is available for the quality of spelling, punctuation and grammar</a:t>
            </a:r>
            <a:r>
              <a:rPr lang="en-GB" sz="2000" dirty="0" smtClean="0">
                <a:solidFill>
                  <a:srgbClr val="FF0000"/>
                </a:solidFill>
              </a:rPr>
              <a:t>.</a:t>
            </a:r>
          </a:p>
          <a:p>
            <a:pPr eaLnBrk="1" hangingPunct="1">
              <a:defRPr/>
            </a:pPr>
            <a:endParaRPr lang="en-GB" sz="2000" dirty="0">
              <a:solidFill>
                <a:srgbClr val="FF0000"/>
              </a:solidFill>
            </a:endParaRPr>
          </a:p>
          <a:p>
            <a:pPr marL="0" indent="0" eaLnBrk="1" hangingPunct="1">
              <a:buFont typeface="Arial" charset="0"/>
              <a:buNone/>
              <a:defRPr/>
            </a:pPr>
            <a:r>
              <a:rPr lang="en-GB" sz="2000" dirty="0" smtClean="0"/>
              <a:t>In </a:t>
            </a:r>
            <a:r>
              <a:rPr lang="en-GB" sz="2000" dirty="0"/>
              <a:t>order to transfer information from one point to another in the nervous system, it is necessary that action potentials be transmitted along axons. In humans, the rate of transmission is 0.5 m s–1 in a </a:t>
            </a:r>
            <a:r>
              <a:rPr lang="en-GB" sz="2000" dirty="0" err="1"/>
              <a:t>nonmyelinated</a:t>
            </a:r>
            <a:r>
              <a:rPr lang="en-GB" sz="2000" dirty="0"/>
              <a:t> neurone, increasing to 100 m s–1 in a </a:t>
            </a:r>
            <a:r>
              <a:rPr lang="en-GB" sz="2000" dirty="0" err="1"/>
              <a:t>myelinated</a:t>
            </a:r>
            <a:r>
              <a:rPr lang="en-GB" sz="2000" dirty="0"/>
              <a:t> neurone</a:t>
            </a:r>
            <a:r>
              <a:rPr lang="en-GB" sz="2000" dirty="0" smtClean="0"/>
              <a:t>.</a:t>
            </a:r>
          </a:p>
          <a:p>
            <a:pPr marL="0" indent="0" eaLnBrk="1" hangingPunct="1">
              <a:buFont typeface="Arial" charset="0"/>
              <a:buNone/>
              <a:defRPr/>
            </a:pPr>
            <a:endParaRPr lang="en-GB" sz="2000" dirty="0"/>
          </a:p>
          <a:p>
            <a:pPr marL="0" indent="0" eaLnBrk="1" hangingPunct="1">
              <a:buFont typeface="Arial" charset="0"/>
              <a:buNone/>
              <a:defRPr/>
            </a:pPr>
            <a:r>
              <a:rPr lang="en-GB" sz="2000" dirty="0" smtClean="0"/>
              <a:t>Explain </a:t>
            </a:r>
            <a:r>
              <a:rPr lang="en-GB" sz="2000" dirty="0"/>
              <a:t>how action potentials are transmitted along a </a:t>
            </a:r>
            <a:r>
              <a:rPr lang="en-GB" sz="2000" dirty="0" err="1"/>
              <a:t>nonmyelinated</a:t>
            </a:r>
            <a:r>
              <a:rPr lang="en-GB" sz="2000" dirty="0"/>
              <a:t> neurone </a:t>
            </a:r>
            <a:r>
              <a:rPr lang="en-GB" sz="2000" b="1" dirty="0"/>
              <a:t>and</a:t>
            </a:r>
            <a:r>
              <a:rPr lang="en-GB" sz="2000" dirty="0"/>
              <a:t> describe which parts of this process are different in </a:t>
            </a:r>
            <a:r>
              <a:rPr lang="en-GB" sz="2000" dirty="0" err="1"/>
              <a:t>myelinated</a:t>
            </a:r>
            <a:r>
              <a:rPr lang="en-GB" sz="2000" dirty="0"/>
              <a:t> neurones</a:t>
            </a:r>
            <a:r>
              <a:rPr lang="en-GB" sz="2000" dirty="0" smtClean="0"/>
              <a:t>.</a:t>
            </a:r>
          </a:p>
          <a:p>
            <a:pPr eaLnBrk="1" hangingPunct="1">
              <a:defRPr/>
            </a:pPr>
            <a:endParaRPr lang="en-GB" sz="2000" dirty="0"/>
          </a:p>
          <a:p>
            <a:pPr eaLnBrk="1" hangingPunct="1">
              <a:defRPr/>
            </a:pPr>
            <a:r>
              <a:rPr lang="en-GB" sz="2000" b="1" dirty="0" smtClean="0"/>
              <a:t>No </a:t>
            </a:r>
            <a:r>
              <a:rPr lang="en-GB" sz="2000" b="1" dirty="0"/>
              <a:t>credit will be given for reference to events at the synapse.</a:t>
            </a:r>
            <a:endParaRPr lang="en-GB" sz="2000" dirty="0"/>
          </a:p>
          <a:p>
            <a:pPr eaLnBrk="1" hangingPunct="1">
              <a:defRPr/>
            </a:pPr>
            <a:endParaRPr lang="en-GB"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457200" y="44450"/>
            <a:ext cx="8229600" cy="777875"/>
          </a:xfrm>
        </p:spPr>
        <p:txBody>
          <a:bodyPr/>
          <a:lstStyle/>
          <a:p>
            <a:pPr eaLnBrk="1" hangingPunct="1"/>
            <a:r>
              <a:rPr lang="en-GB" b="1" smtClean="0"/>
              <a:t>Answer</a:t>
            </a:r>
            <a:endParaRPr lang="en-GB" smtClean="0"/>
          </a:p>
        </p:txBody>
      </p:sp>
      <p:sp>
        <p:nvSpPr>
          <p:cNvPr id="3" name="Content Placeholder 2"/>
          <p:cNvSpPr>
            <a:spLocks noGrp="1"/>
          </p:cNvSpPr>
          <p:nvPr>
            <p:ph idx="1"/>
          </p:nvPr>
        </p:nvSpPr>
        <p:spPr>
          <a:xfrm>
            <a:off x="179388" y="908050"/>
            <a:ext cx="8785225" cy="5689600"/>
          </a:xfrm>
        </p:spPr>
        <p:txBody>
          <a:bodyPr/>
          <a:lstStyle/>
          <a:p>
            <a:pPr marL="0" indent="0" eaLnBrk="1" hangingPunct="1">
              <a:buFont typeface="Arial" charset="0"/>
              <a:buNone/>
              <a:defRPr/>
            </a:pPr>
            <a:r>
              <a:rPr lang="en-GB" sz="1800" dirty="0" smtClean="0"/>
              <a:t>1. sodium </a:t>
            </a:r>
            <a:r>
              <a:rPr lang="en-GB" sz="1800" u="sng" dirty="0"/>
              <a:t>ions</a:t>
            </a:r>
            <a:r>
              <a:rPr lang="en-GB" sz="1800" dirty="0"/>
              <a:t> (inside axon), move/diffuse</a:t>
            </a:r>
            <a:br>
              <a:rPr lang="en-GB" sz="1800" dirty="0"/>
            </a:br>
            <a:r>
              <a:rPr lang="en-GB" sz="1800" dirty="0" smtClean="0"/>
              <a:t>2. towards</a:t>
            </a:r>
            <a:r>
              <a:rPr lang="en-GB" sz="1800" dirty="0"/>
              <a:t>, resting/negative region;</a:t>
            </a:r>
            <a:br>
              <a:rPr lang="en-GB" sz="1800" dirty="0"/>
            </a:br>
            <a:r>
              <a:rPr lang="en-GB" sz="1800" dirty="0" smtClean="0"/>
              <a:t>3. causes</a:t>
            </a:r>
            <a:r>
              <a:rPr lang="en-GB" sz="1800" dirty="0"/>
              <a:t>, depolarisation of this region/change of PD to reach threshold value;</a:t>
            </a:r>
            <a:br>
              <a:rPr lang="en-GB" sz="1800" dirty="0"/>
            </a:br>
            <a:r>
              <a:rPr lang="en-GB" sz="1800" dirty="0" smtClean="0"/>
              <a:t>4. (more</a:t>
            </a:r>
            <a:r>
              <a:rPr lang="en-GB" sz="1800" dirty="0"/>
              <a:t>) sodium channels open;</a:t>
            </a:r>
            <a:br>
              <a:rPr lang="en-GB" sz="1800" dirty="0"/>
            </a:br>
            <a:r>
              <a:rPr lang="en-GB" sz="1800" dirty="0" smtClean="0"/>
              <a:t>5. sodium </a:t>
            </a:r>
            <a:r>
              <a:rPr lang="en-GB" sz="1800" dirty="0"/>
              <a:t>(ions) move in;</a:t>
            </a:r>
          </a:p>
          <a:p>
            <a:pPr marL="0" indent="0" eaLnBrk="1" hangingPunct="1">
              <a:buFont typeface="Arial" charset="0"/>
              <a:buNone/>
              <a:defRPr/>
            </a:pPr>
            <a:r>
              <a:rPr lang="en-GB" sz="1800" dirty="0"/>
              <a:t>	</a:t>
            </a:r>
            <a:r>
              <a:rPr lang="en-GB" sz="1800" i="1" dirty="0"/>
              <a:t>marking points 3-5 only available if linked to sodium ions moving within axon</a:t>
            </a:r>
            <a:endParaRPr lang="en-GB" sz="1800" dirty="0"/>
          </a:p>
          <a:p>
            <a:pPr marL="0" indent="0" eaLnBrk="1" hangingPunct="1">
              <a:buFont typeface="Arial" charset="0"/>
              <a:buNone/>
              <a:defRPr/>
            </a:pPr>
            <a:r>
              <a:rPr lang="en-GB" sz="1800" dirty="0" smtClean="0"/>
              <a:t>6. ref </a:t>
            </a:r>
            <a:r>
              <a:rPr lang="en-GB" sz="1800" dirty="0"/>
              <a:t>to local circuits;</a:t>
            </a:r>
            <a:br>
              <a:rPr lang="en-GB" sz="1800" dirty="0"/>
            </a:br>
            <a:r>
              <a:rPr lang="en-GB" sz="1800" dirty="0" smtClean="0"/>
              <a:t>7. one </a:t>
            </a:r>
            <a:r>
              <a:rPr lang="en-GB" sz="1800" dirty="0"/>
              <a:t>way </a:t>
            </a:r>
            <a:r>
              <a:rPr lang="en-GB" sz="1800" dirty="0" smtClean="0"/>
              <a:t>transmission;</a:t>
            </a:r>
          </a:p>
          <a:p>
            <a:pPr marL="0" indent="0" eaLnBrk="1" hangingPunct="1">
              <a:buFont typeface="Arial" charset="0"/>
              <a:buNone/>
              <a:defRPr/>
            </a:pPr>
            <a:r>
              <a:rPr lang="en-GB" sz="1800" dirty="0" smtClean="0"/>
              <a:t>8. ref </a:t>
            </a:r>
            <a:r>
              <a:rPr lang="en-GB" sz="1800" dirty="0"/>
              <a:t>refractory period/region of axon behind AP recovering;</a:t>
            </a:r>
          </a:p>
          <a:p>
            <a:pPr marL="0" indent="0" eaLnBrk="1" hangingPunct="1">
              <a:buFont typeface="Arial" charset="0"/>
              <a:buNone/>
              <a:defRPr/>
            </a:pPr>
            <a:r>
              <a:rPr lang="en-GB" sz="1800" dirty="0" smtClean="0"/>
              <a:t>9. ref </a:t>
            </a:r>
            <a:r>
              <a:rPr lang="en-GB" sz="1800" dirty="0"/>
              <a:t>to insulating role of, myelin sheath/Schwann cells;</a:t>
            </a:r>
            <a:br>
              <a:rPr lang="en-GB" sz="1800" dirty="0"/>
            </a:br>
            <a:r>
              <a:rPr lang="en-GB" sz="1800" dirty="0" smtClean="0"/>
              <a:t>10. depolarisation </a:t>
            </a:r>
            <a:r>
              <a:rPr lang="en-GB" sz="1800" dirty="0"/>
              <a:t>cannot occur through </a:t>
            </a:r>
            <a:r>
              <a:rPr lang="en-GB" sz="1800" dirty="0" smtClean="0"/>
              <a:t>myelin/impermeable </a:t>
            </a:r>
            <a:r>
              <a:rPr lang="en-GB" sz="1800" dirty="0"/>
              <a:t>to (Na+ and K+) ions/</a:t>
            </a:r>
            <a:r>
              <a:rPr lang="en-GB" sz="1800" dirty="0" err="1"/>
              <a:t>ora</a:t>
            </a:r>
            <a:r>
              <a:rPr lang="en-GB" sz="1800" dirty="0"/>
              <a:t>;</a:t>
            </a:r>
            <a:br>
              <a:rPr lang="en-GB" sz="1800" dirty="0"/>
            </a:br>
            <a:r>
              <a:rPr lang="en-GB" sz="1800" dirty="0" smtClean="0"/>
              <a:t>11. ref </a:t>
            </a:r>
            <a:r>
              <a:rPr lang="en-GB" sz="1800" dirty="0"/>
              <a:t>to nodes of Ranvier;</a:t>
            </a:r>
            <a:br>
              <a:rPr lang="en-GB" sz="1800" dirty="0"/>
            </a:br>
            <a:r>
              <a:rPr lang="en-GB" sz="1800" dirty="0" smtClean="0"/>
              <a:t>12. longer </a:t>
            </a:r>
            <a:r>
              <a:rPr lang="en-GB" sz="1800" dirty="0"/>
              <a:t>local circuits;</a:t>
            </a:r>
            <a:br>
              <a:rPr lang="en-GB" sz="1800" dirty="0"/>
            </a:br>
            <a:r>
              <a:rPr lang="en-GB" sz="1800" dirty="0" smtClean="0"/>
              <a:t>13. </a:t>
            </a:r>
            <a:r>
              <a:rPr lang="en-GB" sz="1800" dirty="0" err="1" smtClean="0"/>
              <a:t>saltatory</a:t>
            </a:r>
            <a:r>
              <a:rPr lang="en-GB" sz="1800" dirty="0" smtClean="0"/>
              <a:t> </a:t>
            </a:r>
            <a:r>
              <a:rPr lang="en-GB" sz="1800" dirty="0"/>
              <a:t>conduction/AW;</a:t>
            </a:r>
            <a:br>
              <a:rPr lang="en-GB" sz="1800" dirty="0"/>
            </a:br>
            <a:r>
              <a:rPr lang="en-GB" sz="1800" dirty="0" smtClean="0"/>
              <a:t>14. AVP</a:t>
            </a:r>
            <a:r>
              <a:rPr lang="en-GB" sz="1800" dirty="0"/>
              <a:t>; e.g. fewer (Na+ and K+) ion channels in </a:t>
            </a:r>
            <a:r>
              <a:rPr lang="en-GB" sz="1800" dirty="0" err="1"/>
              <a:t>myelinated</a:t>
            </a:r>
            <a:r>
              <a:rPr lang="en-GB" sz="1800" dirty="0"/>
              <a:t> region/</a:t>
            </a:r>
            <a:r>
              <a:rPr lang="en-GB" sz="1800" dirty="0" err="1"/>
              <a:t>ora</a:t>
            </a:r>
            <a:r>
              <a:rPr lang="en-GB" sz="1800" dirty="0"/>
              <a:t>.</a:t>
            </a:r>
            <a:br>
              <a:rPr lang="en-GB" sz="1800" dirty="0"/>
            </a:br>
            <a:r>
              <a:rPr lang="en-GB" sz="1800" dirty="0" smtClean="0"/>
              <a:t>15. AVP</a:t>
            </a:r>
            <a:r>
              <a:rPr lang="en-GB" sz="1800" dirty="0"/>
              <a:t>; ref. to absolute and relative refractory period, ref. to </a:t>
            </a:r>
            <a:r>
              <a:rPr lang="en-GB" sz="1800" dirty="0" smtClean="0"/>
              <a:t>actual</a:t>
            </a:r>
            <a:r>
              <a:rPr lang="en-GB" sz="1800" dirty="0"/>
              <a:t> </a:t>
            </a:r>
            <a:r>
              <a:rPr lang="en-GB" sz="1800" dirty="0" smtClean="0"/>
              <a:t>distance </a:t>
            </a:r>
            <a:r>
              <a:rPr lang="en-GB" sz="1800" dirty="0"/>
              <a:t>between nodes (1 – 3mm);	</a:t>
            </a:r>
            <a:r>
              <a:rPr lang="en-GB" sz="1800" dirty="0" smtClean="0"/>
              <a:t>														max </a:t>
            </a:r>
            <a:r>
              <a:rPr lang="en-GB" sz="1800" dirty="0"/>
              <a:t>7</a:t>
            </a:r>
          </a:p>
          <a:p>
            <a:pPr marL="0" indent="0" eaLnBrk="1" hangingPunct="1">
              <a:buFont typeface="Arial" charset="0"/>
              <a:buNone/>
              <a:defRPr/>
            </a:pPr>
            <a:r>
              <a:rPr lang="en-GB" sz="1800" dirty="0"/>
              <a:t>	</a:t>
            </a:r>
            <a:r>
              <a:rPr lang="en-GB" sz="1800" b="1" dirty="0"/>
              <a:t>QWC – legible text with accurate spelling, punctuation and </a:t>
            </a:r>
            <a:r>
              <a:rPr lang="en-GB" sz="1800" b="1" dirty="0" smtClean="0"/>
              <a:t>grammar</a:t>
            </a:r>
            <a:r>
              <a:rPr lang="en-GB" sz="1800" dirty="0" smtClean="0"/>
              <a:t>;1</a:t>
            </a:r>
            <a:endParaRPr lang="en-GB" sz="1800" dirty="0"/>
          </a:p>
          <a:p>
            <a:pPr eaLnBrk="1" hangingPunct="1">
              <a:defRPr/>
            </a:pPr>
            <a:endParaRPr lang="en-GB" dirty="0"/>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PRESENTATIONKEY" val="FSHT[S"/>
</p:tagLst>
</file>

<file path=ppt/theme/theme1.xml><?xml version="1.0" encoding="utf-8"?>
<a:theme xmlns:a="http://schemas.openxmlformats.org/drawingml/2006/main" name="Transmission of Action Potentials S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Transmission of Action Potentials ST</Template>
  <TotalTime>111</TotalTime>
  <Words>742</Words>
  <Application>Microsoft Office PowerPoint</Application>
  <PresentationFormat>On-screen Show (4:3)</PresentationFormat>
  <Paragraphs>118</Paragraphs>
  <Slides>18</Slides>
  <Notes>0</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Transmission of Action Potentials ST</vt:lpstr>
      <vt:lpstr>Transmission of Action Potentials</vt:lpstr>
      <vt:lpstr>Lesson Starter</vt:lpstr>
      <vt:lpstr>Learning Outcomes</vt:lpstr>
      <vt:lpstr>Transmission of action potentials</vt:lpstr>
      <vt:lpstr>Local Currents</vt:lpstr>
      <vt:lpstr>PowerPoint Presentation</vt:lpstr>
      <vt:lpstr>Local Currents</vt:lpstr>
      <vt:lpstr>Local Currents</vt:lpstr>
      <vt:lpstr>PowerPoint Presentation</vt:lpstr>
      <vt:lpstr>The Myelin Sheath</vt:lpstr>
      <vt:lpstr>The Myelin Sheath</vt:lpstr>
      <vt:lpstr>The Myelin Sheath</vt:lpstr>
      <vt:lpstr>Factors that speed up action potential conduction</vt:lpstr>
      <vt:lpstr>PowerPoint Presentation</vt:lpstr>
      <vt:lpstr>Exam questions</vt:lpstr>
      <vt:lpstr>Answer</vt:lpstr>
      <vt:lpstr>Exam Question</vt:lpstr>
      <vt:lpstr>Answer</vt:lpstr>
    </vt:vector>
  </TitlesOfParts>
  <Company>Harris Federation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Transmission of Action Potentials</dc:title>
  <dc:creator>Sharan Tagore (HCACP)</dc:creator>
  <cp:lastModifiedBy>Sharan Tagore (HCACP)</cp:lastModifiedBy>
  <cp:revision>5</cp:revision>
  <cp:lastPrinted>2013-09-17T16:49:05Z</cp:lastPrinted>
  <dcterms:created xsi:type="dcterms:W3CDTF">2013-09-18T08:02:40Z</dcterms:created>
  <dcterms:modified xsi:type="dcterms:W3CDTF">2013-09-19T14:39:43Z</dcterms:modified>
</cp:coreProperties>
</file>