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8" r:id="rId2"/>
    <p:sldId id="269" r:id="rId3"/>
    <p:sldId id="270" r:id="rId4"/>
    <p:sldId id="271" r:id="rId5"/>
    <p:sldId id="272" r:id="rId6"/>
    <p:sldId id="273" r:id="rId7"/>
    <p:sldId id="287" r:id="rId8"/>
    <p:sldId id="288" r:id="rId9"/>
    <p:sldId id="274" r:id="rId10"/>
    <p:sldId id="289" r:id="rId11"/>
    <p:sldId id="290" r:id="rId12"/>
    <p:sldId id="275" r:id="rId13"/>
    <p:sldId id="292" r:id="rId14"/>
    <p:sldId id="291" r:id="rId15"/>
    <p:sldId id="293" r:id="rId16"/>
    <p:sldId id="276" r:id="rId17"/>
    <p:sldId id="282" r:id="rId18"/>
    <p:sldId id="277" r:id="rId19"/>
    <p:sldId id="294" r:id="rId20"/>
    <p:sldId id="278" r:id="rId21"/>
    <p:sldId id="279" r:id="rId22"/>
    <p:sldId id="280" r:id="rId23"/>
    <p:sldId id="281" r:id="rId24"/>
    <p:sldId id="297" r:id="rId25"/>
    <p:sldId id="283" r:id="rId26"/>
    <p:sldId id="284" r:id="rId27"/>
    <p:sldId id="286" r:id="rId28"/>
    <p:sldId id="285" r:id="rId29"/>
    <p:sldId id="295" r:id="rId30"/>
    <p:sldId id="296" r:id="rId31"/>
  </p:sldIdLst>
  <p:sldSz cx="9144000" cy="6858000" type="screen4x3"/>
  <p:notesSz cx="6797675" cy="9926638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49613A-6B34-4321-B334-90F2D8A19A34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18BE111D-53B0-4886-B178-EFB7FA05A64E}">
      <dgm:prSet phldrT="[Text]"/>
      <dgm:spPr/>
      <dgm:t>
        <a:bodyPr/>
        <a:lstStyle/>
        <a:p>
          <a:r>
            <a:rPr lang="en-GB" dirty="0" smtClean="0"/>
            <a:t>Adrenaline from adrenals</a:t>
          </a:r>
          <a:endParaRPr lang="en-GB" dirty="0"/>
        </a:p>
      </dgm:t>
    </dgm:pt>
    <dgm:pt modelId="{A70199AA-6707-4B4E-AEFE-6A8D62B861C1}" type="parTrans" cxnId="{3D315DB4-9A0B-406A-9452-6CE10BAD865B}">
      <dgm:prSet/>
      <dgm:spPr/>
      <dgm:t>
        <a:bodyPr/>
        <a:lstStyle/>
        <a:p>
          <a:endParaRPr lang="en-GB"/>
        </a:p>
      </dgm:t>
    </dgm:pt>
    <dgm:pt modelId="{E0186793-9AC4-4A8F-B638-1DAD845AE2BE}" type="sibTrans" cxnId="{3D315DB4-9A0B-406A-9452-6CE10BAD865B}">
      <dgm:prSet/>
      <dgm:spPr/>
      <dgm:t>
        <a:bodyPr/>
        <a:lstStyle/>
        <a:p>
          <a:endParaRPr lang="en-GB"/>
        </a:p>
      </dgm:t>
    </dgm:pt>
    <dgm:pt modelId="{008919DC-5FDA-4DAA-9379-C52617B59BE5}">
      <dgm:prSet phldrT="[Text]"/>
      <dgm:spPr/>
      <dgm:t>
        <a:bodyPr/>
        <a:lstStyle/>
        <a:p>
          <a:r>
            <a:rPr lang="en-GB" dirty="0" smtClean="0"/>
            <a:t>Stimulated by exercise</a:t>
          </a:r>
          <a:endParaRPr lang="en-GB" dirty="0"/>
        </a:p>
      </dgm:t>
    </dgm:pt>
    <dgm:pt modelId="{FEB15C63-CE2D-4A90-8A9C-464106210CFF}" type="parTrans" cxnId="{D0D13BE8-0650-4713-A2EE-54EDB33B5CC1}">
      <dgm:prSet/>
      <dgm:spPr/>
      <dgm:t>
        <a:bodyPr/>
        <a:lstStyle/>
        <a:p>
          <a:endParaRPr lang="en-GB"/>
        </a:p>
      </dgm:t>
    </dgm:pt>
    <dgm:pt modelId="{D192BA99-18A1-4A4C-B1A7-2576695C4152}" type="sibTrans" cxnId="{D0D13BE8-0650-4713-A2EE-54EDB33B5CC1}">
      <dgm:prSet/>
      <dgm:spPr/>
      <dgm:t>
        <a:bodyPr/>
        <a:lstStyle/>
        <a:p>
          <a:endParaRPr lang="en-GB"/>
        </a:p>
      </dgm:t>
    </dgm:pt>
    <dgm:pt modelId="{E0F49346-1009-4E46-88A5-AD4280589BB5}">
      <dgm:prSet phldrT="[Text]"/>
      <dgm:spPr/>
      <dgm:t>
        <a:bodyPr/>
        <a:lstStyle/>
        <a:p>
          <a:r>
            <a:rPr lang="en-GB" dirty="0" smtClean="0"/>
            <a:t>Stimulates increased HR</a:t>
          </a:r>
          <a:endParaRPr lang="en-GB" dirty="0"/>
        </a:p>
      </dgm:t>
    </dgm:pt>
    <dgm:pt modelId="{6B7B44D8-08BA-41B5-87A7-3B204C9AA8DF}" type="parTrans" cxnId="{DE2BD23F-C211-41C8-B0B0-E356577B027F}">
      <dgm:prSet/>
      <dgm:spPr/>
      <dgm:t>
        <a:bodyPr/>
        <a:lstStyle/>
        <a:p>
          <a:endParaRPr lang="en-GB"/>
        </a:p>
      </dgm:t>
    </dgm:pt>
    <dgm:pt modelId="{7F077607-B1E1-46A8-91D4-43C1947999EE}" type="sibTrans" cxnId="{DE2BD23F-C211-41C8-B0B0-E356577B027F}">
      <dgm:prSet/>
      <dgm:spPr/>
      <dgm:t>
        <a:bodyPr/>
        <a:lstStyle/>
        <a:p>
          <a:endParaRPr lang="en-GB"/>
        </a:p>
      </dgm:t>
    </dgm:pt>
    <dgm:pt modelId="{D923DC01-B6E5-485F-9771-74927FEAB5C7}">
      <dgm:prSet phldrT="[Text]"/>
      <dgm:spPr/>
      <dgm:t>
        <a:bodyPr/>
        <a:lstStyle/>
        <a:p>
          <a:r>
            <a:rPr lang="en-GB" dirty="0" smtClean="0"/>
            <a:t>Sympathetic nervous system stimulated by adrenaline </a:t>
          </a:r>
          <a:r>
            <a:rPr lang="en-GB" dirty="0" smtClean="0">
              <a:sym typeface="Wingdings" panose="05000000000000000000" pitchFamily="2" charset="2"/>
            </a:rPr>
            <a:t> increased HR</a:t>
          </a:r>
          <a:endParaRPr lang="en-GB" dirty="0"/>
        </a:p>
      </dgm:t>
    </dgm:pt>
    <dgm:pt modelId="{414CACD4-6ACC-4380-9329-5179787BC474}" type="parTrans" cxnId="{3D1A38E6-F161-4BAF-8AFA-A1488392B856}">
      <dgm:prSet/>
      <dgm:spPr/>
      <dgm:t>
        <a:bodyPr/>
        <a:lstStyle/>
        <a:p>
          <a:endParaRPr lang="en-GB"/>
        </a:p>
      </dgm:t>
    </dgm:pt>
    <dgm:pt modelId="{8FD24805-0A7E-44CC-B08D-0B9AB074C5E3}" type="sibTrans" cxnId="{3D1A38E6-F161-4BAF-8AFA-A1488392B856}">
      <dgm:prSet/>
      <dgm:spPr/>
      <dgm:t>
        <a:bodyPr/>
        <a:lstStyle/>
        <a:p>
          <a:endParaRPr lang="en-GB"/>
        </a:p>
      </dgm:t>
    </dgm:pt>
    <dgm:pt modelId="{F1D11B0E-52F6-4CBF-8258-D5A398945B84}">
      <dgm:prSet phldrT="[Text]"/>
      <dgm:spPr/>
      <dgm:t>
        <a:bodyPr/>
        <a:lstStyle/>
        <a:p>
          <a:r>
            <a:rPr lang="en-GB" dirty="0" smtClean="0"/>
            <a:t>Vasodilation (muscles release NO) and Starling’s law </a:t>
          </a:r>
          <a:endParaRPr lang="en-GB" dirty="0"/>
        </a:p>
      </dgm:t>
    </dgm:pt>
    <dgm:pt modelId="{A8E7D682-3DCC-4FEE-B337-8A70BFD1AAC2}" type="parTrans" cxnId="{372C0126-1AB5-4C59-8EE8-EF7E5697C614}">
      <dgm:prSet/>
      <dgm:spPr/>
      <dgm:t>
        <a:bodyPr/>
        <a:lstStyle/>
        <a:p>
          <a:endParaRPr lang="en-GB"/>
        </a:p>
      </dgm:t>
    </dgm:pt>
    <dgm:pt modelId="{4DA29E35-86BC-4F3F-B722-A781F6DCFCFC}" type="sibTrans" cxnId="{372C0126-1AB5-4C59-8EE8-EF7E5697C614}">
      <dgm:prSet/>
      <dgm:spPr/>
      <dgm:t>
        <a:bodyPr/>
        <a:lstStyle/>
        <a:p>
          <a:endParaRPr lang="en-GB"/>
        </a:p>
      </dgm:t>
    </dgm:pt>
    <dgm:pt modelId="{1255BB13-C437-4F20-B332-5AA7AE5BEE6F}">
      <dgm:prSet phldrT="[Text]"/>
      <dgm:spPr/>
      <dgm:t>
        <a:bodyPr/>
        <a:lstStyle/>
        <a:p>
          <a:endParaRPr lang="en-GB" dirty="0"/>
        </a:p>
      </dgm:t>
    </dgm:pt>
    <dgm:pt modelId="{F4488B91-14EF-47C4-98F2-45244FF5C076}" type="parTrans" cxnId="{D78214D9-FEC7-4094-A3FC-8B327276855B}">
      <dgm:prSet/>
      <dgm:spPr/>
      <dgm:t>
        <a:bodyPr/>
        <a:lstStyle/>
        <a:p>
          <a:endParaRPr lang="en-GB"/>
        </a:p>
      </dgm:t>
    </dgm:pt>
    <dgm:pt modelId="{657A0C6E-3E7D-4652-979A-07A1C045672B}" type="sibTrans" cxnId="{D78214D9-FEC7-4094-A3FC-8B327276855B}">
      <dgm:prSet/>
      <dgm:spPr/>
      <dgm:t>
        <a:bodyPr/>
        <a:lstStyle/>
        <a:p>
          <a:endParaRPr lang="en-GB"/>
        </a:p>
      </dgm:t>
    </dgm:pt>
    <dgm:pt modelId="{E78E789D-6F9E-499E-B6C1-73979CED48B2}" type="pres">
      <dgm:prSet presAssocID="{7449613A-6B34-4321-B334-90F2D8A19A3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F1109D3E-3BAB-4A4E-B6E1-036E796C3AB1}" type="pres">
      <dgm:prSet presAssocID="{18BE111D-53B0-4886-B178-EFB7FA05A64E}" presName="composite" presStyleCnt="0"/>
      <dgm:spPr/>
    </dgm:pt>
    <dgm:pt modelId="{6F8B97F9-FE11-482F-A3C3-6D5BA71D3F1A}" type="pres">
      <dgm:prSet presAssocID="{18BE111D-53B0-4886-B178-EFB7FA05A64E}" presName="bentUpArrow1" presStyleLbl="alignImgPlace1" presStyleIdx="0" presStyleCnt="2"/>
      <dgm:spPr/>
    </dgm:pt>
    <dgm:pt modelId="{DBD10A26-90FF-41D5-B1A7-749E500177BB}" type="pres">
      <dgm:prSet presAssocID="{18BE111D-53B0-4886-B178-EFB7FA05A64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BA8275-868F-4792-A2B6-B4C0C22C940F}" type="pres">
      <dgm:prSet presAssocID="{18BE111D-53B0-4886-B178-EFB7FA05A64E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6FEF4B-CC61-4504-B737-C214CCFF68C3}" type="pres">
      <dgm:prSet presAssocID="{E0186793-9AC4-4A8F-B638-1DAD845AE2BE}" presName="sibTrans" presStyleCnt="0"/>
      <dgm:spPr/>
    </dgm:pt>
    <dgm:pt modelId="{36664D91-9835-43AB-B86E-F82A343850F2}" type="pres">
      <dgm:prSet presAssocID="{E0F49346-1009-4E46-88A5-AD4280589BB5}" presName="composite" presStyleCnt="0"/>
      <dgm:spPr/>
    </dgm:pt>
    <dgm:pt modelId="{14C9D8A2-2B8D-4343-AC36-060421448DE7}" type="pres">
      <dgm:prSet presAssocID="{E0F49346-1009-4E46-88A5-AD4280589BB5}" presName="bentUpArrow1" presStyleLbl="alignImgPlace1" presStyleIdx="1" presStyleCnt="2"/>
      <dgm:spPr/>
    </dgm:pt>
    <dgm:pt modelId="{763D4B9A-C8D0-46A8-BDD6-6C948112AFBA}" type="pres">
      <dgm:prSet presAssocID="{E0F49346-1009-4E46-88A5-AD4280589BB5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F3B83E-AF85-43FC-8708-634F62C3D662}" type="pres">
      <dgm:prSet presAssocID="{E0F49346-1009-4E46-88A5-AD4280589BB5}" presName="ChildText" presStyleLbl="revTx" presStyleIdx="1" presStyleCnt="3" custScaleX="1038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73719F-0D1F-4C8A-A47E-D7468015C8CB}" type="pres">
      <dgm:prSet presAssocID="{7F077607-B1E1-46A8-91D4-43C1947999EE}" presName="sibTrans" presStyleCnt="0"/>
      <dgm:spPr/>
    </dgm:pt>
    <dgm:pt modelId="{0493E3C2-03CE-41F7-AD2A-D0705054FA2C}" type="pres">
      <dgm:prSet presAssocID="{F1D11B0E-52F6-4CBF-8258-D5A398945B84}" presName="composite" presStyleCnt="0"/>
      <dgm:spPr/>
    </dgm:pt>
    <dgm:pt modelId="{F03A4B4B-4073-457B-B3FE-35DBE2CE3DB4}" type="pres">
      <dgm:prSet presAssocID="{F1D11B0E-52F6-4CBF-8258-D5A398945B8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1530B1-0C4D-43C5-8AD6-DD282D81EC9B}" type="pres">
      <dgm:prSet presAssocID="{F1D11B0E-52F6-4CBF-8258-D5A398945B84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4CE6023-C117-42A9-830C-D20ED307C6C9}" type="presOf" srcId="{1255BB13-C437-4F20-B332-5AA7AE5BEE6F}" destId="{F11530B1-0C4D-43C5-8AD6-DD282D81EC9B}" srcOrd="0" destOrd="0" presId="urn:microsoft.com/office/officeart/2005/8/layout/StepDownProcess"/>
    <dgm:cxn modelId="{F442C161-EF1F-45E0-8FC3-CC33E34634C8}" type="presOf" srcId="{F1D11B0E-52F6-4CBF-8258-D5A398945B84}" destId="{F03A4B4B-4073-457B-B3FE-35DBE2CE3DB4}" srcOrd="0" destOrd="0" presId="urn:microsoft.com/office/officeart/2005/8/layout/StepDownProcess"/>
    <dgm:cxn modelId="{3D315DB4-9A0B-406A-9452-6CE10BAD865B}" srcId="{7449613A-6B34-4321-B334-90F2D8A19A34}" destId="{18BE111D-53B0-4886-B178-EFB7FA05A64E}" srcOrd="0" destOrd="0" parTransId="{A70199AA-6707-4B4E-AEFE-6A8D62B861C1}" sibTransId="{E0186793-9AC4-4A8F-B638-1DAD845AE2BE}"/>
    <dgm:cxn modelId="{EDC43616-FE97-42F3-A017-3F95B64C0A86}" type="presOf" srcId="{18BE111D-53B0-4886-B178-EFB7FA05A64E}" destId="{DBD10A26-90FF-41D5-B1A7-749E500177BB}" srcOrd="0" destOrd="0" presId="urn:microsoft.com/office/officeart/2005/8/layout/StepDownProcess"/>
    <dgm:cxn modelId="{ED5028F6-D1B6-4530-A9E0-FEFE2816B7D8}" type="presOf" srcId="{E0F49346-1009-4E46-88A5-AD4280589BB5}" destId="{763D4B9A-C8D0-46A8-BDD6-6C948112AFBA}" srcOrd="0" destOrd="0" presId="urn:microsoft.com/office/officeart/2005/8/layout/StepDownProcess"/>
    <dgm:cxn modelId="{D78214D9-FEC7-4094-A3FC-8B327276855B}" srcId="{F1D11B0E-52F6-4CBF-8258-D5A398945B84}" destId="{1255BB13-C437-4F20-B332-5AA7AE5BEE6F}" srcOrd="0" destOrd="0" parTransId="{F4488B91-14EF-47C4-98F2-45244FF5C076}" sibTransId="{657A0C6E-3E7D-4652-979A-07A1C045672B}"/>
    <dgm:cxn modelId="{DE2BD23F-C211-41C8-B0B0-E356577B027F}" srcId="{7449613A-6B34-4321-B334-90F2D8A19A34}" destId="{E0F49346-1009-4E46-88A5-AD4280589BB5}" srcOrd="1" destOrd="0" parTransId="{6B7B44D8-08BA-41B5-87A7-3B204C9AA8DF}" sibTransId="{7F077607-B1E1-46A8-91D4-43C1947999EE}"/>
    <dgm:cxn modelId="{D0D13BE8-0650-4713-A2EE-54EDB33B5CC1}" srcId="{18BE111D-53B0-4886-B178-EFB7FA05A64E}" destId="{008919DC-5FDA-4DAA-9379-C52617B59BE5}" srcOrd="0" destOrd="0" parTransId="{FEB15C63-CE2D-4A90-8A9C-464106210CFF}" sibTransId="{D192BA99-18A1-4A4C-B1A7-2576695C4152}"/>
    <dgm:cxn modelId="{ECEF802D-1E93-44C4-9CF2-12FAAB1CBFF8}" type="presOf" srcId="{D923DC01-B6E5-485F-9771-74927FEAB5C7}" destId="{12F3B83E-AF85-43FC-8708-634F62C3D662}" srcOrd="0" destOrd="0" presId="urn:microsoft.com/office/officeart/2005/8/layout/StepDownProcess"/>
    <dgm:cxn modelId="{372C0126-1AB5-4C59-8EE8-EF7E5697C614}" srcId="{7449613A-6B34-4321-B334-90F2D8A19A34}" destId="{F1D11B0E-52F6-4CBF-8258-D5A398945B84}" srcOrd="2" destOrd="0" parTransId="{A8E7D682-3DCC-4FEE-B337-8A70BFD1AAC2}" sibTransId="{4DA29E35-86BC-4F3F-B722-A781F6DCFCFC}"/>
    <dgm:cxn modelId="{3D1A38E6-F161-4BAF-8AFA-A1488392B856}" srcId="{E0F49346-1009-4E46-88A5-AD4280589BB5}" destId="{D923DC01-B6E5-485F-9771-74927FEAB5C7}" srcOrd="0" destOrd="0" parTransId="{414CACD4-6ACC-4380-9329-5179787BC474}" sibTransId="{8FD24805-0A7E-44CC-B08D-0B9AB074C5E3}"/>
    <dgm:cxn modelId="{9724BDE8-C252-46F7-90A6-FEA8839E0907}" type="presOf" srcId="{008919DC-5FDA-4DAA-9379-C52617B59BE5}" destId="{D9BA8275-868F-4792-A2B6-B4C0C22C940F}" srcOrd="0" destOrd="0" presId="urn:microsoft.com/office/officeart/2005/8/layout/StepDownProcess"/>
    <dgm:cxn modelId="{3282EC04-8633-4E64-979F-31040977B1FE}" type="presOf" srcId="{7449613A-6B34-4321-B334-90F2D8A19A34}" destId="{E78E789D-6F9E-499E-B6C1-73979CED48B2}" srcOrd="0" destOrd="0" presId="urn:microsoft.com/office/officeart/2005/8/layout/StepDownProcess"/>
    <dgm:cxn modelId="{DA7E9D85-CEFD-4056-AE87-EB7FD4A1C31E}" type="presParOf" srcId="{E78E789D-6F9E-499E-B6C1-73979CED48B2}" destId="{F1109D3E-3BAB-4A4E-B6E1-036E796C3AB1}" srcOrd="0" destOrd="0" presId="urn:microsoft.com/office/officeart/2005/8/layout/StepDownProcess"/>
    <dgm:cxn modelId="{39EE93E4-CEB1-4859-921B-F51352FE595C}" type="presParOf" srcId="{F1109D3E-3BAB-4A4E-B6E1-036E796C3AB1}" destId="{6F8B97F9-FE11-482F-A3C3-6D5BA71D3F1A}" srcOrd="0" destOrd="0" presId="urn:microsoft.com/office/officeart/2005/8/layout/StepDownProcess"/>
    <dgm:cxn modelId="{B64BA029-03AD-4BAF-8A1B-4AD570EB58F9}" type="presParOf" srcId="{F1109D3E-3BAB-4A4E-B6E1-036E796C3AB1}" destId="{DBD10A26-90FF-41D5-B1A7-749E500177BB}" srcOrd="1" destOrd="0" presId="urn:microsoft.com/office/officeart/2005/8/layout/StepDownProcess"/>
    <dgm:cxn modelId="{5E060893-7F92-4767-B1AE-02A05A196A18}" type="presParOf" srcId="{F1109D3E-3BAB-4A4E-B6E1-036E796C3AB1}" destId="{D9BA8275-868F-4792-A2B6-B4C0C22C940F}" srcOrd="2" destOrd="0" presId="urn:microsoft.com/office/officeart/2005/8/layout/StepDownProcess"/>
    <dgm:cxn modelId="{1E52068B-34A8-4593-9D6B-63BF474BBCF8}" type="presParOf" srcId="{E78E789D-6F9E-499E-B6C1-73979CED48B2}" destId="{9A6FEF4B-CC61-4504-B737-C214CCFF68C3}" srcOrd="1" destOrd="0" presId="urn:microsoft.com/office/officeart/2005/8/layout/StepDownProcess"/>
    <dgm:cxn modelId="{9873ED08-28F0-4C60-96BA-B7FE497711EF}" type="presParOf" srcId="{E78E789D-6F9E-499E-B6C1-73979CED48B2}" destId="{36664D91-9835-43AB-B86E-F82A343850F2}" srcOrd="2" destOrd="0" presId="urn:microsoft.com/office/officeart/2005/8/layout/StepDownProcess"/>
    <dgm:cxn modelId="{2AF6C7D4-C11D-4267-B5C5-9859F5111B3E}" type="presParOf" srcId="{36664D91-9835-43AB-B86E-F82A343850F2}" destId="{14C9D8A2-2B8D-4343-AC36-060421448DE7}" srcOrd="0" destOrd="0" presId="urn:microsoft.com/office/officeart/2005/8/layout/StepDownProcess"/>
    <dgm:cxn modelId="{E7BAACF4-4F44-40ED-8B09-7273E5644ED5}" type="presParOf" srcId="{36664D91-9835-43AB-B86E-F82A343850F2}" destId="{763D4B9A-C8D0-46A8-BDD6-6C948112AFBA}" srcOrd="1" destOrd="0" presId="urn:microsoft.com/office/officeart/2005/8/layout/StepDownProcess"/>
    <dgm:cxn modelId="{479CCD9E-9FD4-41CC-A769-0DD973D7E6E0}" type="presParOf" srcId="{36664D91-9835-43AB-B86E-F82A343850F2}" destId="{12F3B83E-AF85-43FC-8708-634F62C3D662}" srcOrd="2" destOrd="0" presId="urn:microsoft.com/office/officeart/2005/8/layout/StepDownProcess"/>
    <dgm:cxn modelId="{B4272A01-BE3C-4412-A695-A4BE281F3873}" type="presParOf" srcId="{E78E789D-6F9E-499E-B6C1-73979CED48B2}" destId="{7D73719F-0D1F-4C8A-A47E-D7468015C8CB}" srcOrd="3" destOrd="0" presId="urn:microsoft.com/office/officeart/2005/8/layout/StepDownProcess"/>
    <dgm:cxn modelId="{CBBEE008-6041-4997-ACF3-329BB7C7639C}" type="presParOf" srcId="{E78E789D-6F9E-499E-B6C1-73979CED48B2}" destId="{0493E3C2-03CE-41F7-AD2A-D0705054FA2C}" srcOrd="4" destOrd="0" presId="urn:microsoft.com/office/officeart/2005/8/layout/StepDownProcess"/>
    <dgm:cxn modelId="{8AB3251F-EF2B-44C1-8081-FD2A5FF8E69A}" type="presParOf" srcId="{0493E3C2-03CE-41F7-AD2A-D0705054FA2C}" destId="{F03A4B4B-4073-457B-B3FE-35DBE2CE3DB4}" srcOrd="0" destOrd="0" presId="urn:microsoft.com/office/officeart/2005/8/layout/StepDownProcess"/>
    <dgm:cxn modelId="{A1883F17-E9F2-43D5-86D8-EE0C5761FDE5}" type="presParOf" srcId="{0493E3C2-03CE-41F7-AD2A-D0705054FA2C}" destId="{F11530B1-0C4D-43C5-8AD6-DD282D81EC9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8B97F9-FE11-482F-A3C3-6D5BA71D3F1A}">
      <dsp:nvSpPr>
        <dsp:cNvPr id="0" name=""/>
        <dsp:cNvSpPr/>
      </dsp:nvSpPr>
      <dsp:spPr>
        <a:xfrm rot="5400000">
          <a:off x="1092024" y="1322346"/>
          <a:ext cx="1169501" cy="13314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10A26-90FF-41D5-B1A7-749E500177BB}">
      <dsp:nvSpPr>
        <dsp:cNvPr id="0" name=""/>
        <dsp:cNvSpPr/>
      </dsp:nvSpPr>
      <dsp:spPr>
        <a:xfrm>
          <a:off x="782177" y="25930"/>
          <a:ext cx="1968752" cy="1378062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Adrenaline from adrenals</a:t>
          </a:r>
          <a:endParaRPr lang="en-GB" sz="1900" kern="1200" dirty="0"/>
        </a:p>
      </dsp:txBody>
      <dsp:txXfrm>
        <a:off x="849461" y="93214"/>
        <a:ext cx="1834184" cy="1243494"/>
      </dsp:txXfrm>
    </dsp:sp>
    <dsp:sp modelId="{D9BA8275-868F-4792-A2B6-B4C0C22C940F}">
      <dsp:nvSpPr>
        <dsp:cNvPr id="0" name=""/>
        <dsp:cNvSpPr/>
      </dsp:nvSpPr>
      <dsp:spPr>
        <a:xfrm>
          <a:off x="2750929" y="157360"/>
          <a:ext cx="1431882" cy="1113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/>
            <a:t>Stimulated by exercise</a:t>
          </a:r>
          <a:endParaRPr lang="en-GB" sz="1400" kern="1200" dirty="0"/>
        </a:p>
      </dsp:txBody>
      <dsp:txXfrm>
        <a:off x="2750929" y="157360"/>
        <a:ext cx="1431882" cy="1113811"/>
      </dsp:txXfrm>
    </dsp:sp>
    <dsp:sp modelId="{14C9D8A2-2B8D-4343-AC36-060421448DE7}">
      <dsp:nvSpPr>
        <dsp:cNvPr id="0" name=""/>
        <dsp:cNvSpPr/>
      </dsp:nvSpPr>
      <dsp:spPr>
        <a:xfrm rot="5400000">
          <a:off x="2724329" y="2870366"/>
          <a:ext cx="1169501" cy="13314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-3925394"/>
            <a:satOff val="19763"/>
            <a:lumOff val="127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D4B9A-C8D0-46A8-BDD6-6C948112AFBA}">
      <dsp:nvSpPr>
        <dsp:cNvPr id="0" name=""/>
        <dsp:cNvSpPr/>
      </dsp:nvSpPr>
      <dsp:spPr>
        <a:xfrm>
          <a:off x="2414482" y="1573950"/>
          <a:ext cx="1968752" cy="1378062"/>
        </a:xfrm>
        <a:prstGeom prst="roundRect">
          <a:avLst>
            <a:gd name="adj" fmla="val 1667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Stimulates increased HR</a:t>
          </a:r>
          <a:endParaRPr lang="en-GB" sz="1900" kern="1200" dirty="0"/>
        </a:p>
      </dsp:txBody>
      <dsp:txXfrm>
        <a:off x="2481766" y="1641234"/>
        <a:ext cx="1834184" cy="1243494"/>
      </dsp:txXfrm>
    </dsp:sp>
    <dsp:sp modelId="{12F3B83E-AF85-43FC-8708-634F62C3D662}">
      <dsp:nvSpPr>
        <dsp:cNvPr id="0" name=""/>
        <dsp:cNvSpPr/>
      </dsp:nvSpPr>
      <dsp:spPr>
        <a:xfrm>
          <a:off x="4355363" y="1705379"/>
          <a:ext cx="1487626" cy="1113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/>
            <a:t>Sympathetic nervous system stimulated by adrenaline </a:t>
          </a:r>
          <a:r>
            <a:rPr lang="en-GB" sz="1400" kern="1200" dirty="0" smtClean="0">
              <a:sym typeface="Wingdings" panose="05000000000000000000" pitchFamily="2" charset="2"/>
            </a:rPr>
            <a:t> increased HR</a:t>
          </a:r>
          <a:endParaRPr lang="en-GB" sz="1400" kern="1200" dirty="0"/>
        </a:p>
      </dsp:txBody>
      <dsp:txXfrm>
        <a:off x="4355363" y="1705379"/>
        <a:ext cx="1487626" cy="1113811"/>
      </dsp:txXfrm>
    </dsp:sp>
    <dsp:sp modelId="{F03A4B4B-4073-457B-B3FE-35DBE2CE3DB4}">
      <dsp:nvSpPr>
        <dsp:cNvPr id="0" name=""/>
        <dsp:cNvSpPr/>
      </dsp:nvSpPr>
      <dsp:spPr>
        <a:xfrm>
          <a:off x="4046787" y="3121969"/>
          <a:ext cx="1968752" cy="1378062"/>
        </a:xfrm>
        <a:prstGeom prst="roundRect">
          <a:avLst>
            <a:gd name="adj" fmla="val 1667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Vasodilation (muscles release NO) and Starling’s law </a:t>
          </a:r>
          <a:endParaRPr lang="en-GB" sz="1900" kern="1200" dirty="0"/>
        </a:p>
      </dsp:txBody>
      <dsp:txXfrm>
        <a:off x="4114071" y="3189253"/>
        <a:ext cx="1834184" cy="1243494"/>
      </dsp:txXfrm>
    </dsp:sp>
    <dsp:sp modelId="{F11530B1-0C4D-43C5-8AD6-DD282D81EC9B}">
      <dsp:nvSpPr>
        <dsp:cNvPr id="0" name=""/>
        <dsp:cNvSpPr/>
      </dsp:nvSpPr>
      <dsp:spPr>
        <a:xfrm>
          <a:off x="6015539" y="3253399"/>
          <a:ext cx="1431882" cy="1113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2800" kern="1200" dirty="0"/>
        </a:p>
      </dsp:txBody>
      <dsp:txXfrm>
        <a:off x="6015539" y="3253399"/>
        <a:ext cx="1431882" cy="1113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CA59-4263-472E-BA0B-87B72AAC6024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CDCC9-A2F8-4A8D-8EDA-AC84CEF30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077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33EA6-574F-4121-8423-90208756BD3C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59348-2C3B-4A93-B3CF-7840FBBAE9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532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40D769-9A2D-475C-BD87-86EC1B576207}" type="slidenum">
              <a:rPr lang="en-GB" altLang="en-US">
                <a:latin typeface="Calibri" pitchFamily="34" charset="0"/>
              </a:rPr>
              <a:pPr eaLnBrk="1" hangingPunct="1"/>
              <a:t>1</a:t>
            </a:fld>
            <a:endParaRPr lang="en-GB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219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18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53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18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50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01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76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50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2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1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36A00-EAEE-44DA-98FD-2DFE266F0D27}" type="datetimeFigureOut">
              <a:rPr lang="en-GB" smtClean="0"/>
              <a:t>02/10/2014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58552-4866-4412-9EDE-74BEF5AF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87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telegraph.co.uk/sport/olympics/london-2012/8710041/London-2012-Olympics-one-in-10-athletes-are-drugs-cheats-says-anti-doping-chief-executive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7KZxIR1t-o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19063" y="3271838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4524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u="sng" dirty="0">
                <a:solidFill>
                  <a:srgbClr val="000000"/>
                </a:solidFill>
                <a:latin typeface="+mj-lt"/>
                <a:cs typeface="+mn-cs"/>
              </a:rPr>
              <a:t>Learning question</a:t>
            </a:r>
            <a:r>
              <a:rPr lang="en-GB" sz="2400" dirty="0" smtClean="0">
                <a:solidFill>
                  <a:srgbClr val="000000"/>
                </a:solidFill>
                <a:latin typeface="+mj-lt"/>
                <a:cs typeface="+mn-cs"/>
              </a:rPr>
              <a:t>: what effect does exercise have on the body?</a:t>
            </a:r>
            <a:endParaRPr lang="en-GB" sz="240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19063" y="169863"/>
            <a:ext cx="8916987" cy="46196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Arial" charset="0"/>
              </a:rPr>
              <a:t>Title: </a:t>
            </a:r>
            <a:r>
              <a:rPr lang="en-GB" altLang="en-US" sz="2400" b="1" dirty="0" smtClean="0">
                <a:latin typeface="Arial" charset="0"/>
              </a:rPr>
              <a:t>Effect of exercise on the body</a:t>
            </a:r>
            <a:r>
              <a:rPr lang="en-GB" altLang="en-US" sz="2400" b="1" dirty="0">
                <a:latin typeface="Arial" charset="0"/>
              </a:rPr>
              <a:t>	</a:t>
            </a:r>
            <a:endParaRPr lang="en-GB" altLang="en-US" sz="2000" b="1" dirty="0">
              <a:latin typeface="Arial" charset="0"/>
            </a:endParaRP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119063" y="1916113"/>
            <a:ext cx="8859837" cy="452432"/>
          </a:xfrm>
          <a:prstGeom prst="rect">
            <a:avLst/>
          </a:prstGeom>
          <a:solidFill>
            <a:schemeClr val="bg1"/>
          </a:solidFill>
          <a:ln w="5080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u="sng" dirty="0" smtClean="0">
                <a:solidFill>
                  <a:srgbClr val="000000"/>
                </a:solidFill>
                <a:latin typeface="+mj-lt"/>
                <a:cs typeface="+mn-cs"/>
              </a:rPr>
              <a:t>Starter:</a:t>
            </a:r>
            <a:r>
              <a:rPr lang="en-GB" sz="2400" b="1" dirty="0" smtClean="0">
                <a:solidFill>
                  <a:srgbClr val="000000"/>
                </a:solidFill>
                <a:latin typeface="+mj-lt"/>
                <a:cs typeface="+mn-cs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+mj-lt"/>
                <a:cs typeface="+mn-cs"/>
              </a:rPr>
              <a:t>write down the RQ values for carbohydrate and fat</a:t>
            </a:r>
            <a:endParaRPr lang="en-GB" sz="2200" dirty="0">
              <a:solidFill>
                <a:srgbClr val="000000"/>
              </a:solidFill>
              <a:latin typeface="+mj-lt"/>
              <a:cs typeface="+mn-cs"/>
            </a:endParaRPr>
          </a:p>
        </p:txBody>
      </p:sp>
      <p:sp>
        <p:nvSpPr>
          <p:cNvPr id="4102" name="Rectangle 1"/>
          <p:cNvSpPr>
            <a:spLocks noChangeArrowheads="1"/>
          </p:cNvSpPr>
          <p:nvPr/>
        </p:nvSpPr>
        <p:spPr bwMode="auto">
          <a:xfrm>
            <a:off x="6948488" y="215900"/>
            <a:ext cx="1844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65F14F-7B6F-4297-9699-9C32F4864923}" type="datetime4">
              <a:rPr lang="en-GB" altLang="en-US" sz="1800" b="1"/>
              <a:pPr>
                <a:spcBef>
                  <a:spcPct val="0"/>
                </a:spcBef>
                <a:buFontTx/>
                <a:buNone/>
              </a:pPr>
              <a:t>02 October 2014</a:t>
            </a:fld>
            <a:endParaRPr lang="en-GB" altLang="en-US" sz="1800"/>
          </a:p>
        </p:txBody>
      </p:sp>
      <p:sp>
        <p:nvSpPr>
          <p:cNvPr id="2" name="Rectangle 1"/>
          <p:cNvSpPr/>
          <p:nvPr/>
        </p:nvSpPr>
        <p:spPr>
          <a:xfrm>
            <a:off x="395536" y="3212976"/>
            <a:ext cx="839762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A </a:t>
            </a:r>
            <a:r>
              <a:rPr lang="en-GB" sz="2800" dirty="0">
                <a:solidFill>
                  <a:srgbClr val="FF0000"/>
                </a:solidFill>
              </a:rPr>
              <a:t>man walks into a bar and asks for a pint </a:t>
            </a:r>
            <a:r>
              <a:rPr lang="en-GB" sz="2800" dirty="0" smtClean="0">
                <a:solidFill>
                  <a:srgbClr val="FF0000"/>
                </a:solidFill>
              </a:rPr>
              <a:t>of Adenosine Triphosphate.</a:t>
            </a:r>
          </a:p>
          <a:p>
            <a:pPr algn="ctr"/>
            <a:endParaRPr lang="en-GB" sz="2800" dirty="0">
              <a:solidFill>
                <a:srgbClr val="FF0000"/>
              </a:solidFill>
            </a:endParaRPr>
          </a:p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The </a:t>
            </a:r>
            <a:r>
              <a:rPr lang="en-GB" sz="2800" dirty="0">
                <a:solidFill>
                  <a:srgbClr val="FF0000"/>
                </a:solidFill>
              </a:rPr>
              <a:t>barman says ‘That’ll be ATP please</a:t>
            </a:r>
            <a:r>
              <a:rPr lang="en-GB" sz="2800" dirty="0" smtClean="0">
                <a:solidFill>
                  <a:srgbClr val="FF0000"/>
                </a:solidFill>
              </a:rPr>
              <a:t>!!!’</a:t>
            </a:r>
          </a:p>
          <a:p>
            <a:pPr algn="ctr"/>
            <a:endParaRPr lang="en-GB" sz="2800" dirty="0">
              <a:solidFill>
                <a:srgbClr val="FF0000"/>
              </a:solidFill>
            </a:endParaRPr>
          </a:p>
          <a:p>
            <a:pPr algn="ctr"/>
            <a:r>
              <a:rPr lang="en-GB" sz="2800" dirty="0">
                <a:solidFill>
                  <a:srgbClr val="FF0000"/>
                </a:solidFill>
              </a:rPr>
              <a:t> How does pyruvate get to work?</a:t>
            </a:r>
          </a:p>
          <a:p>
            <a:pPr algn="ctr"/>
            <a:endParaRPr lang="en-GB" sz="2800" dirty="0">
              <a:solidFill>
                <a:srgbClr val="FF0000"/>
              </a:solidFill>
            </a:endParaRPr>
          </a:p>
          <a:p>
            <a:pPr algn="ctr"/>
            <a:r>
              <a:rPr lang="en-GB" sz="2800" dirty="0">
                <a:solidFill>
                  <a:srgbClr val="FF0000"/>
                </a:solidFill>
              </a:rPr>
              <a:t>On its Krebs cycle!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647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smtClean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642350" cy="4525963"/>
          </a:xfrm>
        </p:spPr>
        <p:txBody>
          <a:bodyPr rtlCol="0">
            <a:normAutofit lnSpcReduction="10000"/>
          </a:bodyPr>
          <a:lstStyle/>
          <a:p>
            <a:pPr marL="514350" indent="-514350">
              <a:buAutoNum type="alphaLcParenBoth"/>
            </a:pPr>
            <a:r>
              <a:rPr lang="en-GB" dirty="0" smtClean="0">
                <a:solidFill>
                  <a:srgbClr val="FF0000"/>
                </a:solidFill>
              </a:rPr>
              <a:t>explain</a:t>
            </a:r>
            <a:r>
              <a:rPr lang="en-GB" dirty="0" smtClean="0"/>
              <a:t> </a:t>
            </a:r>
            <a:r>
              <a:rPr lang="en-GB" dirty="0"/>
              <a:t>the short-term and long-term consequences of exercise on the body, with reference to the </a:t>
            </a:r>
            <a:r>
              <a:rPr lang="en-GB" dirty="0">
                <a:solidFill>
                  <a:srgbClr val="FF0000"/>
                </a:solidFill>
              </a:rPr>
              <a:t>respiratory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cardiovascular</a:t>
            </a:r>
            <a:r>
              <a:rPr lang="en-GB" dirty="0"/>
              <a:t> systems and the </a:t>
            </a:r>
            <a:r>
              <a:rPr lang="en-GB" dirty="0">
                <a:solidFill>
                  <a:srgbClr val="FF0000"/>
                </a:solidFill>
              </a:rPr>
              <a:t>structure</a:t>
            </a:r>
            <a:r>
              <a:rPr lang="en-GB" dirty="0"/>
              <a:t> of </a:t>
            </a:r>
            <a:r>
              <a:rPr lang="en-GB" dirty="0">
                <a:solidFill>
                  <a:srgbClr val="FF0000"/>
                </a:solidFill>
              </a:rPr>
              <a:t>skeletal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</a:rPr>
              <a:t>muscle</a:t>
            </a:r>
            <a:r>
              <a:rPr lang="en-GB" dirty="0"/>
              <a:t>; </a:t>
            </a:r>
            <a:endParaRPr lang="en-GB" dirty="0" smtClean="0"/>
          </a:p>
          <a:p>
            <a:pPr marL="514350" indent="-514350">
              <a:buAutoNum type="alphaLcParenBoth"/>
            </a:pPr>
            <a:endParaRPr lang="en-GB" dirty="0"/>
          </a:p>
          <a:p>
            <a:pPr marL="0" indent="0">
              <a:buNone/>
            </a:pPr>
            <a:r>
              <a:rPr lang="en-GB" dirty="0"/>
              <a:t>(b) </a:t>
            </a:r>
            <a:r>
              <a:rPr lang="en-GB" dirty="0">
                <a:solidFill>
                  <a:srgbClr val="FF0000"/>
                </a:solidFill>
              </a:rPr>
              <a:t>discuss</a:t>
            </a:r>
            <a:r>
              <a:rPr lang="en-GB" dirty="0"/>
              <a:t> how much exercise needs to be taken for significant sustained </a:t>
            </a:r>
            <a:r>
              <a:rPr lang="en-GB" dirty="0">
                <a:solidFill>
                  <a:srgbClr val="FF0000"/>
                </a:solidFill>
              </a:rPr>
              <a:t>improvement in aerobic fitness</a:t>
            </a:r>
            <a:r>
              <a:rPr lang="en-GB" dirty="0"/>
              <a:t>; 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1982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446105">
            <a:off x="1762125" y="923411"/>
            <a:ext cx="5837238" cy="52937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latin typeface="Kristen ITC" panose="03050502040202030202" pitchFamily="66" charset="0"/>
                <a:cs typeface="+mn-cs"/>
              </a:rPr>
              <a:t>Key </a:t>
            </a:r>
            <a:r>
              <a:rPr lang="en-GB" sz="3200" b="1" dirty="0" smtClean="0">
                <a:latin typeface="Kristen ITC" panose="03050502040202030202" pitchFamily="66" charset="0"/>
                <a:cs typeface="+mn-cs"/>
              </a:rPr>
              <a:t>words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b="1" dirty="0" smtClean="0">
              <a:latin typeface="Kristen ITC" panose="03050502040202030202" pitchFamily="66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  <a:cs typeface="+mn-cs"/>
              </a:rPr>
              <a:t>Aerobic exercise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Vasodilation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Cardiac output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Diastole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Systole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Carbonic acid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Chemoreceptors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VO</a:t>
            </a:r>
            <a:r>
              <a:rPr lang="en-GB" sz="2400" b="1" baseline="-25000" dirty="0" smtClean="0">
                <a:latin typeface="Kristen ITC" panose="03050502040202030202" pitchFamily="66" charset="0"/>
              </a:rPr>
              <a:t>2</a:t>
            </a:r>
            <a:r>
              <a:rPr lang="en-GB" sz="2400" b="1" dirty="0" smtClean="0">
                <a:latin typeface="Kristen ITC" panose="03050502040202030202" pitchFamily="66" charset="0"/>
              </a:rPr>
              <a:t> max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Stroke volume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Heart rate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Vital capacity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Tidal volume</a:t>
            </a:r>
          </a:p>
        </p:txBody>
      </p:sp>
    </p:spTree>
    <p:extLst>
      <p:ext uri="{BB962C8B-B14F-4D97-AF65-F5344CB8AC3E}">
        <p14:creationId xmlns:p14="http://schemas.microsoft.com/office/powerpoint/2010/main" val="426208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</a:t>
            </a:r>
            <a:r>
              <a:rPr lang="en-GB" b="1" dirty="0" smtClean="0"/>
              <a:t>ffects of exercise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sz="3200" dirty="0" smtClean="0">
                <a:solidFill>
                  <a:srgbClr val="00B0F0"/>
                </a:solidFill>
              </a:rPr>
              <a:t>Short term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260616" y="2138314"/>
            <a:ext cx="6624736" cy="1974205"/>
          </a:xfrm>
        </p:spPr>
        <p:txBody>
          <a:bodyPr>
            <a:normAutofit/>
          </a:bodyPr>
          <a:lstStyle/>
          <a:p>
            <a:endParaRPr lang="en-GB" sz="2000" dirty="0" smtClean="0"/>
          </a:p>
          <a:p>
            <a:pPr marL="0" indent="0" algn="ctr">
              <a:buNone/>
            </a:pPr>
            <a:r>
              <a:rPr lang="en-GB" sz="2000" dirty="0" smtClean="0"/>
              <a:t>Make a mind map/list /table of as many different </a:t>
            </a:r>
            <a:r>
              <a:rPr lang="en-GB" sz="2000" b="1" u="sng" dirty="0" smtClean="0"/>
              <a:t>BIOLOGICAL</a:t>
            </a:r>
            <a:r>
              <a:rPr lang="en-GB" sz="2000" dirty="0" smtClean="0"/>
              <a:t> effects of long and short term exercise as you can</a:t>
            </a:r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 smtClean="0"/>
              <a:t>Use biological language where possible!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Long term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7" y="5103674"/>
            <a:ext cx="36078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LcParenBoth"/>
            </a:pPr>
            <a:r>
              <a:rPr lang="en-GB" sz="1600" dirty="0"/>
              <a:t>explain the short-term and long-term consequences of exercise on the body, with reference to the respiratory and cardiovascular systems and the structure of skeletal muscle;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5" y="1232382"/>
            <a:ext cx="762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060" y="409209"/>
            <a:ext cx="8096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69301"/>
            <a:ext cx="7905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http://upload.wikimedia.org/wikipedia/commons/thumb/b/b2/Vasoconstriction_and_Vasodilation.png/320px-Vasoconstriction_and_Vasodilati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2144371" cy="68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08" y="313493"/>
            <a:ext cx="762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1028" name="ShockwaveFlash1" r:id="rId2" imgW="3239809" imgH="1727466"/>
        </mc:Choice>
        <mc:Fallback>
          <p:control name="ShockwaveFlash1" r:id="rId2" imgW="3239809" imgH="1727466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163" y="5130800"/>
                  <a:ext cx="3240087" cy="172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7892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Short term </a:t>
            </a:r>
            <a:r>
              <a:rPr lang="en-GB" b="1" dirty="0"/>
              <a:t>effects of exercise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10021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588224" y="4869160"/>
            <a:ext cx="1487626" cy="1113811"/>
            <a:chOff x="4355363" y="1705379"/>
            <a:chExt cx="1487626" cy="1113811"/>
          </a:xfrm>
        </p:grpSpPr>
        <p:sp>
          <p:nvSpPr>
            <p:cNvPr id="6" name="Rectangle 5"/>
            <p:cNvSpPr/>
            <p:nvPr/>
          </p:nvSpPr>
          <p:spPr>
            <a:xfrm>
              <a:off x="4355363" y="1705379"/>
              <a:ext cx="1487626" cy="1113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355363" y="1705379"/>
              <a:ext cx="1487626" cy="1113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400" kern="1200" dirty="0" smtClean="0"/>
                <a:t>Results in increased CO / systole / diastole</a:t>
              </a:r>
              <a:endParaRPr lang="en-GB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779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Distribution of blood flow during exercise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36004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 smtClean="0"/>
              <a:t>Answer the following questions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Describe what happens to blood flow during cardiovascular exercise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What areas of the body receive an increase/decrease in blood flow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Why does this happen?</a:t>
            </a:r>
            <a:endParaRPr lang="en-GB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1628800"/>
            <a:ext cx="494344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1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Distribution of blood flow during exercise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3600400" cy="4525963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Low O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 levels activate production of nitric oxide in working muscle cells.  This leads to </a:t>
            </a:r>
            <a:r>
              <a:rPr lang="en-GB" sz="2400" dirty="0" smtClean="0">
                <a:solidFill>
                  <a:srgbClr val="FF0000"/>
                </a:solidFill>
              </a:rPr>
              <a:t>vasodilation</a:t>
            </a:r>
            <a:r>
              <a:rPr lang="en-GB" sz="2400" dirty="0" smtClean="0"/>
              <a:t> </a:t>
            </a:r>
            <a:r>
              <a:rPr lang="en-GB" sz="2400" dirty="0"/>
              <a:t>of </a:t>
            </a:r>
            <a:r>
              <a:rPr lang="en-GB" sz="2400" dirty="0" smtClean="0"/>
              <a:t>arterioles. Overall effect is to increase CO (greater systole and diastole)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Blood flow increases to working muscle and diverted away from organs.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This occurs to provide oxygen and glucose to working muscle tissue</a:t>
            </a:r>
            <a:endParaRPr lang="en-GB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1628800"/>
            <a:ext cx="494344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4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1141124"/>
            <a:ext cx="80648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alphaLcParenBoth"/>
            </a:pPr>
            <a:r>
              <a:rPr lang="en-GB" sz="4000" dirty="0">
                <a:solidFill>
                  <a:srgbClr val="FF0000"/>
                </a:solidFill>
              </a:rPr>
              <a:t>explain the short-term</a:t>
            </a:r>
            <a:r>
              <a:rPr lang="en-GB" sz="4000" dirty="0"/>
              <a:t> and long-term </a:t>
            </a:r>
            <a:r>
              <a:rPr lang="en-GB" sz="4000" dirty="0">
                <a:solidFill>
                  <a:srgbClr val="FF0000"/>
                </a:solidFill>
              </a:rPr>
              <a:t>consequences of exercise on </a:t>
            </a:r>
            <a:r>
              <a:rPr lang="en-GB" sz="4000" dirty="0"/>
              <a:t>the body, with reference to the respiratory and </a:t>
            </a:r>
            <a:r>
              <a:rPr lang="en-GB" sz="4000" dirty="0">
                <a:solidFill>
                  <a:srgbClr val="FF0000"/>
                </a:solidFill>
              </a:rPr>
              <a:t>cardiovascular systems </a:t>
            </a:r>
            <a:r>
              <a:rPr lang="en-GB" sz="4000" dirty="0"/>
              <a:t>and the structure of skeletal muscle; </a:t>
            </a:r>
          </a:p>
        </p:txBody>
      </p:sp>
    </p:spTree>
    <p:extLst>
      <p:ext uri="{BB962C8B-B14F-4D97-AF65-F5344CB8AC3E}">
        <p14:creationId xmlns:p14="http://schemas.microsoft.com/office/powerpoint/2010/main" val="41969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Respiratory system and CV exercise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Answer the following questions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Describe </a:t>
            </a:r>
            <a:r>
              <a:rPr lang="en-GB" dirty="0"/>
              <a:t>what happens to </a:t>
            </a:r>
            <a:r>
              <a:rPr lang="en-GB" dirty="0" smtClean="0"/>
              <a:t>the respiratory system during </a:t>
            </a:r>
            <a:r>
              <a:rPr lang="en-GB" dirty="0"/>
              <a:t>cardiovascular </a:t>
            </a:r>
            <a:r>
              <a:rPr lang="en-GB" dirty="0" smtClean="0"/>
              <a:t>exercise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other areas of the body become involved?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Why </a:t>
            </a:r>
            <a:r>
              <a:rPr lang="en-GB" dirty="0"/>
              <a:t>does this happen?</a:t>
            </a:r>
          </a:p>
          <a:p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403860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27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Respiratory system and CV exercise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34880" cy="485313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Rate and depth of breathing increases oxygen uptake for aerobic respiration.  Simultaneously, carbonic acid is removed from blood as respiration increases CO</a:t>
            </a:r>
            <a:r>
              <a:rPr lang="en-GB" baseline="-25000" dirty="0" smtClean="0"/>
              <a:t>2</a:t>
            </a:r>
            <a:r>
              <a:rPr lang="en-GB" dirty="0" smtClean="0"/>
              <a:t> output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Carbonic acid lowers pH of blood – triggers chemoreceptors in the brain and aortic arch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Increase in overall breathing rate to increase O</a:t>
            </a:r>
            <a:r>
              <a:rPr lang="en-GB" baseline="-25000" dirty="0" smtClean="0"/>
              <a:t>2</a:t>
            </a:r>
            <a:r>
              <a:rPr lang="en-GB" dirty="0" smtClean="0"/>
              <a:t> and decrease CO</a:t>
            </a:r>
            <a:r>
              <a:rPr lang="en-GB" baseline="-25000" dirty="0" smtClean="0"/>
              <a:t>2</a:t>
            </a:r>
            <a:r>
              <a:rPr lang="en-GB" dirty="0" smtClean="0"/>
              <a:t> levels in blood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736" y="1844824"/>
            <a:ext cx="364776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2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1141124"/>
            <a:ext cx="80648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alphaLcParenBoth"/>
            </a:pPr>
            <a:r>
              <a:rPr lang="en-GB" sz="4000" dirty="0">
                <a:solidFill>
                  <a:srgbClr val="FF0000"/>
                </a:solidFill>
              </a:rPr>
              <a:t>explain the short-term</a:t>
            </a:r>
            <a:r>
              <a:rPr lang="en-GB" sz="4000" dirty="0"/>
              <a:t> and long-term </a:t>
            </a:r>
            <a:r>
              <a:rPr lang="en-GB" sz="4000" dirty="0">
                <a:solidFill>
                  <a:srgbClr val="FF0000"/>
                </a:solidFill>
              </a:rPr>
              <a:t>consequences of exercise on </a:t>
            </a:r>
            <a:r>
              <a:rPr lang="en-GB" sz="4000" dirty="0"/>
              <a:t>the body, with reference to the </a:t>
            </a:r>
            <a:r>
              <a:rPr lang="en-GB" sz="4000" dirty="0">
                <a:solidFill>
                  <a:srgbClr val="FF0000"/>
                </a:solidFill>
              </a:rPr>
              <a:t>respiratory</a:t>
            </a:r>
            <a:r>
              <a:rPr lang="en-GB" sz="4000" dirty="0"/>
              <a:t> and cardiovascular </a:t>
            </a:r>
            <a:r>
              <a:rPr lang="en-GB" sz="4000" dirty="0">
                <a:solidFill>
                  <a:srgbClr val="FF0000"/>
                </a:solidFill>
              </a:rPr>
              <a:t>systems</a:t>
            </a:r>
            <a:r>
              <a:rPr lang="en-GB" sz="4000" dirty="0"/>
              <a:t> and the structure of skeletal muscle; </a:t>
            </a:r>
          </a:p>
        </p:txBody>
      </p:sp>
    </p:spTree>
    <p:extLst>
      <p:ext uri="{BB962C8B-B14F-4D97-AF65-F5344CB8AC3E}">
        <p14:creationId xmlns:p14="http://schemas.microsoft.com/office/powerpoint/2010/main" val="395350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Long term effects of exercise - muscles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Increased size and strength of muscles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Number of slow twitch muscle fibres increase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Number and size of mitochondria increase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Number of capillaries increase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Increase in myoglobin stores</a:t>
            </a:r>
          </a:p>
        </p:txBody>
      </p:sp>
    </p:spTree>
    <p:extLst>
      <p:ext uri="{BB962C8B-B14F-4D97-AF65-F5344CB8AC3E}">
        <p14:creationId xmlns:p14="http://schemas.microsoft.com/office/powerpoint/2010/main" val="33736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Long term effects of exercise - muscles</a:t>
            </a:r>
            <a:endParaRPr lang="en-GB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907930"/>
              </p:ext>
            </p:extLst>
          </p:nvPr>
        </p:nvGraphicFramePr>
        <p:xfrm>
          <a:off x="457200" y="1600200"/>
          <a:ext cx="8219256" cy="4911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9628"/>
                <a:gridCol w="4109628"/>
              </a:tblGrid>
              <a:tr h="64215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Effect of exercise on muscles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Explanation for effect</a:t>
                      </a:r>
                      <a:endParaRPr lang="en-GB" sz="2400" b="1" dirty="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Increased size and strength of muscles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Number of slow twitch muscle fibres increase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Number and size of mitochondria increase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Number of capillaries increase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Increase in myoglobin stores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24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Long term effects of exercise </a:t>
            </a:r>
            <a:r>
              <a:rPr lang="en-GB" b="1" dirty="0" smtClean="0"/>
              <a:t>– heart and ventilation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VO</a:t>
            </a:r>
            <a:r>
              <a:rPr lang="en-GB" baseline="-25000" dirty="0"/>
              <a:t>2</a:t>
            </a:r>
            <a:r>
              <a:rPr lang="en-GB" dirty="0"/>
              <a:t> max increase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 increase (transport of O</a:t>
            </a:r>
            <a:r>
              <a:rPr lang="en-GB" baseline="-25000" dirty="0"/>
              <a:t>2</a:t>
            </a:r>
            <a:r>
              <a:rPr lang="en-GB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 Resting HR decrease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SV increased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Tidal volume increase during exercise (but decrease at rest)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Vital capacity increase during exercise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6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Autofit/>
          </a:bodyPr>
          <a:lstStyle/>
          <a:p>
            <a:r>
              <a:rPr lang="en-GB" sz="2800" b="1" dirty="0"/>
              <a:t>Long term effects of exercise – heart and ventilation </a:t>
            </a:r>
            <a:endParaRPr lang="en-GB" sz="2800" dirty="0"/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099253"/>
              </p:ext>
            </p:extLst>
          </p:nvPr>
        </p:nvGraphicFramePr>
        <p:xfrm>
          <a:off x="179512" y="986955"/>
          <a:ext cx="8784976" cy="56824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2488"/>
                <a:gridCol w="4392488"/>
              </a:tblGrid>
              <a:tr h="642153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Effect of exercise on heart and ventilation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Explanation for effect</a:t>
                      </a:r>
                      <a:endParaRPr lang="en-GB" sz="2000" b="1" dirty="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VO</a:t>
                      </a:r>
                      <a:r>
                        <a:rPr lang="en-GB" baseline="-25000" dirty="0" smtClean="0"/>
                        <a:t>2</a:t>
                      </a:r>
                      <a:r>
                        <a:rPr lang="en-GB" dirty="0" smtClean="0"/>
                        <a:t> max increase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CO increase (transport of O</a:t>
                      </a:r>
                      <a:r>
                        <a:rPr lang="en-GB" baseline="-25000" dirty="0" smtClean="0"/>
                        <a:t>2</a:t>
                      </a:r>
                      <a:r>
                        <a:rPr lang="en-GB" dirty="0" smtClean="0"/>
                        <a:t>)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 Resting HR decrease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SV increased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Tidal volume increase during exercise (but decrease at rest)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  <a:tr h="813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Vital capacity increase during exercise</a:t>
                      </a:r>
                    </a:p>
                    <a:p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2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40966"/>
          </a:xfrm>
        </p:spPr>
        <p:txBody>
          <a:bodyPr/>
          <a:lstStyle/>
          <a:p>
            <a:r>
              <a:rPr lang="en-GB" b="1" dirty="0" smtClean="0"/>
              <a:t>Fast and slow twitch muscle fibres</a:t>
            </a:r>
            <a:endParaRPr lang="en-GB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08912" cy="429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44522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Which type of muscle fibre would be good at breaking down fats for energy and why?</a:t>
            </a:r>
          </a:p>
          <a:p>
            <a:pPr marL="342900" indent="-342900">
              <a:buFont typeface="+mj-lt"/>
              <a:buAutoNum type="arabicPeriod"/>
            </a:pPr>
            <a:endParaRPr lang="en-GB" b="1" dirty="0" smtClean="0"/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Which type of fibre relies on ATP for energy?  Give a reason for your answer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9471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portyafros.com/wp-content/uploads/2012/07/Presentati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0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9952" y="20608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FOG </a:t>
            </a:r>
            <a:r>
              <a:rPr lang="en-GB" b="1" dirty="0" smtClean="0">
                <a:sym typeface="Wingdings" panose="05000000000000000000" pitchFamily="2" charset="2"/>
              </a:rPr>
              <a:t></a:t>
            </a:r>
            <a:endParaRPr lang="en-GB" b="1" dirty="0"/>
          </a:p>
        </p:txBody>
      </p:sp>
      <p:sp>
        <p:nvSpPr>
          <p:cNvPr id="3" name="Rectangle 2"/>
          <p:cNvSpPr/>
          <p:nvPr/>
        </p:nvSpPr>
        <p:spPr>
          <a:xfrm>
            <a:off x="7380312" y="3613666"/>
            <a:ext cx="681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FG </a:t>
            </a:r>
            <a:r>
              <a:rPr lang="en-GB" b="1" dirty="0" smtClean="0">
                <a:sym typeface="Wingdings" panose="05000000000000000000" pitchFamily="2" charset="2"/>
              </a:rPr>
              <a:t>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2204864"/>
            <a:ext cx="12241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Creatine</a:t>
            </a:r>
            <a:r>
              <a:rPr lang="en-GB" dirty="0" smtClean="0"/>
              <a:t> phosphate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55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</a:t>
            </a:r>
            <a:r>
              <a:rPr lang="en-GB" b="1" dirty="0" smtClean="0"/>
              <a:t>ffects of exercise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sz="3200" dirty="0" smtClean="0">
                <a:solidFill>
                  <a:srgbClr val="00B0F0"/>
                </a:solidFill>
              </a:rPr>
              <a:t>Short term</a:t>
            </a:r>
            <a:endParaRPr lang="en-GB" sz="3200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003232" cy="3951288"/>
          </a:xfrm>
        </p:spPr>
        <p:txBody>
          <a:bodyPr/>
          <a:lstStyle/>
          <a:p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Make a mind map/list /table of as many different </a:t>
            </a:r>
            <a:r>
              <a:rPr lang="en-GB" b="1" u="sng" dirty="0" smtClean="0"/>
              <a:t>BIOLOGICAL</a:t>
            </a:r>
            <a:r>
              <a:rPr lang="en-GB" dirty="0" smtClean="0"/>
              <a:t> effects of long and short term exercise as you can</a:t>
            </a:r>
          </a:p>
          <a:p>
            <a:pPr marL="0" indent="0" algn="ctr">
              <a:buNone/>
            </a:pPr>
            <a:r>
              <a:rPr lang="en-GB" dirty="0" smtClean="0"/>
              <a:t>Use </a:t>
            </a:r>
            <a:r>
              <a:rPr lang="en-GB" dirty="0" smtClean="0"/>
              <a:t>biological language </a:t>
            </a:r>
            <a:r>
              <a:rPr lang="en-GB" dirty="0" smtClean="0"/>
              <a:t>where </a:t>
            </a:r>
            <a:r>
              <a:rPr lang="en-GB" dirty="0" smtClean="0"/>
              <a:t>possible</a:t>
            </a:r>
            <a:r>
              <a:rPr lang="en-GB" dirty="0" smtClean="0"/>
              <a:t>!</a:t>
            </a:r>
          </a:p>
          <a:p>
            <a:pPr marL="0" indent="0" algn="ctr">
              <a:buNone/>
            </a:pPr>
            <a:r>
              <a:rPr lang="en-GB" dirty="0" smtClean="0"/>
              <a:t>Add to your list and draw links</a:t>
            </a:r>
            <a:endParaRPr lang="en-GB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Long term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7" y="5103674"/>
            <a:ext cx="36078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LcParenBoth"/>
            </a:pPr>
            <a:r>
              <a:rPr lang="en-GB" sz="1600" dirty="0"/>
              <a:t>explain the short-term and long-term consequences of exercise on the body, with reference to the respiratory and cardiovascular systems and the structure of skeletal muscle; </a:t>
            </a:r>
          </a:p>
        </p:txBody>
      </p:sp>
      <p:pic>
        <p:nvPicPr>
          <p:cNvPr id="5124" name="Picture 4" descr="C:\Users\Sharan\AppData\Local\Microsoft\Windows\Temporary Internet Files\Content.IE5\9JI0QS7T\MC90043471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39759"/>
            <a:ext cx="1844675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5124" name="ShockwaveFlash1" r:id="rId2" imgW="3239809" imgH="1727466"/>
        </mc:Choice>
        <mc:Fallback>
          <p:control name="ShockwaveFlash1" r:id="rId2" imgW="3239809" imgH="1727466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163" y="5130800"/>
                  <a:ext cx="3240087" cy="172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6249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(b) </a:t>
            </a:r>
            <a:r>
              <a:rPr lang="en-GB" sz="2800" dirty="0">
                <a:solidFill>
                  <a:srgbClr val="FF0000"/>
                </a:solidFill>
              </a:rPr>
              <a:t>discuss</a:t>
            </a:r>
            <a:r>
              <a:rPr lang="en-GB" sz="2800" dirty="0"/>
              <a:t> how much exercise needs to be taken for significant sustained </a:t>
            </a:r>
            <a:r>
              <a:rPr lang="en-GB" sz="2800" dirty="0">
                <a:solidFill>
                  <a:srgbClr val="FF0000"/>
                </a:solidFill>
              </a:rPr>
              <a:t>improvement in aerobic fitness</a:t>
            </a:r>
            <a:r>
              <a:rPr lang="en-GB" sz="2800" dirty="0"/>
              <a:t>; 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A long term, sustained training programme that exceeds the bare minimum requirements must be employed for significant improvements in exercise </a:t>
            </a:r>
            <a:r>
              <a:rPr lang="en-GB" dirty="0" smtClean="0"/>
              <a:t>performance.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Government guidelines – what are they?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1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Questions</a:t>
            </a:r>
            <a:endParaRPr lang="en-GB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can nitric oxide help people suffering from Angina attacks?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is breathing rate monitored in the body?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Short twitch muscle fibres tend to be dark red in colour.  Why do you think this is?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03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1470025"/>
          </a:xfrm>
        </p:spPr>
        <p:txBody>
          <a:bodyPr/>
          <a:lstStyle/>
          <a:p>
            <a:r>
              <a:rPr lang="en-GB" b="1" dirty="0" smtClean="0">
                <a:hlinkClick r:id="rId2"/>
              </a:rPr>
              <a:t>Changing diets to enhance sporting performance</a:t>
            </a:r>
            <a:endParaRPr lang="en-GB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84984"/>
            <a:ext cx="3541407" cy="212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7529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66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Aims from specification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dirty="0"/>
              <a:t>c) discuss the benefits of the use of carbohydrate </a:t>
            </a:r>
            <a:r>
              <a:rPr lang="en-GB" dirty="0" smtClean="0"/>
              <a:t>loading diets </a:t>
            </a:r>
            <a:r>
              <a:rPr lang="en-GB" dirty="0"/>
              <a:t>to improve athletic performance (HSW6a, 7b);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(d) outline alternative methods of enhancing performance, with reference to recombinant erythropoietin (</a:t>
            </a:r>
            <a:r>
              <a:rPr lang="en-GB" dirty="0" err="1"/>
              <a:t>RhEPO</a:t>
            </a:r>
            <a:r>
              <a:rPr lang="en-GB" dirty="0"/>
              <a:t>), blood doping and use of steroids (HSW6a, 6b, 7c); 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1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446105">
            <a:off x="1762125" y="2262239"/>
            <a:ext cx="5837238" cy="26161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latin typeface="Kristen ITC" panose="03050502040202030202" pitchFamily="66" charset="0"/>
                <a:cs typeface="+mn-cs"/>
              </a:rPr>
              <a:t>Key </a:t>
            </a:r>
            <a:r>
              <a:rPr lang="en-GB" sz="3200" b="1" dirty="0" smtClean="0">
                <a:latin typeface="Kristen ITC" panose="03050502040202030202" pitchFamily="66" charset="0"/>
                <a:cs typeface="+mn-cs"/>
              </a:rPr>
              <a:t>words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b="1" dirty="0" smtClean="0">
              <a:latin typeface="Kristen ITC" panose="03050502040202030202" pitchFamily="66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  <a:cs typeface="+mn-cs"/>
              </a:rPr>
              <a:t>Carbohydrate loading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err="1" smtClean="0">
                <a:latin typeface="Kristen ITC" panose="03050502040202030202" pitchFamily="66" charset="0"/>
              </a:rPr>
              <a:t>RhEPO</a:t>
            </a:r>
            <a:endParaRPr lang="en-GB" sz="2400" b="1" dirty="0" smtClean="0">
              <a:latin typeface="Kristen ITC" panose="03050502040202030202" pitchFamily="66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Blood doping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err="1" smtClean="0">
                <a:latin typeface="Kristen ITC" panose="03050502040202030202" pitchFamily="66" charset="0"/>
              </a:rPr>
              <a:t>Glycogenolysis</a:t>
            </a:r>
            <a:endParaRPr lang="en-GB" sz="2400" b="1" dirty="0" smtClean="0">
              <a:latin typeface="Kristen ITC" panose="03050502040202030202" pitchFamily="66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b="1" dirty="0" smtClean="0">
                <a:latin typeface="Kristen ITC" panose="03050502040202030202" pitchFamily="66" charset="0"/>
              </a:rPr>
              <a:t>Steroid </a:t>
            </a:r>
            <a:r>
              <a:rPr lang="en-GB" sz="2400" b="1" dirty="0" err="1" smtClean="0">
                <a:latin typeface="Kristen ITC" panose="03050502040202030202" pitchFamily="66" charset="0"/>
              </a:rPr>
              <a:t>enhacement</a:t>
            </a:r>
            <a:r>
              <a:rPr lang="en-GB" sz="2400" b="1" dirty="0" smtClean="0">
                <a:latin typeface="Kristen ITC" panose="03050502040202030202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11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Carbohydrate loading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Evaluate the benefits of carbohydrate loading in athletes competing in: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100m race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Marathon</a:t>
            </a:r>
          </a:p>
        </p:txBody>
      </p:sp>
    </p:spTree>
    <p:extLst>
      <p:ext uri="{BB962C8B-B14F-4D97-AF65-F5344CB8AC3E}">
        <p14:creationId xmlns:p14="http://schemas.microsoft.com/office/powerpoint/2010/main" val="233703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Carbohydrate loading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Answer the following questions: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are carbohydrates stored in the human body?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are these carbohydrates stored?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chemical reaction breaks this storage molecule down?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smaller sub units is this storage molecule made of?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is produced as a result of sub unit breakdown?</a:t>
            </a:r>
          </a:p>
        </p:txBody>
      </p:sp>
      <p:pic>
        <p:nvPicPr>
          <p:cNvPr id="7170" name="Picture 2" descr="http://www.runnersworld.com/sites/default/files/fillerupnov200_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417646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education-portal.com/cimages/multimages/16/Glycogen_catabolis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309" y="3581966"/>
            <a:ext cx="6481217" cy="308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41" y="286891"/>
            <a:ext cx="8837155" cy="271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22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RhEPO</a:t>
            </a:r>
            <a:r>
              <a:rPr lang="en-GB" b="1" dirty="0" smtClean="0"/>
              <a:t> and blood doping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What is EPO and blood doping?</a:t>
            </a:r>
            <a:endParaRPr lang="en-GB" dirty="0" smtClean="0"/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Why do athletes use their own blood when doping?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Explain why athletes must remove blood for doping a few months before an event.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What is the medical use of EPO?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47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ellinsbulldog2015.files.wordpress.com/2012/05/blood-doping-graphi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57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Steroid enhancement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4582407" cy="54006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Anabolism – synthesis from smaller molecules</a:t>
            </a:r>
          </a:p>
          <a:p>
            <a:endParaRPr lang="en-GB" sz="2400" dirty="0"/>
          </a:p>
          <a:p>
            <a:r>
              <a:rPr lang="en-GB" sz="2400" dirty="0" smtClean="0"/>
              <a:t>Anabolic steroids – artificially produced steroids</a:t>
            </a:r>
          </a:p>
          <a:p>
            <a:pPr lvl="1"/>
            <a:r>
              <a:rPr lang="en-GB" sz="2000" dirty="0" smtClean="0"/>
              <a:t>Structurally and chemically similar</a:t>
            </a:r>
          </a:p>
          <a:p>
            <a:pPr lvl="1"/>
            <a:r>
              <a:rPr lang="en-GB" sz="2000" dirty="0" smtClean="0"/>
              <a:t>E.g. </a:t>
            </a:r>
            <a:r>
              <a:rPr lang="en-GB" sz="2000" dirty="0" err="1" smtClean="0"/>
              <a:t>nandrolone</a:t>
            </a:r>
            <a:r>
              <a:rPr lang="en-GB" sz="2000" dirty="0" smtClean="0"/>
              <a:t> – acts like sex hormone</a:t>
            </a:r>
          </a:p>
          <a:p>
            <a:pPr lvl="1"/>
            <a:r>
              <a:rPr lang="en-GB" sz="2000" dirty="0" smtClean="0"/>
              <a:t>Diffuses through cell membrane and promotes protein synthesis in target cells </a:t>
            </a:r>
            <a:r>
              <a:rPr lang="en-GB" sz="2000" dirty="0" smtClean="0">
                <a:sym typeface="Wingdings" panose="05000000000000000000" pitchFamily="2" charset="2"/>
              </a:rPr>
              <a:t> competitive, aggressive, train for longer</a:t>
            </a:r>
            <a:endParaRPr lang="en-GB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4139952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4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Steroid question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why steroids are able to pass through cell membranes easily and influence cell synthesis.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90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QVEDR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1101</Words>
  <Application>Microsoft Office PowerPoint</Application>
  <PresentationFormat>On-screen Show (4:3)</PresentationFormat>
  <Paragraphs>178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Learning Objectives</vt:lpstr>
      <vt:lpstr>PowerPoint Presentation</vt:lpstr>
      <vt:lpstr>Effects of exercise</vt:lpstr>
      <vt:lpstr>Short term effects of exercise</vt:lpstr>
      <vt:lpstr>Distribution of blood flow during exercise</vt:lpstr>
      <vt:lpstr>Distribution of blood flow during exercise</vt:lpstr>
      <vt:lpstr>PowerPoint Presentation</vt:lpstr>
      <vt:lpstr>Respiratory system and CV exercise</vt:lpstr>
      <vt:lpstr>Respiratory system and CV exercise</vt:lpstr>
      <vt:lpstr>PowerPoint Presentation</vt:lpstr>
      <vt:lpstr>Long term effects of exercise - muscles</vt:lpstr>
      <vt:lpstr>Long term effects of exercise - muscles</vt:lpstr>
      <vt:lpstr>Long term effects of exercise – heart and ventilation </vt:lpstr>
      <vt:lpstr>Long term effects of exercise – heart and ventilation </vt:lpstr>
      <vt:lpstr>Fast and slow twitch muscle fibres</vt:lpstr>
      <vt:lpstr>PowerPoint Presentation</vt:lpstr>
      <vt:lpstr>Effects of exercise</vt:lpstr>
      <vt:lpstr>(b) discuss how much exercise needs to be taken for significant sustained improvement in aerobic fitness;  </vt:lpstr>
      <vt:lpstr>Questions</vt:lpstr>
      <vt:lpstr>Changing diets to enhance sporting performance</vt:lpstr>
      <vt:lpstr>Aims from specification</vt:lpstr>
      <vt:lpstr>PowerPoint Presentation</vt:lpstr>
      <vt:lpstr>Carbohydrate loading</vt:lpstr>
      <vt:lpstr>Carbohydrate loading</vt:lpstr>
      <vt:lpstr>PowerPoint Presentation</vt:lpstr>
      <vt:lpstr>RhEPO and blood doping</vt:lpstr>
      <vt:lpstr>PowerPoint Presentation</vt:lpstr>
      <vt:lpstr>Steroid enhancement</vt:lpstr>
      <vt:lpstr>Steroid question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 (HCACP)</dc:creator>
  <cp:lastModifiedBy>Sharan Tagore (HCACP)</cp:lastModifiedBy>
  <cp:revision>31</cp:revision>
  <cp:lastPrinted>2014-09-12T07:04:21Z</cp:lastPrinted>
  <dcterms:created xsi:type="dcterms:W3CDTF">2014-09-12T06:58:14Z</dcterms:created>
  <dcterms:modified xsi:type="dcterms:W3CDTF">2014-10-02T07:17:33Z</dcterms:modified>
</cp:coreProperties>
</file>