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1" r:id="rId4"/>
    <p:sldId id="257" r:id="rId5"/>
    <p:sldId id="258" r:id="rId6"/>
    <p:sldId id="259" r:id="rId7"/>
    <p:sldId id="260" r:id="rId8"/>
    <p:sldId id="262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1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64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72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04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450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04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2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9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529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28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0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F59BE-260F-4E79-B43F-72026B4D9701}" type="datetimeFigureOut">
              <a:rPr lang="en-GB" smtClean="0"/>
              <a:t>04/02/2015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0082B-46C0-4950-9D11-07BE15A3F5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4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Human Biology Presentation Guidance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February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248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82804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1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Learning outcomes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following slides show the topics, pages and learning objectives that your presentation and </a:t>
            </a:r>
            <a:r>
              <a:rPr lang="en-GB" dirty="0" err="1" smtClean="0"/>
              <a:t>handouts</a:t>
            </a:r>
            <a:r>
              <a:rPr lang="en-GB" dirty="0" smtClean="0"/>
              <a:t> must achieve.</a:t>
            </a:r>
          </a:p>
          <a:p>
            <a:endParaRPr lang="en-GB" dirty="0"/>
          </a:p>
          <a:p>
            <a:r>
              <a:rPr lang="en-GB" dirty="0" smtClean="0"/>
              <a:t>It is really important that you do this!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998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GB" altLang="en-US" sz="3600" b="1" dirty="0" smtClean="0"/>
              <a:t>The causes of cancer p70-71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lphaLcParenBoth"/>
            </a:pPr>
            <a:r>
              <a:rPr lang="en-GB" dirty="0" smtClean="0"/>
              <a:t>outline </a:t>
            </a:r>
            <a:r>
              <a:rPr lang="en-GB" dirty="0"/>
              <a:t>the factors that may increase the risk of developing cancers, with reference to types of radiation, carcinogens, ageing, viruses and heredity; </a:t>
            </a:r>
            <a:endParaRPr lang="en-GB" dirty="0" smtClean="0"/>
          </a:p>
          <a:p>
            <a:pPr marL="514350" indent="-514350">
              <a:buAutoNum type="alphaLcParenBoth"/>
            </a:pPr>
            <a:endParaRPr lang="en-GB" dirty="0"/>
          </a:p>
          <a:p>
            <a:pPr marL="0" indent="0">
              <a:buNone/>
            </a:pPr>
            <a:r>
              <a:rPr lang="en-GB" dirty="0"/>
              <a:t>(b) evaluate the epidemiological evidence linking smoking with lung cancer; diet with bowel cancer and mutations in the BRCA1 gene with breast cancer (HSW7b, 7c);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19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GB" altLang="en-US" sz="3200" b="1" dirty="0" smtClean="0"/>
              <a:t>Detecting lung and breast cancer p72-73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(c) outline the methods of detecting cancers of the breast and lungs, with reference to MRI, X-rays, mammography, thermography, CT scans, ultrasound and PET scans;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13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GB" altLang="en-US" sz="3600" b="1" dirty="0" smtClean="0"/>
              <a:t>Breast cancer p 74-75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d) define the term </a:t>
            </a:r>
            <a:r>
              <a:rPr lang="en-GB" i="1" dirty="0"/>
              <a:t>prevalence</a:t>
            </a:r>
            <a:r>
              <a:rPr lang="en-GB" dirty="0"/>
              <a:t>, with reference to breast cancer in post-menopausal women compared with the rest of the female population;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(e) outline methods used to treat cancers of the breast, with reference to </a:t>
            </a:r>
            <a:r>
              <a:rPr lang="en-GB" dirty="0" err="1"/>
              <a:t>Tamoxifen</a:t>
            </a:r>
            <a:r>
              <a:rPr lang="en-GB" baseline="30000" dirty="0"/>
              <a:t>™</a:t>
            </a:r>
            <a:r>
              <a:rPr lang="en-GB" dirty="0"/>
              <a:t>, surgery(lumpectomy and mastectomy, removal of lymph nodes), chemotherapy, immunotherapy and complementary therapies (HSW6a, 6b, 7b, 7c); 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02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GB" altLang="en-US" sz="3600" b="1" dirty="0" smtClean="0"/>
              <a:t>Clinical trials p 76-77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f) describe how clinical trials may be used to establish the value of a cancer treatment, with reference to the need for ‘blind’ or ‘double blind’ trials, randomisation and the use of placebos (HSW6b, 7b);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(g) discuss the social, ethical and economic consequences of both the development and use of cancer treatments.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623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22114"/>
          </a:xfrm>
        </p:spPr>
        <p:txBody>
          <a:bodyPr/>
          <a:lstStyle/>
          <a:p>
            <a:r>
              <a:rPr lang="en-GB" b="1" dirty="0" smtClean="0"/>
              <a:t>Presentation guidance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5184576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GB" altLang="en-US" dirty="0"/>
              <a:t>You will be asked to </a:t>
            </a:r>
            <a:r>
              <a:rPr lang="en-GB" altLang="en-US" b="1" dirty="0">
                <a:solidFill>
                  <a:srgbClr val="FF0000"/>
                </a:solidFill>
              </a:rPr>
              <a:t>present</a:t>
            </a:r>
            <a:r>
              <a:rPr lang="en-GB" altLang="en-US" dirty="0">
                <a:solidFill>
                  <a:srgbClr val="FF0000"/>
                </a:solidFill>
              </a:rPr>
              <a:t> </a:t>
            </a:r>
            <a:r>
              <a:rPr lang="en-GB" altLang="en-US" dirty="0"/>
              <a:t>your work to the other group and </a:t>
            </a:r>
            <a:r>
              <a:rPr lang="en-GB" altLang="en-US" b="1" dirty="0">
                <a:solidFill>
                  <a:srgbClr val="FF0000"/>
                </a:solidFill>
              </a:rPr>
              <a:t>teach</a:t>
            </a:r>
            <a:r>
              <a:rPr lang="en-GB" altLang="en-US" dirty="0">
                <a:solidFill>
                  <a:srgbClr val="FF0000"/>
                </a:solidFill>
              </a:rPr>
              <a:t> </a:t>
            </a:r>
            <a:r>
              <a:rPr lang="en-GB" altLang="en-US" dirty="0"/>
              <a:t>them what you have learned.</a:t>
            </a:r>
          </a:p>
          <a:p>
            <a:pPr>
              <a:defRPr/>
            </a:pPr>
            <a:endParaRPr lang="en-GB" altLang="en-US" dirty="0"/>
          </a:p>
          <a:p>
            <a:pPr>
              <a:defRPr/>
            </a:pPr>
            <a:r>
              <a:rPr lang="en-GB" altLang="en-US" dirty="0"/>
              <a:t>You have </a:t>
            </a:r>
            <a:r>
              <a:rPr lang="en-GB" altLang="en-US" dirty="0" smtClean="0"/>
              <a:t>a double </a:t>
            </a:r>
            <a:r>
              <a:rPr lang="en-GB" altLang="en-US" dirty="0"/>
              <a:t>period to prepare your </a:t>
            </a:r>
            <a:r>
              <a:rPr lang="en-GB" altLang="en-US" dirty="0" smtClean="0"/>
              <a:t>work (Tuesday 10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February).  </a:t>
            </a:r>
            <a:endParaRPr lang="en-GB" altLang="en-US" dirty="0"/>
          </a:p>
          <a:p>
            <a:pPr>
              <a:defRPr/>
            </a:pPr>
            <a:endParaRPr lang="en-GB" altLang="en-US" dirty="0"/>
          </a:p>
          <a:p>
            <a:pPr>
              <a:defRPr/>
            </a:pPr>
            <a:r>
              <a:rPr lang="en-GB" altLang="en-US" dirty="0"/>
              <a:t>You will present your  work to the other group on </a:t>
            </a:r>
            <a:r>
              <a:rPr lang="en-GB" altLang="en-US" b="1" u="sng" dirty="0"/>
              <a:t>Wednesday 11</a:t>
            </a:r>
            <a:r>
              <a:rPr lang="en-GB" altLang="en-US" b="1" u="sng" baseline="30000" dirty="0"/>
              <a:t>th</a:t>
            </a:r>
            <a:r>
              <a:rPr lang="en-GB" altLang="en-US" b="1" u="sng" dirty="0"/>
              <a:t> February</a:t>
            </a:r>
            <a:r>
              <a:rPr lang="en-GB" altLang="en-US" dirty="0" smtClean="0"/>
              <a:t>.</a:t>
            </a:r>
          </a:p>
          <a:p>
            <a:pPr>
              <a:defRPr/>
            </a:pPr>
            <a:endParaRPr lang="en-GB" altLang="en-US" dirty="0"/>
          </a:p>
          <a:p>
            <a:pPr>
              <a:defRPr/>
            </a:pPr>
            <a:r>
              <a:rPr lang="en-GB" dirty="0"/>
              <a:t>Your presentation can be in the form of a poster or PowerPoint.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b="1" u="sng" dirty="0"/>
              <a:t>DO NOT </a:t>
            </a:r>
            <a:r>
              <a:rPr lang="en-GB" dirty="0"/>
              <a:t>copy information out of the textbook word for word -   This is plagiarism. You will be asked to start your presentation again.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dirty="0"/>
              <a:t>This is a </a:t>
            </a:r>
            <a:r>
              <a:rPr lang="en-GB" b="1" dirty="0"/>
              <a:t>formal presentation </a:t>
            </a:r>
            <a:r>
              <a:rPr lang="en-GB" dirty="0"/>
              <a:t>– appropriate spelling and grammar are essential.</a:t>
            </a:r>
          </a:p>
          <a:p>
            <a:pPr marL="0" indent="0">
              <a:buFont typeface="Arial" charset="0"/>
              <a:buNone/>
              <a:defRPr/>
            </a:pPr>
            <a:endParaRPr lang="en-GB" dirty="0"/>
          </a:p>
          <a:p>
            <a:pPr>
              <a:defRPr/>
            </a:pPr>
            <a:r>
              <a:rPr lang="en-GB" dirty="0">
                <a:solidFill>
                  <a:srgbClr val="FF0000"/>
                </a:solidFill>
              </a:rPr>
              <a:t>Be aware that your presentation needs to enable others to successfully answer the specification points  and answer examination questions that relate to them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672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SKPOO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408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Human Biology Presentation Guidance</vt:lpstr>
      <vt:lpstr>PowerPoint Presentation</vt:lpstr>
      <vt:lpstr>Learning outcomes</vt:lpstr>
      <vt:lpstr>The causes of cancer p70-71</vt:lpstr>
      <vt:lpstr>Detecting lung and breast cancer p72-73</vt:lpstr>
      <vt:lpstr>Breast cancer p 74-75</vt:lpstr>
      <vt:lpstr>Clinical trials p 76-77</vt:lpstr>
      <vt:lpstr>Presentation guidance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Biology Presentation Guidance</dc:title>
  <dc:creator>Sharan Tagore (HCACP)</dc:creator>
  <cp:lastModifiedBy>Sharan Tagore (HCACP)</cp:lastModifiedBy>
  <cp:revision>3</cp:revision>
  <dcterms:created xsi:type="dcterms:W3CDTF">2015-02-04T12:10:59Z</dcterms:created>
  <dcterms:modified xsi:type="dcterms:W3CDTF">2015-02-04T12:24:46Z</dcterms:modified>
</cp:coreProperties>
</file>