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70" r:id="rId3"/>
    <p:sldId id="268" r:id="rId4"/>
    <p:sldId id="269" r:id="rId5"/>
    <p:sldId id="260" r:id="rId6"/>
    <p:sldId id="263" r:id="rId7"/>
    <p:sldId id="258" r:id="rId8"/>
    <p:sldId id="257" r:id="rId9"/>
    <p:sldId id="259" r:id="rId10"/>
    <p:sldId id="262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5EDAA-A48C-9349-AC01-134A5921700F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B9D8B-BF1B-2648-8FDD-468CC7B626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B9D8B-BF1B-2648-8FDD-468CC7B626A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Calibri" pitchFamily="-65" charset="0"/>
              <a:ea typeface="ＭＳ Ｐゴシック" pitchFamily="-65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FF9DC9-7993-4954-8D30-6A0F618E8038}" type="slidenum">
              <a:rPr lang="en-GB" smtClean="0"/>
              <a:pPr/>
              <a:t>11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CD2A3-D0BD-BD48-A65D-E720D0171DF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B92E5-36A6-7149-B8EF-67E18C4D0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bbc.co.uk/sport/0/cycling/19903716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news.bbc.co.uk/sport1/hi/athletics/3492427.stm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bbc.co.uk/sport3/cwc2003/hi/newsid_2740000/newsid_2747600/2747627.s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41444" y="575469"/>
            <a:ext cx="7772400" cy="1150938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atin typeface="Comic Sans MS"/>
                <a:cs typeface="Comic Sans MS"/>
              </a:rPr>
              <a:t>Drugs in Sport</a:t>
            </a:r>
            <a:endParaRPr lang="en-US" sz="6000" b="1" dirty="0">
              <a:latin typeface="Comic Sans MS"/>
              <a:cs typeface="Comic Sans MS"/>
            </a:endParaRPr>
          </a:p>
        </p:txBody>
      </p:sp>
      <p:pic>
        <p:nvPicPr>
          <p:cNvPr id="1026" name="Picture 2" descr="http://static.guim.co.uk/sys-images/Sport/Pix/pictures/2011/9/12/1315855162084/Drugs-in-football-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25" y="1868037"/>
            <a:ext cx="6910506" cy="414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518616"/>
            <a:ext cx="8229600" cy="5964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latin typeface="Comic Sans MS"/>
              <a:cs typeface="Comic Sans MS"/>
            </a:endParaRPr>
          </a:p>
          <a:p>
            <a:r>
              <a:rPr lang="en-US" sz="3600" dirty="0" smtClean="0">
                <a:latin typeface="Comic Sans MS"/>
                <a:cs typeface="Comic Sans MS"/>
              </a:rPr>
              <a:t>Some people think that athletes who take drugs should be banned from competing for life.</a:t>
            </a:r>
          </a:p>
          <a:p>
            <a:r>
              <a:rPr lang="en-US" sz="3600" dirty="0" smtClean="0">
                <a:latin typeface="Comic Sans MS"/>
                <a:cs typeface="Comic Sans MS"/>
              </a:rPr>
              <a:t/>
            </a:r>
            <a:br>
              <a:rPr lang="en-US" sz="3600" dirty="0" smtClean="0">
                <a:latin typeface="Comic Sans MS"/>
                <a:cs typeface="Comic Sans MS"/>
              </a:rPr>
            </a:br>
            <a:r>
              <a:rPr lang="en-US" sz="3600" dirty="0" smtClean="0">
                <a:latin typeface="Comic Sans MS"/>
                <a:cs typeface="Comic Sans MS"/>
              </a:rPr>
              <a:t>Some people think that athletes should be allowed to take any drugs that they want to.</a:t>
            </a:r>
          </a:p>
          <a:p>
            <a:endParaRPr lang="en-US" sz="3600" dirty="0">
              <a:latin typeface="Comic Sans MS"/>
              <a:cs typeface="Comic Sans MS"/>
            </a:endParaRPr>
          </a:p>
          <a:p>
            <a:r>
              <a:rPr lang="en-US" sz="3600" b="1" dirty="0" smtClean="0">
                <a:latin typeface="Comic Sans MS"/>
                <a:cs typeface="Comic Sans MS"/>
              </a:rPr>
              <a:t>What do you think?</a:t>
            </a:r>
            <a:endParaRPr lang="en-US" sz="36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8865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Sort the </a:t>
            </a:r>
            <a:r>
              <a:rPr lang="en-GB" b="1" dirty="0"/>
              <a:t>WHITE</a:t>
            </a:r>
            <a:r>
              <a:rPr lang="en-GB" dirty="0"/>
              <a:t> cards into two piles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solidFill>
            <a:srgbClr val="00B05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5400" b="1" dirty="0"/>
              <a:t>Yes they can take performance enhancing drugs</a:t>
            </a:r>
          </a:p>
          <a:p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solidFill>
            <a:srgbClr val="FF00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5200" b="1" dirty="0"/>
              <a:t>No they shouldn’t take performance enhancing drugs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latin typeface="Comic Sans MS"/>
                <a:cs typeface="Comic Sans MS"/>
              </a:rPr>
              <a:t>Task one: </a:t>
            </a:r>
            <a:r>
              <a:rPr lang="en-US" sz="3200" dirty="0" smtClean="0">
                <a:latin typeface="Comic Sans MS"/>
                <a:cs typeface="Comic Sans MS"/>
              </a:rPr>
              <a:t>use the internet to research and complete this table on some of the drugs used in sports.</a:t>
            </a:r>
            <a:endParaRPr lang="en-US" sz="3200" dirty="0">
              <a:latin typeface="Comic Sans MS"/>
              <a:cs typeface="Comic Sans M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180190"/>
              </p:ext>
            </p:extLst>
          </p:nvPr>
        </p:nvGraphicFramePr>
        <p:xfrm>
          <a:off x="457200" y="1777621"/>
          <a:ext cx="7922524" cy="4541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631"/>
                <a:gridCol w="1980631"/>
                <a:gridCol w="1980631"/>
                <a:gridCol w="1980631"/>
              </a:tblGrid>
              <a:tr h="9937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</a:t>
                      </a:r>
                      <a:r>
                        <a:rPr lang="en-US" baseline="0" dirty="0" smtClean="0"/>
                        <a:t> of drug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Effect</a:t>
                      </a:r>
                      <a:r>
                        <a:rPr lang="en-US" baseline="0" dirty="0" smtClean="0"/>
                        <a:t> on performance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Side effects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Sports</a:t>
                      </a:r>
                      <a:r>
                        <a:rPr lang="en-US" baseline="0" dirty="0" smtClean="0"/>
                        <a:t> used in</a:t>
                      </a:r>
                      <a:endParaRPr lang="en-US" dirty="0"/>
                    </a:p>
                  </a:txBody>
                  <a:tcPr/>
                </a:tc>
              </a:tr>
              <a:tr h="9937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Stimulants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Tennis</a:t>
                      </a:r>
                      <a:r>
                        <a:rPr lang="en-US" baseline="0" dirty="0" smtClean="0"/>
                        <a:t> players</a:t>
                      </a:r>
                    </a:p>
                    <a:p>
                      <a:pPr algn="ctr"/>
                      <a:r>
                        <a:rPr lang="en-US" baseline="0" dirty="0" smtClean="0"/>
                        <a:t>Footballers</a:t>
                      </a:r>
                      <a:endParaRPr lang="en-US" dirty="0"/>
                    </a:p>
                  </a:txBody>
                  <a:tcPr/>
                </a:tc>
              </a:tr>
              <a:tr h="826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Steroids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Weight lifters</a:t>
                      </a:r>
                      <a:endParaRPr lang="en-US" dirty="0"/>
                    </a:p>
                  </a:txBody>
                  <a:tcPr/>
                </a:tc>
              </a:tr>
              <a:tr h="5757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Diuretics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Jockeys</a:t>
                      </a:r>
                      <a:endParaRPr lang="en-US" dirty="0"/>
                    </a:p>
                  </a:txBody>
                  <a:tcPr/>
                </a:tc>
              </a:tr>
              <a:tr h="5757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EPO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Cyclists</a:t>
                      </a:r>
                      <a:endParaRPr lang="en-US" dirty="0"/>
                    </a:p>
                  </a:txBody>
                  <a:tcPr/>
                </a:tc>
              </a:tr>
              <a:tr h="5757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Beta-blockers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Snooker players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6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latin typeface="Comic Sans MS"/>
                <a:cs typeface="Comic Sans MS"/>
              </a:rPr>
              <a:t>Task one: </a:t>
            </a:r>
            <a:r>
              <a:rPr lang="en-US" sz="3200" dirty="0" smtClean="0">
                <a:latin typeface="Comic Sans MS"/>
                <a:cs typeface="Comic Sans MS"/>
              </a:rPr>
              <a:t>use the internet to research and complete this table on some of the drugs used in sports.</a:t>
            </a:r>
            <a:endParaRPr lang="en-US" sz="3200" dirty="0">
              <a:latin typeface="Comic Sans MS"/>
              <a:cs typeface="Comic Sans M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267887"/>
              </p:ext>
            </p:extLst>
          </p:nvPr>
        </p:nvGraphicFramePr>
        <p:xfrm>
          <a:off x="457200" y="1600200"/>
          <a:ext cx="8229600" cy="4922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69479"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r>
                        <a:rPr lang="en-US" baseline="0" dirty="0" smtClean="0"/>
                        <a:t> of drug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</a:t>
                      </a:r>
                      <a:r>
                        <a:rPr lang="en-US" baseline="0" dirty="0" smtClean="0"/>
                        <a:t> on performance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Side effects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Sports</a:t>
                      </a:r>
                      <a:r>
                        <a:rPr lang="en-US" baseline="0" dirty="0" smtClean="0"/>
                        <a:t> used in</a:t>
                      </a:r>
                      <a:endParaRPr lang="en-US" dirty="0"/>
                    </a:p>
                  </a:txBody>
                  <a:tcPr/>
                </a:tc>
              </a:tr>
              <a:tr h="769479">
                <a:tc>
                  <a:txBody>
                    <a:bodyPr/>
                    <a:lstStyle/>
                    <a:p>
                      <a:r>
                        <a:rPr lang="en-US" dirty="0" smtClean="0"/>
                        <a:t>Stimulants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Makes</a:t>
                      </a:r>
                      <a:r>
                        <a:rPr lang="en-US" baseline="0" dirty="0" smtClean="0"/>
                        <a:t> athletes feel more alert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Heart failure and addictive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Tennis</a:t>
                      </a:r>
                      <a:r>
                        <a:rPr lang="en-US" baseline="0" dirty="0" smtClean="0"/>
                        <a:t> players</a:t>
                      </a:r>
                    </a:p>
                    <a:p>
                      <a:r>
                        <a:rPr lang="en-US" baseline="0" dirty="0" smtClean="0"/>
                        <a:t>Footballers</a:t>
                      </a:r>
                      <a:endParaRPr lang="en-US" dirty="0"/>
                    </a:p>
                  </a:txBody>
                  <a:tcPr/>
                </a:tc>
              </a:tr>
              <a:tr h="445809">
                <a:tc>
                  <a:txBody>
                    <a:bodyPr/>
                    <a:lstStyle/>
                    <a:p>
                      <a:r>
                        <a:rPr lang="en-US" dirty="0" smtClean="0"/>
                        <a:t>Steroids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Build muscles, help train harder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Increased aggression and kidney damage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Weight lifters</a:t>
                      </a:r>
                      <a:endParaRPr lang="en-US" dirty="0"/>
                    </a:p>
                  </a:txBody>
                  <a:tcPr/>
                </a:tc>
              </a:tr>
              <a:tr h="445809">
                <a:tc>
                  <a:txBody>
                    <a:bodyPr/>
                    <a:lstStyle/>
                    <a:p>
                      <a:r>
                        <a:rPr lang="en-US" dirty="0" smtClean="0"/>
                        <a:t>Diuretics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Removes fluid from the body.</a:t>
                      </a:r>
                      <a:r>
                        <a:rPr lang="en-US" baseline="0" dirty="0" smtClean="0"/>
                        <a:t> Used to hide drug use.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Severe dehydration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Jockeys</a:t>
                      </a:r>
                      <a:endParaRPr lang="en-US" dirty="0"/>
                    </a:p>
                  </a:txBody>
                  <a:tcPr/>
                </a:tc>
              </a:tr>
              <a:tr h="445809">
                <a:tc>
                  <a:txBody>
                    <a:bodyPr/>
                    <a:lstStyle/>
                    <a:p>
                      <a:r>
                        <a:rPr lang="en-US" dirty="0" smtClean="0"/>
                        <a:t>EPO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Gives more energy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Stroke, heart problems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Cyclists</a:t>
                      </a:r>
                      <a:endParaRPr lang="en-US" dirty="0"/>
                    </a:p>
                  </a:txBody>
                  <a:tcPr/>
                </a:tc>
              </a:tr>
              <a:tr h="445809">
                <a:tc>
                  <a:txBody>
                    <a:bodyPr/>
                    <a:lstStyle/>
                    <a:p>
                      <a:r>
                        <a:rPr lang="en-US" dirty="0" smtClean="0"/>
                        <a:t>Beta-blockers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Keep heart rate low and reduce tremble in hands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Snooker players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latin typeface="Comic Sans MS"/>
                <a:cs typeface="Comic Sans MS"/>
              </a:rPr>
              <a:t>Task two: how guilty?</a:t>
            </a:r>
            <a:endParaRPr lang="en-US" b="1" u="sng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32612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The next slides give examples of some well-known athletes who have been caught using banned drugs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</a:p>
          <a:p>
            <a:endParaRPr lang="en-US" dirty="0" smtClean="0">
              <a:latin typeface="Comic Sans MS"/>
              <a:cs typeface="Comic Sans MS"/>
            </a:endParaRPr>
          </a:p>
          <a:p>
            <a:r>
              <a:rPr lang="en-US" dirty="0" smtClean="0">
                <a:latin typeface="Comic Sans MS"/>
                <a:cs typeface="Comic Sans MS"/>
              </a:rPr>
              <a:t>You are going to find out about what happened to them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</a:p>
          <a:p>
            <a:endParaRPr lang="en-US" dirty="0" smtClean="0">
              <a:latin typeface="Comic Sans MS"/>
              <a:cs typeface="Comic Sans MS"/>
            </a:endParaRPr>
          </a:p>
          <a:p>
            <a:r>
              <a:rPr lang="en-US" dirty="0" smtClean="0">
                <a:latin typeface="Comic Sans MS"/>
                <a:cs typeface="Comic Sans MS"/>
              </a:rPr>
              <a:t>Use the internet to do research and answer the questions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</a:p>
          <a:p>
            <a:endParaRPr lang="en-US" dirty="0" smtClean="0">
              <a:latin typeface="Comic Sans MS"/>
              <a:cs typeface="Comic Sans MS"/>
            </a:endParaRPr>
          </a:p>
          <a:p>
            <a:r>
              <a:rPr lang="en-US" dirty="0" smtClean="0">
                <a:latin typeface="Comic Sans MS"/>
                <a:cs typeface="Comic Sans MS"/>
              </a:rPr>
              <a:t>You MUST write in your own words; any work that you copy and paste will be thrown away!!!!</a:t>
            </a:r>
          </a:p>
          <a:p>
            <a:endParaRPr lang="en-US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01736"/>
            <a:ext cx="4038600" cy="412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latin typeface="Comic Sans MS"/>
                <a:cs typeface="Comic Sans MS"/>
              </a:rPr>
              <a:t>How guilty? Lance Armstrong</a:t>
            </a:r>
            <a:endParaRPr lang="en-US" b="1" u="sng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41543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What type of drugs was Lance Armstrong accused of taking</a:t>
            </a: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>
              <a:latin typeface="Calibri" panose="020F0502020204030204" pitchFamily="34" charset="0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What effect would these drugs have had on his performance</a:t>
            </a: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>
              <a:latin typeface="Calibri" panose="020F0502020204030204" pitchFamily="34" charset="0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What punishment has been given to Lance Armstrong</a:t>
            </a: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>
              <a:latin typeface="Calibri" panose="020F0502020204030204" pitchFamily="34" charset="0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How fair do you think this is?  Explain why you think this</a:t>
            </a: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>
              <a:latin typeface="Calibri" panose="020F0502020204030204" pitchFamily="34" charset="0"/>
              <a:cs typeface="Comic Sans MS"/>
            </a:endParaRPr>
          </a:p>
          <a:p>
            <a:pPr>
              <a:buNone/>
            </a:pPr>
            <a:r>
              <a:rPr lang="en-US" sz="2400" dirty="0" smtClean="0">
                <a:latin typeface="Calibri" panose="020F0502020204030204" pitchFamily="34" charset="0"/>
                <a:cs typeface="Comic Sans MS"/>
                <a:hlinkClick r:id="rId2"/>
              </a:rPr>
              <a:t>Click here </a:t>
            </a:r>
            <a:r>
              <a:rPr lang="en-US" sz="2400" dirty="0" smtClean="0">
                <a:latin typeface="Calibri" panose="020F0502020204030204" pitchFamily="34" charset="0"/>
                <a:cs typeface="Comic Sans MS"/>
              </a:rPr>
              <a:t>to get started</a:t>
            </a:r>
          </a:p>
          <a:p>
            <a:endParaRPr lang="en-US" sz="2400" b="1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30854"/>
            <a:ext cx="4038600" cy="366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 u="sng" dirty="0" smtClean="0">
                <a:latin typeface="Comic Sans MS"/>
                <a:cs typeface="Comic Sans MS"/>
              </a:rPr>
              <a:t>How guilty? Dwain Chambers</a:t>
            </a:r>
            <a:endParaRPr lang="en-US" b="1" u="sng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769893" cy="4525963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What type of drugs was Dwain Chambers accused of taking</a:t>
            </a: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What effect would this drug have had on his performance</a:t>
            </a: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What punishment was given to Dwain Chambers</a:t>
            </a: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How fair do you think this was?  Explain why you think this.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									</a:t>
            </a:r>
          </a:p>
          <a:p>
            <a:pPr marL="514350" indent="-514350">
              <a:buNone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  <a:hlinkClick r:id="rId2"/>
              </a:rPr>
              <a:t>Click here </a:t>
            </a:r>
            <a:r>
              <a:rPr lang="en-US" sz="2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to get started.</a:t>
            </a:r>
            <a:endParaRPr lang="en-US" sz="2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218" y="1600200"/>
            <a:ext cx="330958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 u="sng" dirty="0" smtClean="0">
                <a:latin typeface="Comic Sans MS"/>
                <a:cs typeface="Comic Sans MS"/>
              </a:rPr>
              <a:t>How guilty?  Shane Warne</a:t>
            </a:r>
            <a:endParaRPr lang="en-US" b="1" u="sng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06370" cy="4978021"/>
          </a:xfrm>
          <a:effectLst/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Comic Sans MS"/>
                <a:cs typeface="Comic Sans MS"/>
              </a:rPr>
              <a:t>What type of drugs was Shane Warne accused of taking</a:t>
            </a:r>
            <a:r>
              <a:rPr lang="en-US" b="1" dirty="0" smtClean="0">
                <a:latin typeface="Comic Sans MS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>
              <a:latin typeface="Comic Sans MS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Comic Sans MS"/>
                <a:cs typeface="Comic Sans MS"/>
              </a:rPr>
              <a:t>What effect would this drug have had on his performance</a:t>
            </a:r>
            <a:r>
              <a:rPr lang="en-US" b="1" dirty="0" smtClean="0">
                <a:latin typeface="Comic Sans MS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>
              <a:latin typeface="Comic Sans MS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Comic Sans MS"/>
                <a:cs typeface="Comic Sans MS"/>
              </a:rPr>
              <a:t>What punishment was given to Shane Warne</a:t>
            </a:r>
            <a:r>
              <a:rPr lang="en-US" b="1" dirty="0" smtClean="0">
                <a:latin typeface="Comic Sans MS"/>
                <a:cs typeface="Comic Sans MS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>
              <a:latin typeface="Comic Sans MS"/>
              <a:cs typeface="Comic Sans M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Comic Sans MS"/>
                <a:cs typeface="Comic Sans MS"/>
              </a:rPr>
              <a:t>How fair do you think this was?  Explain why you think this</a:t>
            </a:r>
            <a:r>
              <a:rPr lang="en-US" b="1" dirty="0" smtClean="0">
                <a:latin typeface="Comic Sans MS"/>
                <a:cs typeface="Comic Sans M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>
              <a:latin typeface="Comic Sans MS"/>
              <a:cs typeface="Comic Sans MS"/>
            </a:endParaRPr>
          </a:p>
          <a:p>
            <a:pPr marL="514350" indent="-514350">
              <a:buNone/>
            </a:pPr>
            <a:r>
              <a:rPr lang="en-US" b="1" dirty="0" smtClean="0">
                <a:latin typeface="Comic Sans MS"/>
                <a:cs typeface="Comic Sans MS"/>
                <a:hlinkClick r:id="rId3"/>
              </a:rPr>
              <a:t>Click here </a:t>
            </a:r>
            <a:r>
              <a:rPr lang="en-US" b="1" dirty="0" smtClean="0">
                <a:latin typeface="Comic Sans MS"/>
                <a:cs typeface="Comic Sans MS"/>
              </a:rPr>
              <a:t>to get started.</a:t>
            </a:r>
            <a:endParaRPr lang="en-US" b="1" dirty="0">
              <a:latin typeface="Comic Sans MS"/>
              <a:cs typeface="Comic Sans MS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298" y="1600200"/>
            <a:ext cx="2886501" cy="441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/>
                <a:cs typeface="Comic Sans MS"/>
              </a:rPr>
              <a:t>Extension: catching drugs cheats</a:t>
            </a:r>
            <a:endParaRPr lang="en-US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mic Sans MS"/>
                <a:cs typeface="Comic Sans MS"/>
              </a:rPr>
              <a:t>Use the internet to find out about how scientists try and catch drugs cheats.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omic Sans MS"/>
                <a:cs typeface="Comic Sans MS"/>
              </a:rPr>
              <a:t>What problems do the scientists have?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1026" name="Picture 2" descr="http://t3.gstatic.com/images?q=tbn:ANd9GcQwvuYm0QlTFDt9NrkBvCciPybQwjfbk5eDJs8G57lkX24Ymxh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3459" y="3380508"/>
            <a:ext cx="2582441" cy="3477492"/>
          </a:xfrm>
          <a:prstGeom prst="rect">
            <a:avLst/>
          </a:prstGeom>
          <a:noFill/>
        </p:spPr>
      </p:pic>
      <p:pic>
        <p:nvPicPr>
          <p:cNvPr id="1028" name="Picture 4" descr="http://t1.gstatic.com/images?q=tbn:ANd9GcQCN8oo0s8Yo0VdNagXwtozhNvimQlYhHsEqcsYvr2Wau3cVLo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435" y="3384640"/>
            <a:ext cx="4158893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11488B"/>
                </a:solidFill>
                <a:latin typeface="Comic Sans MS" pitchFamily="66" charset="0"/>
                <a:ea typeface="ＭＳ Ｐゴシック" pitchFamily="-65" charset="-128"/>
              </a:rPr>
              <a:t>Title: </a:t>
            </a:r>
            <a:r>
              <a:rPr lang="en-GB" sz="3200" u="sng" dirty="0" smtClean="0">
                <a:solidFill>
                  <a:srgbClr val="11488B"/>
                </a:solidFill>
                <a:latin typeface="Comic Sans MS" pitchFamily="66" charset="0"/>
                <a:ea typeface="ＭＳ Ｐゴシック" pitchFamily="-65" charset="-128"/>
              </a:rPr>
              <a:t>Drugs in Sport</a:t>
            </a:r>
            <a:br>
              <a:rPr lang="en-GB" sz="3200" u="sng" dirty="0" smtClean="0">
                <a:solidFill>
                  <a:srgbClr val="11488B"/>
                </a:solidFill>
                <a:latin typeface="Comic Sans MS" pitchFamily="66" charset="0"/>
                <a:ea typeface="ＭＳ Ｐゴシック" pitchFamily="-65" charset="-128"/>
              </a:rPr>
            </a:br>
            <a:fld id="{248E2089-9381-4469-9398-2519AE2CCDE7}" type="datetime4">
              <a:rPr lang="en-US" sz="3200" u="sng" smtClean="0">
                <a:solidFill>
                  <a:srgbClr val="11488B"/>
                </a:solidFill>
                <a:latin typeface="Comic Sans MS" pitchFamily="66" charset="0"/>
                <a:ea typeface="ＭＳ Ｐゴシック" pitchFamily="-65" charset="-128"/>
              </a:rPr>
              <a:pPr/>
              <a:t>June 15, 2015</a:t>
            </a:fld>
            <a:endParaRPr lang="en-GB" sz="4800" dirty="0" smtClean="0">
              <a:solidFill>
                <a:srgbClr val="11488B"/>
              </a:solidFill>
              <a:latin typeface="Comic Sans MS" pitchFamily="66" charset="0"/>
              <a:ea typeface="ＭＳ Ｐゴシック" pitchFamily="-65" charset="-12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" y="1600200"/>
            <a:ext cx="9144000" cy="4525963"/>
          </a:xfrm>
        </p:spPr>
        <p:txBody>
          <a:bodyPr>
            <a:noAutofit/>
          </a:bodyPr>
          <a:lstStyle/>
          <a:p>
            <a:pPr lvl="2">
              <a:buNone/>
            </a:pPr>
            <a:endParaRPr lang="en-GB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GB" sz="2800" b="1" dirty="0" smtClean="0">
                <a:solidFill>
                  <a:srgbClr val="008000"/>
                </a:solidFill>
                <a:latin typeface="Comic Sans MS" pitchFamily="66" charset="0"/>
                <a:ea typeface="ＭＳ Ｐゴシック" pitchFamily="-65" charset="-128"/>
              </a:rPr>
              <a:t> COULD				 </a:t>
            </a:r>
            <a:r>
              <a:rPr lang="en-GB" sz="2800" dirty="0" smtClean="0">
                <a:latin typeface="Comic Sans MS" pitchFamily="66" charset="0"/>
              </a:rPr>
              <a:t>What are the ethical issues </a:t>
            </a:r>
          </a:p>
          <a:p>
            <a:pPr>
              <a:buNone/>
            </a:pPr>
            <a:r>
              <a:rPr lang="en-GB" sz="2800" dirty="0" smtClean="0">
                <a:latin typeface="Comic Sans MS" pitchFamily="66" charset="0"/>
              </a:rPr>
              <a:t>								 of athletes using banned drugs?</a:t>
            </a:r>
            <a:endParaRPr lang="en-GB" sz="2800" b="1" dirty="0" smtClean="0">
              <a:solidFill>
                <a:srgbClr val="FF6600"/>
              </a:solidFill>
              <a:latin typeface="Comic Sans MS" pitchFamily="66" charset="0"/>
              <a:ea typeface="ＭＳ Ｐゴシック" pitchFamily="-65" charset="-128"/>
            </a:endParaRPr>
          </a:p>
          <a:p>
            <a:pPr lvl="2">
              <a:buNone/>
            </a:pPr>
            <a:endParaRPr lang="en-GB" sz="2800" b="1" dirty="0" smtClean="0">
              <a:solidFill>
                <a:srgbClr val="FF6600"/>
              </a:solidFill>
              <a:latin typeface="Comic Sans MS" pitchFamily="66" charset="0"/>
              <a:ea typeface="ＭＳ Ｐゴシック" pitchFamily="-65" charset="-128"/>
            </a:endParaRPr>
          </a:p>
          <a:p>
            <a:pPr>
              <a:buNone/>
            </a:pPr>
            <a:r>
              <a:rPr lang="en-GB" sz="2800" b="1" dirty="0" smtClean="0">
                <a:solidFill>
                  <a:srgbClr val="FF6600"/>
                </a:solidFill>
                <a:latin typeface="Comic Sans MS" pitchFamily="66" charset="0"/>
                <a:ea typeface="ＭＳ Ｐゴシック" pitchFamily="-65" charset="-128"/>
              </a:rPr>
              <a:t> SHOULD</a:t>
            </a:r>
            <a:r>
              <a:rPr lang="en-GB" sz="2800" dirty="0" smtClean="0">
                <a:latin typeface="Comic Sans MS" pitchFamily="66" charset="0"/>
              </a:rPr>
              <a:t>    What are the health risks of </a:t>
            </a:r>
          </a:p>
          <a:p>
            <a:pPr>
              <a:buNone/>
            </a:pPr>
            <a:r>
              <a:rPr lang="en-GB" sz="2800" dirty="0" smtClean="0">
                <a:latin typeface="Comic Sans MS" pitchFamily="66" charset="0"/>
              </a:rPr>
              <a:t>					 performance-enhancing drugs in sports?</a:t>
            </a:r>
          </a:p>
          <a:p>
            <a:endParaRPr lang="en-GB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GB" sz="2800" b="1" dirty="0" smtClean="0">
                <a:solidFill>
                  <a:srgbClr val="FF0000"/>
                </a:solidFill>
                <a:latin typeface="Comic Sans MS" pitchFamily="66" charset="0"/>
                <a:ea typeface="ＭＳ Ｐゴシック" pitchFamily="-65" charset="-128"/>
              </a:rPr>
              <a:t>  MUST   </a:t>
            </a:r>
            <a:r>
              <a:rPr lang="en-GB" sz="2800" dirty="0" smtClean="0">
                <a:latin typeface="Comic Sans MS" pitchFamily="66" charset="0"/>
              </a:rPr>
              <a:t>What are the effects of some </a:t>
            </a:r>
          </a:p>
          <a:p>
            <a:pPr>
              <a:buNone/>
            </a:pPr>
            <a:r>
              <a:rPr lang="en-GB" sz="2800" dirty="0" smtClean="0">
                <a:latin typeface="Comic Sans MS" pitchFamily="66" charset="0"/>
              </a:rPr>
              <a:t>				  performance-enhancing drugs in sports? </a:t>
            </a:r>
            <a:endParaRPr lang="en-GB" sz="2800" dirty="0">
              <a:latin typeface="Comic Sans MS" pitchFamily="66" charset="0"/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277092" y="1884223"/>
            <a:ext cx="8021782" cy="4241943"/>
            <a:chOff x="2230581" y="3248890"/>
            <a:chExt cx="4740146" cy="1600202"/>
          </a:xfrm>
        </p:grpSpPr>
        <p:cxnSp>
          <p:nvCxnSpPr>
            <p:cNvPr id="6" name="Elbow Connector 5"/>
            <p:cNvCxnSpPr/>
            <p:nvPr/>
          </p:nvCxnSpPr>
          <p:spPr>
            <a:xfrm rot="5400000" flipH="1" flipV="1">
              <a:off x="2147454" y="3865419"/>
              <a:ext cx="1066800" cy="90054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lbow Connector 6"/>
            <p:cNvCxnSpPr/>
            <p:nvPr/>
          </p:nvCxnSpPr>
          <p:spPr>
            <a:xfrm rot="5400000" flipH="1" flipV="1">
              <a:off x="3048000" y="3332018"/>
              <a:ext cx="1066800" cy="90054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031673" y="3248890"/>
              <a:ext cx="293905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443</Words>
  <Application>Microsoft Office PowerPoint</Application>
  <PresentationFormat>On-screen Show (4:3)</PresentationFormat>
  <Paragraphs>102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Drugs in Sport</vt:lpstr>
      <vt:lpstr>PowerPoint Presentation</vt:lpstr>
      <vt:lpstr>Sort the WHITE cards into two piles </vt:lpstr>
      <vt:lpstr>Task one: use the internet to research and complete this table on some of the drugs used in sports.</vt:lpstr>
      <vt:lpstr>Task one: use the internet to research and complete this table on some of the drugs used in sports.</vt:lpstr>
      <vt:lpstr>Task two: how guilty?</vt:lpstr>
      <vt:lpstr>How guilty? Lance Armstrong</vt:lpstr>
      <vt:lpstr>How guilty? Dwain Chambers</vt:lpstr>
      <vt:lpstr>How guilty?  Shane Warne</vt:lpstr>
      <vt:lpstr>Extension: catching drugs cheats</vt:lpstr>
      <vt:lpstr>Title: Drugs in Sport June 15, 2015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in Sport</dc:title>
  <dc:creator>A H</dc:creator>
  <cp:lastModifiedBy>Sharan Tagore (HCACP)</cp:lastModifiedBy>
  <cp:revision>27</cp:revision>
  <dcterms:created xsi:type="dcterms:W3CDTF">2012-10-16T17:47:48Z</dcterms:created>
  <dcterms:modified xsi:type="dcterms:W3CDTF">2015-06-15T13:36:56Z</dcterms:modified>
</cp:coreProperties>
</file>