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wmv" ContentType="video/x-ms-wm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0" r:id="rId5"/>
    <p:sldId id="267" r:id="rId6"/>
    <p:sldId id="268" r:id="rId7"/>
    <p:sldId id="273" r:id="rId8"/>
    <p:sldId id="269" r:id="rId9"/>
    <p:sldId id="259" r:id="rId10"/>
    <p:sldId id="272" r:id="rId11"/>
    <p:sldId id="274" r:id="rId12"/>
    <p:sldId id="275" r:id="rId13"/>
    <p:sldId id="27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991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38" autoAdjust="0"/>
    <p:restoredTop sz="94660"/>
  </p:normalViewPr>
  <p:slideViewPr>
    <p:cSldViewPr>
      <p:cViewPr varScale="1">
        <p:scale>
          <a:sx n="70" d="100"/>
          <a:sy n="70" d="100"/>
        </p:scale>
        <p:origin x="101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C5AE-70CB-4289-AC20-673A26E87804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C227-8DC6-4E72-BEFE-32A02919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534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C5AE-70CB-4289-AC20-673A26E87804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C227-8DC6-4E72-BEFE-32A02919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380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C5AE-70CB-4289-AC20-673A26E87804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C227-8DC6-4E72-BEFE-32A02919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146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C5AE-70CB-4289-AC20-673A26E87804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C227-8DC6-4E72-BEFE-32A02919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597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C5AE-70CB-4289-AC20-673A26E87804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C227-8DC6-4E72-BEFE-32A02919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093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C5AE-70CB-4289-AC20-673A26E87804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C227-8DC6-4E72-BEFE-32A02919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60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C5AE-70CB-4289-AC20-673A26E87804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C227-8DC6-4E72-BEFE-32A02919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578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C5AE-70CB-4289-AC20-673A26E87804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C227-8DC6-4E72-BEFE-32A02919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30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C5AE-70CB-4289-AC20-673A26E87804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C227-8DC6-4E72-BEFE-32A02919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423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C5AE-70CB-4289-AC20-673A26E87804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C227-8DC6-4E72-BEFE-32A02919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935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C5AE-70CB-4289-AC20-673A26E87804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BC227-8DC6-4E72-BEFE-32A02919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536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EC5AE-70CB-4289-AC20-673A26E87804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BC227-8DC6-4E72-BEFE-32A02919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11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au/url?sa=i&amp;rct=j&amp;q=chemistry&amp;source=images&amp;cd=&amp;cad=rja&amp;docid=hT5sdgG_cQ6Y-M&amp;tbnid=qGIM8nViasi6OM:&amp;ved=0CAUQjRw&amp;url=http://www.optometrystudents.com/11ridiculous-mnemonics-to-help-you-ace-anatomy/&amp;ei=QO_LUbvDMIaMkwWbx4HwAw&amp;bvm=bv.48340889,d.dGI&amp;psig=AFQjCNF51zFBqlK1e2kXxegMKqs1-zEkrA&amp;ust=1372405898836092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google.com.au/url?sa=i&amp;rct=j&amp;q=periodic+table&amp;source=images&amp;cd=&amp;cad=rja&amp;docid=umydHKgNw-dNmM&amp;tbnid=TcBEsccJRIeL_M:&amp;ved=0CAUQjRw&amp;url=http://chemistry.about.com/od/periodictableelements/a/printperiodic.htm&amp;ei=D9TUUcxezImVBbb_gSA&amp;psig=AFQjCNHs0N2wCO6WvqFNVlH-qwqSNZw94w&amp;ust=1372988807184003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wmf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Relationship Id="rId9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m.au/url?sa=i&amp;rct=j&amp;q=funny%2Bchemistry%2Bcartoons%2Bfor%2Bkids&amp;source=images&amp;cd=&amp;cad=rja&amp;docid=Xaq3dYoOE7lyaM&amp;tbnid=eVfUrkhkiDFsrM:&amp;ved=0CAUQjRw&amp;url=http://www.indianfunpic.com/author/admin/page/7/&amp;ei=kPDLUeKIH43EkwXsyoHIDw&amp;bvm=bv.48340889,d.dGI&amp;psig=AFQjCNEqz7o8P2cKFIDmNrnincih01Wp5w&amp;ust=137240628102419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google.com.au/url?sa=i&amp;rct=j&amp;q=chemistry+words&amp;source=images&amp;cd=&amp;cad=rja&amp;docid=dY5zp9qxDznSoM&amp;tbnid=E3Q06JurRIL5tM:&amp;ved=0CAUQjRw&amp;url=http://beakersandbraincells.info/tag/technology/&amp;ei=_PXLUfu1AYKKlAXwm4HACA&amp;bvm=bv.48340889,d.dGI&amp;psig=AFQjCNEzAIo1tFAU4amjqBCAPkmzzgvbJw&amp;ust=1372407597875445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optometrystudents.com/wp-content/uploads/2013/04/anatomy_chemistry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00" y="0"/>
            <a:ext cx="9164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5600" y="260648"/>
            <a:ext cx="7772400" cy="1470025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latin typeface="Geek a byte" pitchFamily="2" charset="0"/>
              </a:rPr>
              <a:t>Introduction to chemistry</a:t>
            </a:r>
            <a:endParaRPr lang="en-AU" sz="4800" b="1" dirty="0">
              <a:latin typeface="Geek a byte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1400" y="5301208"/>
            <a:ext cx="6400800" cy="8983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Century Gothic" pitchFamily="34" charset="0"/>
              </a:rPr>
              <a:t>Year 8 Chemistry</a:t>
            </a:r>
            <a:endParaRPr lang="en-AU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659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0.tqn.com/d/chemistry/1/0/8/d/1/PeriodicTableWallpaper.pn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3" r="6825"/>
          <a:stretch/>
        </p:blipFill>
        <p:spPr bwMode="auto">
          <a:xfrm>
            <a:off x="10272" y="-30511"/>
            <a:ext cx="9133728" cy="592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1600" y="6021288"/>
            <a:ext cx="7416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7030A0"/>
                </a:solidFill>
                <a:latin typeface="calamityJoe" pitchFamily="2" charset="0"/>
              </a:rPr>
              <a:t>CHEMISTY-YEAR 8 SCIENCE</a:t>
            </a:r>
            <a:endParaRPr lang="en-AU" sz="3200" b="1" dirty="0">
              <a:solidFill>
                <a:srgbClr val="7030A0"/>
              </a:solidFill>
              <a:latin typeface="calamityJo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70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Safety in the lab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071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7030A0"/>
                </a:solidFill>
              </a:rPr>
              <a:t>Today we are going to explore safety in the lab and why it is so important</a:t>
            </a:r>
            <a:endParaRPr lang="en-AU" dirty="0">
              <a:solidFill>
                <a:srgbClr val="7030A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2963933"/>
            <a:ext cx="4104456" cy="314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56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Safety in the lab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28800"/>
            <a:ext cx="8496944" cy="504056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AU" sz="1800" dirty="0" smtClean="0"/>
              <a:t>When we do experiments, what things do we need to keep in mind when thinking about safety?</a:t>
            </a:r>
          </a:p>
          <a:p>
            <a:pPr marL="0" lvl="0" indent="0">
              <a:buNone/>
            </a:pPr>
            <a:endParaRPr lang="en-AU" sz="1800" dirty="0"/>
          </a:p>
          <a:p>
            <a:pPr>
              <a:lnSpc>
                <a:spcPct val="170000"/>
              </a:lnSpc>
            </a:pPr>
            <a:r>
              <a:rPr lang="en-AU" sz="1800" dirty="0" smtClean="0"/>
              <a:t>Know </a:t>
            </a:r>
            <a:r>
              <a:rPr lang="en-AU" sz="1800" dirty="0"/>
              <a:t>what container labels mean</a:t>
            </a:r>
          </a:p>
          <a:p>
            <a:pPr lvl="0">
              <a:lnSpc>
                <a:spcPct val="170000"/>
              </a:lnSpc>
            </a:pPr>
            <a:r>
              <a:rPr lang="en-AU" sz="1800" dirty="0"/>
              <a:t>Demonstrate the safe &amp; responsible use of a range of chemicals in the laboratory</a:t>
            </a:r>
          </a:p>
          <a:p>
            <a:pPr lvl="0">
              <a:lnSpc>
                <a:spcPct val="170000"/>
              </a:lnSpc>
            </a:pPr>
            <a:r>
              <a:rPr lang="en-AU" sz="1800" dirty="0"/>
              <a:t>Demonstrate the safe use of a </a:t>
            </a:r>
            <a:r>
              <a:rPr lang="en-AU" sz="1800" dirty="0" err="1"/>
              <a:t>bunsen</a:t>
            </a:r>
            <a:r>
              <a:rPr lang="en-AU" sz="1800" dirty="0"/>
              <a:t> burner</a:t>
            </a:r>
          </a:p>
          <a:p>
            <a:pPr lvl="0">
              <a:lnSpc>
                <a:spcPct val="170000"/>
              </a:lnSpc>
              <a:spcBef>
                <a:spcPts val="0"/>
              </a:spcBef>
            </a:pPr>
            <a:r>
              <a:rPr lang="en-AU" sz="1800" dirty="0"/>
              <a:t>Demonstrate the safe handling of substances when they are used in experiments e.g. when heating &amp; transferring materials</a:t>
            </a:r>
          </a:p>
          <a:p>
            <a:pPr lvl="0">
              <a:lnSpc>
                <a:spcPct val="170000"/>
              </a:lnSpc>
            </a:pPr>
            <a:r>
              <a:rPr lang="en-AU" sz="1800" dirty="0"/>
              <a:t>Safely dispose of common substances, depending on their physical &amp; chemical properties e.g. flammable liquids, broken glass, acids</a:t>
            </a:r>
          </a:p>
          <a:p>
            <a:pPr marL="0" indent="0">
              <a:buNone/>
            </a:pP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38681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78098"/>
          </a:xfrm>
        </p:spPr>
        <p:txBody>
          <a:bodyPr>
            <a:normAutofit/>
          </a:bodyPr>
          <a:lstStyle/>
          <a:p>
            <a:r>
              <a:rPr lang="en-AU" sz="3200" b="1" dirty="0" smtClean="0">
                <a:solidFill>
                  <a:srgbClr val="FF0000"/>
                </a:solidFill>
              </a:rPr>
              <a:t>Circle as many hazards as you can</a:t>
            </a:r>
            <a:endParaRPr lang="en-AU" sz="32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https://s-media-cache-ak0.pinimg.com/736x/66/27/c2/6627c212b2710dc90aad92b108585cc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94730"/>
            <a:ext cx="8229600" cy="5702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609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5024" y="-33390"/>
            <a:ext cx="9179024" cy="870101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Arial Narrow" pitchFamily="34" charset="0"/>
              </a:rPr>
              <a:t>Symbols for Hazardous </a:t>
            </a:r>
            <a:r>
              <a:rPr lang="en-US" sz="3200" b="1" dirty="0" smtClean="0">
                <a:latin typeface="Arial Narrow" pitchFamily="34" charset="0"/>
              </a:rPr>
              <a:t>Substances</a:t>
            </a:r>
            <a:endParaRPr lang="en-US" sz="3200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pic>
        <p:nvPicPr>
          <p:cNvPr id="1027" name="Picture 97" descr="flamesmal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59" y="2188887"/>
            <a:ext cx="1122342" cy="1122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66" descr="exclamationsmal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59" y="1052736"/>
            <a:ext cx="1122342" cy="1122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4" descr="skullsmal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59" y="4461189"/>
            <a:ext cx="1122342" cy="111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62" descr="corrosionsmall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59" y="3325038"/>
            <a:ext cx="1122342" cy="1122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50" y="5594968"/>
            <a:ext cx="1103360" cy="1103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95836" y="3380391"/>
            <a:ext cx="3960440" cy="923330"/>
          </a:xfrm>
          <a:prstGeom prst="rect">
            <a:avLst/>
          </a:prstGeom>
          <a:solidFill>
            <a:srgbClr val="FFFF00"/>
          </a:solidFill>
          <a:ln w="381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b="1" dirty="0" smtClean="0"/>
              <a:t>Collect a hazard worksheet and complete it using information online to help you</a:t>
            </a:r>
            <a:endParaRPr lang="en-AU" b="1" dirty="0"/>
          </a:p>
        </p:txBody>
      </p:sp>
      <p:sp>
        <p:nvSpPr>
          <p:cNvPr id="4" name="Rectangle 3"/>
          <p:cNvSpPr/>
          <p:nvPr/>
        </p:nvSpPr>
        <p:spPr>
          <a:xfrm>
            <a:off x="1763688" y="1700831"/>
            <a:ext cx="3422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 Narrow" pitchFamily="34" charset="0"/>
              </a:rPr>
              <a:t>What do these hazard symbols mean?</a:t>
            </a:r>
          </a:p>
        </p:txBody>
      </p:sp>
      <p:sp>
        <p:nvSpPr>
          <p:cNvPr id="6" name="Rectangle 5"/>
          <p:cNvSpPr/>
          <p:nvPr/>
        </p:nvSpPr>
        <p:spPr>
          <a:xfrm>
            <a:off x="1763688" y="2256742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 Narrow" pitchFamily="34" charset="0"/>
              </a:rPr>
              <a:t>How might these hazards relate to </a:t>
            </a:r>
            <a:r>
              <a:rPr lang="en-US" u="sng" dirty="0">
                <a:latin typeface="Arial Narrow" pitchFamily="34" charset="0"/>
              </a:rPr>
              <a:t>you</a:t>
            </a:r>
            <a:r>
              <a:rPr lang="en-US" dirty="0">
                <a:latin typeface="Arial Narrow" pitchFamily="34" charset="0"/>
              </a:rPr>
              <a:t> working in your Science lab?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28" name="ShockwaveFlash1" r:id="rId2" imgW="2374920" imgH="2017800"/>
        </mc:Choice>
        <mc:Fallback>
          <p:control name="ShockwaveFlash1" r:id="rId2" imgW="2374920" imgH="2017800">
            <p:pic>
              <p:nvPicPr>
                <p:cNvPr id="18" name="ShockwaveFlash1"/>
                <p:cNvPicPr>
                  <a:picLocks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156176" y="4657435"/>
                  <a:ext cx="2375472" cy="2017271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76075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hemistry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5933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AU" sz="3800" dirty="0" smtClean="0"/>
              <a:t>Throughout </a:t>
            </a:r>
            <a:r>
              <a:rPr lang="en-AU" sz="3800" dirty="0"/>
              <a:t>the term </a:t>
            </a:r>
            <a:r>
              <a:rPr lang="en-AU" sz="3800" dirty="0" smtClean="0"/>
              <a:t>we will look at the science of matter, its chemical reactions, composition, structure and properties. </a:t>
            </a:r>
          </a:p>
          <a:p>
            <a:pPr marL="0" indent="0">
              <a:buNone/>
            </a:pPr>
            <a:endParaRPr lang="en-AU" sz="3800" dirty="0"/>
          </a:p>
          <a:p>
            <a:pPr marL="0" indent="0">
              <a:buNone/>
            </a:pPr>
            <a:r>
              <a:rPr lang="en-AU" sz="3800" dirty="0" smtClean="0"/>
              <a:t>It is often called the "central science" because it connects physics with other natural sciences like geology and biology. </a:t>
            </a:r>
          </a:p>
          <a:p>
            <a:pPr marL="0" indent="0">
              <a:buNone/>
            </a:pPr>
            <a:endParaRPr lang="en-AU" sz="3800" dirty="0" smtClean="0"/>
          </a:p>
          <a:p>
            <a:pPr marL="0" indent="0">
              <a:buNone/>
            </a:pPr>
            <a:r>
              <a:rPr lang="en-AU" sz="3800" dirty="0" smtClean="0"/>
              <a:t>We </a:t>
            </a:r>
            <a:r>
              <a:rPr lang="en-AU" sz="3800" dirty="0"/>
              <a:t>will be looking at the </a:t>
            </a:r>
            <a:endParaRPr lang="en-AU" sz="3800" dirty="0" smtClean="0"/>
          </a:p>
          <a:p>
            <a:pPr marL="0" indent="0">
              <a:buNone/>
            </a:pPr>
            <a:r>
              <a:rPr lang="en-AU" sz="3800" dirty="0" smtClean="0"/>
              <a:t>following </a:t>
            </a:r>
            <a:r>
              <a:rPr lang="en-AU" sz="3800" dirty="0"/>
              <a:t>topics:</a:t>
            </a:r>
            <a:br>
              <a:rPr lang="en-AU" sz="3800" dirty="0"/>
            </a:br>
            <a:endParaRPr lang="en-AU" sz="3800" dirty="0"/>
          </a:p>
          <a:p>
            <a:pPr lvl="0"/>
            <a:r>
              <a:rPr lang="en-AU" sz="3600" dirty="0" smtClean="0"/>
              <a:t>Atoms</a:t>
            </a:r>
            <a:endParaRPr lang="en-AU" sz="3600" dirty="0"/>
          </a:p>
          <a:p>
            <a:pPr lvl="0"/>
            <a:r>
              <a:rPr lang="en-AU" sz="3600" dirty="0" smtClean="0"/>
              <a:t>Elements</a:t>
            </a:r>
          </a:p>
          <a:p>
            <a:r>
              <a:rPr lang="en-AU" sz="3600" dirty="0" smtClean="0"/>
              <a:t>Compounds</a:t>
            </a:r>
          </a:p>
          <a:p>
            <a:pPr lvl="0"/>
            <a:r>
              <a:rPr lang="en-AU" sz="3600" dirty="0" smtClean="0"/>
              <a:t>States </a:t>
            </a:r>
            <a:r>
              <a:rPr lang="en-AU" sz="3600" dirty="0"/>
              <a:t>of </a:t>
            </a:r>
            <a:r>
              <a:rPr lang="en-AU" sz="3600" dirty="0" smtClean="0"/>
              <a:t>Matter</a:t>
            </a:r>
            <a:endParaRPr lang="en-AU" sz="3600" dirty="0"/>
          </a:p>
          <a:p>
            <a:pPr lvl="0"/>
            <a:r>
              <a:rPr lang="en-AU" sz="3600" dirty="0" smtClean="0"/>
              <a:t>Phases of Change</a:t>
            </a:r>
            <a:endParaRPr lang="en-AU" sz="3600" dirty="0"/>
          </a:p>
          <a:p>
            <a:pPr lvl="0"/>
            <a:r>
              <a:rPr lang="en-AU" sz="3600" dirty="0"/>
              <a:t>Physical </a:t>
            </a:r>
            <a:r>
              <a:rPr lang="en-AU" sz="3600" dirty="0" smtClean="0"/>
              <a:t>Changes</a:t>
            </a:r>
          </a:p>
          <a:p>
            <a:pPr lvl="0"/>
            <a:r>
              <a:rPr lang="en-US" sz="3600" dirty="0" smtClean="0"/>
              <a:t>Chemical Changes</a:t>
            </a:r>
            <a:endParaRPr lang="en-AU" sz="3600" dirty="0"/>
          </a:p>
          <a:p>
            <a:pPr lvl="0"/>
            <a:r>
              <a:rPr lang="en-AU" sz="3600" dirty="0"/>
              <a:t>Chemical </a:t>
            </a:r>
            <a:r>
              <a:rPr lang="en-AU" sz="3600" dirty="0" smtClean="0"/>
              <a:t>Reactions</a:t>
            </a:r>
            <a:endParaRPr lang="en-AU" sz="3600" dirty="0"/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3074" name="Picture 2" descr="http://www.indianfunpic.com/wp-content/uploads/2013/04/love-in-the-the-air-funny-funny-chemistry-images-1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8" b="5928"/>
          <a:stretch/>
        </p:blipFill>
        <p:spPr bwMode="auto">
          <a:xfrm>
            <a:off x="4932040" y="2961564"/>
            <a:ext cx="3800475" cy="346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35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beakersandbraincells.info/wp-content/uploads/2012/09/Wordcloud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0" t="10526" r="5682" b="7598"/>
          <a:stretch/>
        </p:blipFill>
        <p:spPr bwMode="auto">
          <a:xfrm>
            <a:off x="4860032" y="2708920"/>
            <a:ext cx="3880376" cy="235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that word</a:t>
            </a:r>
            <a:r>
              <a:rPr lang="en-US" dirty="0" smtClean="0">
                <a:latin typeface="Century Gothic" pitchFamily="34" charset="0"/>
              </a:rPr>
              <a:t>?</a:t>
            </a:r>
            <a:endParaRPr lang="en-AU" dirty="0"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Your task today is to find the meaning for the following words and put them into a science sentence.</a:t>
            </a:r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Identify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Assess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Propose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Catalyst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Exothermic reaction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 have given you a sheet that you can complete this task on.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9156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Example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Solution:</a:t>
            </a:r>
            <a:endParaRPr lang="en-US" dirty="0"/>
          </a:p>
          <a:p>
            <a:pPr marL="400050" lvl="1" indent="0">
              <a:buNone/>
            </a:pPr>
            <a:r>
              <a:rPr lang="en-AU" dirty="0" smtClean="0"/>
              <a:t>In chemistry, a </a:t>
            </a:r>
            <a:r>
              <a:rPr lang="en-AU" b="1" dirty="0" smtClean="0"/>
              <a:t>solution</a:t>
            </a:r>
            <a:r>
              <a:rPr lang="en-AU" dirty="0" smtClean="0"/>
              <a:t> is a homogeneous mixture composed of only one phase.</a:t>
            </a:r>
          </a:p>
          <a:p>
            <a:pPr marL="400050" lvl="1" indent="0">
              <a:buNone/>
            </a:pPr>
            <a:endParaRPr lang="en-AU" dirty="0" smtClean="0"/>
          </a:p>
          <a:p>
            <a:pPr marL="0" indent="0">
              <a:buNone/>
            </a:pPr>
            <a:r>
              <a:rPr lang="en-US" b="1" dirty="0" smtClean="0"/>
              <a:t>Science Sentence:</a:t>
            </a:r>
          </a:p>
          <a:p>
            <a:pPr marL="400050" lvl="1" indent="0">
              <a:buNone/>
            </a:pPr>
            <a:r>
              <a:rPr lang="en-US" dirty="0" smtClean="0"/>
              <a:t>The </a:t>
            </a:r>
            <a:r>
              <a:rPr lang="en-AU" b="1" dirty="0" smtClean="0"/>
              <a:t>solution</a:t>
            </a:r>
            <a:r>
              <a:rPr lang="en-AU" dirty="0" smtClean="0"/>
              <a:t> of magnesium chloride was hidden on the top shelf.</a:t>
            </a:r>
            <a:endParaRPr lang="en-US" dirty="0"/>
          </a:p>
          <a:p>
            <a:pPr marL="400050" lvl="1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448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friend bill</a:t>
            </a:r>
            <a:endParaRPr lang="en-AU" dirty="0"/>
          </a:p>
        </p:txBody>
      </p:sp>
      <p:pic>
        <p:nvPicPr>
          <p:cNvPr id="4" name="Bill Nye the Science Guy®  Chemical Reactions - Video - YouTube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400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91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82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mmunity Service">
      <a:majorFont>
        <a:latin typeface="GROBOLD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9BF40F997654E8E728FB3AE651108" ma:contentTypeVersion="" ma:contentTypeDescription="Create a new document." ma:contentTypeScope="" ma:versionID="6a54ec322ffe35fef47b14b612e8aab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f3e687d5f98ee29b9cfcc2ff24550dc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D2A57A8-CF39-4287-9481-CBEB7E92E0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D7D3F99-A6F9-4D67-8C10-65BB570154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1C75E3-D67B-4C7F-86A3-C32622EA5DF1}">
  <ds:schemaRefs>
    <ds:schemaRef ds:uri="http://www.w3.org/XML/1998/namespace"/>
    <ds:schemaRef ds:uri="http://schemas.openxmlformats.org/package/2006/metadata/core-properties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298</Words>
  <Application>Microsoft Office PowerPoint</Application>
  <PresentationFormat>On-screen Show (4:3)</PresentationFormat>
  <Paragraphs>50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Arial Narrow</vt:lpstr>
      <vt:lpstr>calamityJoe</vt:lpstr>
      <vt:lpstr>Century Gothic</vt:lpstr>
      <vt:lpstr>Geek a byte</vt:lpstr>
      <vt:lpstr>GROBOLD</vt:lpstr>
      <vt:lpstr>Office Theme</vt:lpstr>
      <vt:lpstr>Introduction to chemistry</vt:lpstr>
      <vt:lpstr>PowerPoint Presentation</vt:lpstr>
      <vt:lpstr>Safety in the lab</vt:lpstr>
      <vt:lpstr>Safety in the lab</vt:lpstr>
      <vt:lpstr>Circle as many hazards as you can</vt:lpstr>
      <vt:lpstr>Symbols for Hazardous Substances</vt:lpstr>
      <vt:lpstr>Chemistry</vt:lpstr>
      <vt:lpstr>What’s that word?</vt:lpstr>
      <vt:lpstr>Example</vt:lpstr>
      <vt:lpstr>Our friend bill</vt:lpstr>
    </vt:vector>
  </TitlesOfParts>
  <Company>Penrhos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Hawkins</dc:creator>
  <cp:lastModifiedBy>Sharan Tagore</cp:lastModifiedBy>
  <cp:revision>26</cp:revision>
  <dcterms:created xsi:type="dcterms:W3CDTF">2013-06-30T01:55:30Z</dcterms:created>
  <dcterms:modified xsi:type="dcterms:W3CDTF">2016-06-20T01:08:48Z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0x0101000F99BF40F997654E8E728FB3AE651108</vt:lpwstr>
  </property>
</Properties>
</file>