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68" r:id="rId5"/>
    <p:sldId id="264" r:id="rId6"/>
    <p:sldId id="265" r:id="rId7"/>
    <p:sldId id="266" r:id="rId8"/>
    <p:sldId id="280" r:id="rId9"/>
    <p:sldId id="281" r:id="rId10"/>
    <p:sldId id="282" r:id="rId11"/>
    <p:sldId id="283" r:id="rId12"/>
    <p:sldId id="262" r:id="rId13"/>
    <p:sldId id="284" r:id="rId14"/>
    <p:sldId id="261" r:id="rId15"/>
    <p:sldId id="269" r:id="rId16"/>
    <p:sldId id="299" r:id="rId17"/>
    <p:sldId id="271" r:id="rId18"/>
    <p:sldId id="312" r:id="rId19"/>
    <p:sldId id="270" r:id="rId20"/>
    <p:sldId id="272" r:id="rId21"/>
    <p:sldId id="273" r:id="rId22"/>
    <p:sldId id="307" r:id="rId23"/>
    <p:sldId id="310" r:id="rId24"/>
    <p:sldId id="274" r:id="rId25"/>
    <p:sldId id="275" r:id="rId26"/>
    <p:sldId id="276" r:id="rId27"/>
    <p:sldId id="277" r:id="rId28"/>
    <p:sldId id="301" r:id="rId29"/>
    <p:sldId id="303" r:id="rId30"/>
    <p:sldId id="304" r:id="rId31"/>
    <p:sldId id="278" r:id="rId32"/>
    <p:sldId id="279" r:id="rId33"/>
    <p:sldId id="311" r:id="rId34"/>
    <p:sldId id="31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68C04-1B59-420E-B90E-D1ED37BC9241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D5469-8C51-4953-869B-5EE6840A14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8765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8E495B-F9D5-B642-B357-DBFB7B43C33B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0118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590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0638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2100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3922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8296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35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7096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9429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3292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5922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261AF-04E3-48EE-8DB4-83490D27ACD6}" type="datetimeFigureOut">
              <a:rPr lang="en-AU" smtClean="0"/>
              <a:t>6/08/2020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01334-DCFA-45FD-BA32-7D850CF8D9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470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tolweb.org/treehouses/?treehouse_id=302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wig-world.com/film/chimps-our-closest-relatives-1131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g-world.com/film/chimps-our-closest-relatives-1131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UKV02uYEu0?feature=oembed" TargetMode="External"/><Relationship Id="rId4" Type="http://schemas.openxmlformats.org/officeDocument/2006/relationships/hyperlink" Target="https://www.youtube.com/watch?v=dUKV02uYEu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320040" y="989584"/>
            <a:ext cx="11631168" cy="5694680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320040" y="169864"/>
            <a:ext cx="11631168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Arial" panose="020B0604020202020204" pitchFamily="34" charset="0"/>
              </a:rPr>
              <a:t>Title: Primate Evolution					</a:t>
            </a:r>
            <a:fld id="{D26EE75D-0C08-4AFA-AB3F-C9936F29DF64}" type="datetime2">
              <a:rPr lang="en-GB" altLang="en-US" sz="2400" b="1" smtClean="0">
                <a:latin typeface="Arial" panose="020B0604020202020204" pitchFamily="34" charset="0"/>
              </a:rPr>
              <a:t>Thursday, 06 August 2020</a:t>
            </a:fld>
            <a:endParaRPr lang="en-GB" altLang="en-US" sz="2000" b="1" dirty="0">
              <a:latin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BCD27F6-DE95-47D5-A967-FE886E0A5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60" y="1089011"/>
            <a:ext cx="10402479" cy="549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46942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AU" dirty="0"/>
              <a:t>Outline the taxonomic classification of Homo sapiens</a:t>
            </a:r>
          </a:p>
          <a:p>
            <a:pPr marL="0" indent="0">
              <a:buNone/>
            </a:pPr>
            <a:r>
              <a:rPr lang="en-AU" dirty="0"/>
              <a:t> </a:t>
            </a:r>
          </a:p>
          <a:p>
            <a:pPr lvl="0"/>
            <a:r>
              <a:rPr lang="en-AU" dirty="0"/>
              <a:t>Describe the characteristics and evolutionary trends within the primates</a:t>
            </a:r>
          </a:p>
          <a:p>
            <a:endParaRPr lang="en-AU" dirty="0"/>
          </a:p>
          <a:p>
            <a:pPr lvl="0"/>
            <a:r>
              <a:rPr lang="en-AU" dirty="0"/>
              <a:t>Describe the features that are similar between the members of the great apes</a:t>
            </a:r>
          </a:p>
          <a:p>
            <a:endParaRPr lang="en-AU" dirty="0"/>
          </a:p>
          <a:p>
            <a:pPr lvl="0"/>
            <a:r>
              <a:rPr lang="en-AU" dirty="0"/>
              <a:t>Outline the advantages of bipedalism</a:t>
            </a:r>
          </a:p>
          <a:p>
            <a:endParaRPr lang="en-AU" dirty="0"/>
          </a:p>
          <a:p>
            <a:pPr lvl="0"/>
            <a:r>
              <a:rPr lang="en-AU" dirty="0"/>
              <a:t>Describe the evolutionary changes of the great apes in terms of:</a:t>
            </a:r>
          </a:p>
          <a:p>
            <a:pPr lvl="1"/>
            <a:r>
              <a:rPr lang="en-AU" dirty="0"/>
              <a:t>Relative size of cerebral cortex</a:t>
            </a:r>
          </a:p>
          <a:p>
            <a:pPr lvl="1"/>
            <a:r>
              <a:rPr lang="en-AU" dirty="0"/>
              <a:t>Mobility of the digits</a:t>
            </a:r>
          </a:p>
          <a:p>
            <a:pPr lvl="1"/>
            <a:r>
              <a:rPr lang="en-AU" dirty="0"/>
              <a:t>Locomotion – adaptations to bipedalism and </a:t>
            </a:r>
            <a:r>
              <a:rPr lang="en-AU" dirty="0" err="1"/>
              <a:t>quadrupedalism</a:t>
            </a:r>
            <a:endParaRPr lang="en-AU" dirty="0"/>
          </a:p>
          <a:p>
            <a:pPr lvl="1"/>
            <a:r>
              <a:rPr lang="en-AU" dirty="0"/>
              <a:t>Prognathism and dentition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93016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4" y="25168"/>
            <a:ext cx="7722990" cy="683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21416446">
            <a:off x="4253829" y="1338164"/>
            <a:ext cx="3952896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b="1" dirty="0"/>
              <a:t>Key words:</a:t>
            </a:r>
          </a:p>
          <a:p>
            <a:pPr eaLnBrk="1" hangingPunct="1">
              <a:defRPr/>
            </a:pPr>
            <a:endParaRPr lang="en-US" sz="2400" b="1" dirty="0"/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Arboreal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Opposability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Friction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Precision grip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Dental formula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Stereoscopic vision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Convolutions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Gestation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5615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63880" y="266700"/>
            <a:ext cx="8229600" cy="922020"/>
          </a:xfrm>
        </p:spPr>
        <p:txBody>
          <a:bodyPr/>
          <a:lstStyle/>
          <a:p>
            <a:pPr eaLnBrk="1" hangingPunct="1"/>
            <a:r>
              <a:rPr lang="en-US" altLang="en-US" b="1" dirty="0"/>
              <a:t>Binomial Nomenclature (FYI only!)</a:t>
            </a:r>
          </a:p>
        </p:txBody>
      </p:sp>
      <p:pic>
        <p:nvPicPr>
          <p:cNvPr id="7171" name="Picture 8" descr="widget_akvPeY8m1gMB0GkMGFryb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480" y="3124200"/>
            <a:ext cx="3248025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936" y="1481328"/>
            <a:ext cx="8238744" cy="508406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1730s – </a:t>
            </a:r>
            <a:r>
              <a:rPr lang="en-US" altLang="en-US" sz="2000" dirty="0" err="1"/>
              <a:t>swedish</a:t>
            </a:r>
            <a:r>
              <a:rPr lang="en-US" altLang="en-US" sz="2000" dirty="0"/>
              <a:t> botanist – Carolus Linnaeus – developed 2-word naming system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In binomial nomenclature, each species is assigned a 2-part scientific name.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000" b="1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Written in italics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First word begins with a  capital letter  = genus to which organism belongs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Genus – group of similar species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18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Second word is lowercased = unique to each species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Species – group of individuals capable of interbreeding and producing fertile offspring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Often description of important trait or habitat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endParaRPr lang="en-US" altLang="en-US" sz="2000" dirty="0"/>
          </a:p>
        </p:txBody>
      </p:sp>
      <p:pic>
        <p:nvPicPr>
          <p:cNvPr id="7173" name="Picture 6" descr="11110-1-ph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394" y="381000"/>
            <a:ext cx="19621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280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01859"/>
            <a:ext cx="9144000" cy="453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658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064" y="1524001"/>
            <a:ext cx="9032937" cy="3962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32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210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Arial" charset="0"/>
                <a:ea typeface="Osaka" charset="0"/>
                <a:cs typeface="Osaka" charset="0"/>
              </a:rPr>
              <a:t>Classification</a:t>
            </a:r>
          </a:p>
        </p:txBody>
      </p:sp>
      <p:pic>
        <p:nvPicPr>
          <p:cNvPr id="15363" name="Content Placeholder 3" descr="Picture 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48" r="-11848"/>
          <a:stretch>
            <a:fillRect/>
          </a:stretch>
        </p:blipFill>
        <p:spPr>
          <a:xfrm>
            <a:off x="609601" y="884238"/>
            <a:ext cx="10861675" cy="5973762"/>
          </a:xfrm>
        </p:spPr>
      </p:pic>
    </p:spTree>
    <p:extLst>
      <p:ext uri="{BB962C8B-B14F-4D97-AF65-F5344CB8AC3E}">
        <p14:creationId xmlns:p14="http://schemas.microsoft.com/office/powerpoint/2010/main" val="3810796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ominoid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474"/>
            <a:ext cx="12192000" cy="684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296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ominid evolu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204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may 0600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809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genetic divergence of homin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751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7" descr="hominid evolu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Evolutionary trends within primates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Defining features of primates</a:t>
            </a:r>
          </a:p>
          <a:p>
            <a:pPr lvl="1"/>
            <a:r>
              <a:rPr lang="en-AU" b="1" dirty="0">
                <a:solidFill>
                  <a:srgbClr val="FF0000"/>
                </a:solidFill>
              </a:rPr>
              <a:t>Arboreal</a:t>
            </a:r>
            <a:r>
              <a:rPr lang="en-AU" dirty="0">
                <a:solidFill>
                  <a:srgbClr val="FF0000"/>
                </a:solidFill>
              </a:rPr>
              <a:t> </a:t>
            </a:r>
            <a:r>
              <a:rPr lang="en-AU" dirty="0"/>
              <a:t>(tree-dwelling)</a:t>
            </a:r>
          </a:p>
          <a:p>
            <a:pPr lvl="1"/>
            <a:r>
              <a:rPr lang="en-AU" dirty="0"/>
              <a:t>Grasping fingers and toes</a:t>
            </a:r>
          </a:p>
          <a:p>
            <a:pPr lvl="1"/>
            <a:r>
              <a:rPr lang="en-AU" dirty="0"/>
              <a:t>Overlapping vision  </a:t>
            </a:r>
          </a:p>
          <a:p>
            <a:pPr lvl="1"/>
            <a:endParaRPr lang="en-AU" dirty="0"/>
          </a:p>
          <a:p>
            <a:pPr lvl="1"/>
            <a:r>
              <a:rPr lang="en-AU" sz="1200" dirty="0">
                <a:hlinkClick r:id="rId2"/>
              </a:rPr>
              <a:t>http://tolweb.org/treehouses/?treehouse_id=3029</a:t>
            </a:r>
            <a:endParaRPr lang="en-AU" sz="1200" dirty="0"/>
          </a:p>
          <a:p>
            <a:pPr lvl="1"/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696" y="1597025"/>
            <a:ext cx="6519672" cy="50323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751417-3D58-43FB-BEC2-4F66C87EBFE2}"/>
              </a:ext>
            </a:extLst>
          </p:cNvPr>
          <p:cNvSpPr/>
          <p:nvPr/>
        </p:nvSpPr>
        <p:spPr>
          <a:xfrm>
            <a:off x="606458" y="5085464"/>
            <a:ext cx="4962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hlinkClick r:id="rId4"/>
              </a:rPr>
              <a:t>https://www.twig-world.com/film/chimps-our-closest-relatives-1131/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9183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Evolutionary trends within primates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Gradual change in characteristics from lemurs all the way to humans</a:t>
            </a:r>
          </a:p>
          <a:p>
            <a:endParaRPr lang="en-AU" dirty="0"/>
          </a:p>
          <a:p>
            <a:r>
              <a:rPr lang="en-AU" dirty="0"/>
              <a:t>Series of characteristics and their changes suggest evolutionary trends</a:t>
            </a:r>
          </a:p>
          <a:p>
            <a:pPr lvl="1"/>
            <a:r>
              <a:rPr lang="en-AU" dirty="0"/>
              <a:t>Digits</a:t>
            </a:r>
          </a:p>
          <a:p>
            <a:pPr lvl="1"/>
            <a:r>
              <a:rPr lang="en-AU" dirty="0"/>
              <a:t>Dentition</a:t>
            </a:r>
          </a:p>
          <a:p>
            <a:pPr lvl="1"/>
            <a:r>
              <a:rPr lang="en-AU" dirty="0"/>
              <a:t>Vision</a:t>
            </a:r>
          </a:p>
          <a:p>
            <a:pPr lvl="1"/>
            <a:r>
              <a:rPr lang="en-AU" dirty="0"/>
              <a:t>Cerebral cortex</a:t>
            </a:r>
          </a:p>
          <a:p>
            <a:pPr lvl="1"/>
            <a:r>
              <a:rPr lang="en-AU" dirty="0"/>
              <a:t>Gestation period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3667264"/>
            <a:ext cx="3861934" cy="28921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DCA55C-9DED-472E-B254-315E875DA364}"/>
              </a:ext>
            </a:extLst>
          </p:cNvPr>
          <p:cNvSpPr/>
          <p:nvPr/>
        </p:nvSpPr>
        <p:spPr>
          <a:xfrm>
            <a:off x="315397" y="604500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>
                <a:hlinkClick r:id="rId3"/>
              </a:rPr>
              <a:t>https://www.twig-world.com/film/chimps-our-closest-relatives-1131/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1140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Osaka" charset="0"/>
                <a:cs typeface="Osaka" charset="0"/>
              </a:rPr>
              <a:t>Human Hands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60511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Short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Broad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Long strong more mobile thumb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Very mobile digits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Precision grip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382D71-52A6-481C-BBDF-85009CEAD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312" y="1570204"/>
            <a:ext cx="7748688" cy="41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83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3640"/>
            <a:ext cx="10515600" cy="905891"/>
          </a:xfrm>
        </p:spPr>
        <p:txBody>
          <a:bodyPr/>
          <a:lstStyle/>
          <a:p>
            <a:r>
              <a:rPr lang="en-AU" b="1" dirty="0"/>
              <a:t>Digits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105" y="2017336"/>
            <a:ext cx="7410850" cy="4410896"/>
          </a:xfrm>
        </p:spPr>
        <p:txBody>
          <a:bodyPr>
            <a:noAutofit/>
          </a:bodyPr>
          <a:lstStyle/>
          <a:p>
            <a:r>
              <a:rPr lang="en-US" altLang="en-US" sz="2400" dirty="0"/>
              <a:t>5 digit hands w/ opposable thumb</a:t>
            </a:r>
          </a:p>
          <a:p>
            <a:endParaRPr lang="en-US" altLang="en-US" sz="1050" dirty="0"/>
          </a:p>
          <a:p>
            <a:r>
              <a:rPr lang="en-US" altLang="en-US" sz="2400" dirty="0"/>
              <a:t>No specialization (no flippers, claws, etc.)</a:t>
            </a:r>
          </a:p>
          <a:p>
            <a:endParaRPr lang="en-US" altLang="en-US" sz="1000" dirty="0"/>
          </a:p>
          <a:p>
            <a:r>
              <a:rPr lang="en-US" altLang="en-US" sz="2400" dirty="0"/>
              <a:t>Limb flexibility (rotate arms, hands 180 degrees)</a:t>
            </a:r>
          </a:p>
          <a:p>
            <a:endParaRPr lang="en-US" altLang="en-US" sz="1000" dirty="0"/>
          </a:p>
          <a:p>
            <a:r>
              <a:rPr lang="en-US" altLang="en-US" sz="2400" dirty="0"/>
              <a:t>Nails rather than claws</a:t>
            </a:r>
          </a:p>
          <a:p>
            <a:endParaRPr lang="en-US" altLang="en-US" sz="1000" dirty="0"/>
          </a:p>
          <a:p>
            <a:r>
              <a:rPr lang="en-US" altLang="en-US" sz="2400" b="1" dirty="0" err="1">
                <a:solidFill>
                  <a:srgbClr val="FF0000"/>
                </a:solidFill>
              </a:rPr>
              <a:t>Pentadactyl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/>
              <a:t>(5 digits on each limb) that are </a:t>
            </a:r>
            <a:r>
              <a:rPr lang="en-US" altLang="en-US" sz="2400" b="1" dirty="0">
                <a:solidFill>
                  <a:srgbClr val="FF0000"/>
                </a:solidFill>
              </a:rPr>
              <a:t>prehensile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/>
              <a:t>(grasping) essential for climbing</a:t>
            </a:r>
          </a:p>
          <a:p>
            <a:endParaRPr lang="en-US" altLang="en-US" sz="1000" dirty="0"/>
          </a:p>
          <a:p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955" y="2217303"/>
            <a:ext cx="3646937" cy="321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6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34715-09D8-4E99-8A8E-220A1A72D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Prehensile and Precision Grips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D7FEF-A875-4D0C-BB88-FD1630388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755" y="1825625"/>
            <a:ext cx="7126664" cy="4667250"/>
          </a:xfrm>
        </p:spPr>
        <p:txBody>
          <a:bodyPr>
            <a:normAutofit fontScale="85000" lnSpcReduction="20000"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Prehensile</a:t>
            </a:r>
            <a:r>
              <a:rPr lang="en-AU" dirty="0"/>
              <a:t> means grasping or gripping by wrapping around an object.</a:t>
            </a:r>
          </a:p>
          <a:p>
            <a:endParaRPr lang="en-AU" dirty="0"/>
          </a:p>
          <a:p>
            <a:r>
              <a:rPr lang="en-AU" b="1" dirty="0">
                <a:solidFill>
                  <a:srgbClr val="FF0000"/>
                </a:solidFill>
              </a:rPr>
              <a:t>Opposable</a:t>
            </a:r>
            <a:r>
              <a:rPr lang="en-AU" dirty="0"/>
              <a:t> means that the first digit can be moved so that it can touch all other digits one at a time, and it is also able to wrap around an object in the opposite direction to the fingers.</a:t>
            </a:r>
          </a:p>
          <a:p>
            <a:endParaRPr lang="en-AU" dirty="0"/>
          </a:p>
          <a:p>
            <a:r>
              <a:rPr lang="en-US" altLang="en-US" sz="2400" b="1" dirty="0">
                <a:solidFill>
                  <a:srgbClr val="FF0000"/>
                </a:solidFill>
              </a:rPr>
              <a:t>Opposability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/>
              <a:t>is an important factor – thumb can move to touch other digits</a:t>
            </a:r>
          </a:p>
          <a:p>
            <a:pPr lvl="1"/>
            <a:r>
              <a:rPr lang="en-US" altLang="en-US" sz="2000" dirty="0"/>
              <a:t>Degree of opposability varies between species and </a:t>
            </a:r>
            <a:r>
              <a:rPr lang="en-US" altLang="en-US" sz="2000" b="1" dirty="0">
                <a:solidFill>
                  <a:srgbClr val="FF0000"/>
                </a:solidFill>
              </a:rPr>
              <a:t>depends on length of first digit </a:t>
            </a:r>
            <a:r>
              <a:rPr lang="en-US" altLang="en-US" sz="2000" dirty="0"/>
              <a:t>compared to other four</a:t>
            </a:r>
          </a:p>
          <a:p>
            <a:pPr lvl="1"/>
            <a:r>
              <a:rPr lang="en-US" altLang="en-US" sz="2000" dirty="0"/>
              <a:t>Human degree of opposability has allowed us to manipulate objects with our hands</a:t>
            </a:r>
          </a:p>
          <a:p>
            <a:pPr lvl="1"/>
            <a:r>
              <a:rPr lang="en-US" altLang="en-US" sz="2000" dirty="0"/>
              <a:t>Primates demonstrate some opposability with big toe – humans do not have this</a:t>
            </a:r>
          </a:p>
          <a:p>
            <a:endParaRPr lang="en-AU" dirty="0"/>
          </a:p>
        </p:txBody>
      </p:sp>
      <p:pic>
        <p:nvPicPr>
          <p:cNvPr id="2050" name="Picture 2" descr="A precision grip (left) and a power grip (right) (based on Napier ...">
            <a:extLst>
              <a:ext uri="{FF2B5EF4-FFF2-40B4-BE49-F238E27FC236}">
                <a16:creationId xmlns:a16="http://schemas.microsoft.com/office/drawing/2014/main" id="{620B7F09-36E4-4D51-8031-472F9F3A0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960" y="2463684"/>
            <a:ext cx="3328840" cy="259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75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891"/>
          </a:xfrm>
        </p:spPr>
        <p:txBody>
          <a:bodyPr/>
          <a:lstStyle/>
          <a:p>
            <a:r>
              <a:rPr lang="en-AU" b="1" dirty="0"/>
              <a:t>Digits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4752"/>
            <a:ext cx="6568440" cy="4983480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For secure grip, most primates have evolved nails from claws</a:t>
            </a:r>
          </a:p>
          <a:p>
            <a:pPr lvl="1"/>
            <a:r>
              <a:rPr lang="en-AU" dirty="0"/>
              <a:t>Claws limit grasping</a:t>
            </a:r>
          </a:p>
          <a:p>
            <a:pPr lvl="1"/>
            <a:r>
              <a:rPr lang="en-AU" dirty="0"/>
              <a:t>Greater surface area for opposable surfaces with nails</a:t>
            </a:r>
          </a:p>
          <a:p>
            <a:endParaRPr lang="en-AU" dirty="0"/>
          </a:p>
          <a:p>
            <a:r>
              <a:rPr lang="en-AU" dirty="0"/>
              <a:t>Sensory receptors are found on the ends of digits for grip and manipulation of objects</a:t>
            </a:r>
          </a:p>
          <a:p>
            <a:endParaRPr lang="en-AU" dirty="0"/>
          </a:p>
          <a:p>
            <a:r>
              <a:rPr lang="en-AU" dirty="0"/>
              <a:t>Nails and tactile pads developed at the same time</a:t>
            </a:r>
          </a:p>
          <a:p>
            <a:pPr lvl="1"/>
            <a:r>
              <a:rPr lang="en-AU" dirty="0">
                <a:solidFill>
                  <a:srgbClr val="FF0000"/>
                </a:solidFill>
              </a:rPr>
              <a:t>Pads developed small friction ridges (fingerprints!) to increase grip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674" y="570928"/>
            <a:ext cx="2857500" cy="2314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064" y="2699131"/>
            <a:ext cx="1930360" cy="24747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344" y="4837810"/>
            <a:ext cx="2476106" cy="159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2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Digits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Humans and Old World Monkeys (baboons, </a:t>
            </a:r>
            <a:r>
              <a:rPr lang="en-AU" dirty="0" err="1"/>
              <a:t>madrills</a:t>
            </a:r>
            <a:r>
              <a:rPr lang="en-AU" dirty="0"/>
              <a:t> and macaques) have a high level of opposability that allows a </a:t>
            </a:r>
            <a:r>
              <a:rPr lang="en-AU" b="1" dirty="0">
                <a:solidFill>
                  <a:srgbClr val="FF0000"/>
                </a:solidFill>
              </a:rPr>
              <a:t>precision grip </a:t>
            </a:r>
            <a:r>
              <a:rPr lang="en-AU" dirty="0">
                <a:solidFill>
                  <a:srgbClr val="FF0000"/>
                </a:solidFill>
              </a:rPr>
              <a:t>(holding objects between thumb and forefinger)</a:t>
            </a:r>
          </a:p>
          <a:p>
            <a:endParaRPr lang="en-AU" dirty="0"/>
          </a:p>
          <a:p>
            <a:r>
              <a:rPr lang="en-AU" dirty="0"/>
              <a:t>Allows delicate and precise tasks to be carried out effectively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5042" y="4471416"/>
            <a:ext cx="4407408" cy="2203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64EF9C-1EDD-4DC8-80EF-A9146D9A68CD}"/>
              </a:ext>
            </a:extLst>
          </p:cNvPr>
          <p:cNvSpPr txBox="1"/>
          <p:nvPr/>
        </p:nvSpPr>
        <p:spPr>
          <a:xfrm>
            <a:off x="838200" y="4666268"/>
            <a:ext cx="4223994" cy="954107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800" dirty="0"/>
              <a:t>Complete the task on pages 7-8 of your booklet</a:t>
            </a:r>
          </a:p>
        </p:txBody>
      </p:sp>
    </p:spTree>
    <p:extLst>
      <p:ext uri="{BB962C8B-B14F-4D97-AF65-F5344CB8AC3E}">
        <p14:creationId xmlns:p14="http://schemas.microsoft.com/office/powerpoint/2010/main" val="1017193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Dentition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304032" cy="4351338"/>
          </a:xfrm>
        </p:spPr>
        <p:txBody>
          <a:bodyPr/>
          <a:lstStyle/>
          <a:p>
            <a:r>
              <a:rPr lang="en-AU" dirty="0"/>
              <a:t>Number and structure of teeth have changed with evolution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756" y="246888"/>
            <a:ext cx="6411044" cy="646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36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Osaka" charset="0"/>
                <a:cs typeface="Osaka" charset="0"/>
              </a:rPr>
              <a:t>Teeth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13960" cy="466725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Smaller canines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Trend towards smaller teeth generally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Reflecting diet of softer foods more meat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V shape dental arcade rather than U shape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5D04CB-56E4-49F2-8143-29F76A2CD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974770"/>
            <a:ext cx="6170192" cy="290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98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Osaka" charset="0"/>
                <a:cs typeface="Osaka" charset="0"/>
              </a:rPr>
              <a:t>Reduced Prognathism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Smaller jaw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Flatter face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High forehead (frontal lobe)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Chin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Prominent nose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C146A7-658F-4607-AE5A-C1557D7A6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769" y="1690688"/>
            <a:ext cx="6064348" cy="428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65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690688"/>
            <a:ext cx="10515600" cy="4947856"/>
          </a:xfrm>
        </p:spPr>
        <p:txBody>
          <a:bodyPr>
            <a:normAutofit lnSpcReduction="10000"/>
          </a:bodyPr>
          <a:lstStyle/>
          <a:p>
            <a:r>
              <a:rPr lang="en-AU" dirty="0"/>
              <a:t>Living in trees has lead to greater evolution of vision and less emphasis on </a:t>
            </a:r>
            <a:r>
              <a:rPr lang="en-AU" b="1" dirty="0">
                <a:solidFill>
                  <a:srgbClr val="FF0000"/>
                </a:solidFill>
              </a:rPr>
              <a:t>olfaction</a:t>
            </a:r>
            <a:r>
              <a:rPr lang="en-AU" dirty="0">
                <a:solidFill>
                  <a:srgbClr val="FF0000"/>
                </a:solidFill>
              </a:rPr>
              <a:t> </a:t>
            </a:r>
            <a:r>
              <a:rPr lang="en-AU" dirty="0"/>
              <a:t>(sense of smell)</a:t>
            </a:r>
          </a:p>
          <a:p>
            <a:endParaRPr lang="en-AU" dirty="0"/>
          </a:p>
          <a:p>
            <a:r>
              <a:rPr lang="en-AU" dirty="0"/>
              <a:t>Area of brain dedicated to vision has increased, as well as other morphology</a:t>
            </a:r>
          </a:p>
          <a:p>
            <a:pPr lvl="1"/>
            <a:r>
              <a:rPr lang="en-AU" dirty="0"/>
              <a:t>eyeballs encased in body socket</a:t>
            </a:r>
          </a:p>
          <a:p>
            <a:pPr lvl="1"/>
            <a:r>
              <a:rPr lang="en-AU" dirty="0"/>
              <a:t>neck that can rotate round to compensate for narrower field of vision </a:t>
            </a:r>
          </a:p>
          <a:p>
            <a:pPr lvl="1"/>
            <a:r>
              <a:rPr lang="en-AU" dirty="0"/>
              <a:t>Increased </a:t>
            </a:r>
            <a:r>
              <a:rPr lang="en-AU" b="1" dirty="0">
                <a:solidFill>
                  <a:srgbClr val="FF0000"/>
                </a:solidFill>
              </a:rPr>
              <a:t>stereoscopic</a:t>
            </a:r>
            <a:r>
              <a:rPr lang="en-AU" dirty="0">
                <a:solidFill>
                  <a:srgbClr val="FF0000"/>
                </a:solidFill>
              </a:rPr>
              <a:t> </a:t>
            </a:r>
            <a:r>
              <a:rPr lang="en-AU" dirty="0"/>
              <a:t>vision (essential for depth perception)</a:t>
            </a:r>
          </a:p>
          <a:p>
            <a:pPr lvl="1"/>
            <a:r>
              <a:rPr lang="en-AU" b="1" dirty="0">
                <a:solidFill>
                  <a:srgbClr val="FF0000"/>
                </a:solidFill>
              </a:rPr>
              <a:t>Forward-facing eyes</a:t>
            </a:r>
          </a:p>
          <a:p>
            <a:pPr lvl="1"/>
            <a:r>
              <a:rPr lang="en-AU" dirty="0"/>
              <a:t>Increased number of rods AND cones in (most) primate retinas for night and colour vision </a:t>
            </a:r>
          </a:p>
          <a:p>
            <a:pPr lvl="1"/>
            <a:r>
              <a:rPr lang="en-AU" dirty="0"/>
              <a:t>Increased nervous connection between eyes and brain for better 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4664" y="145072"/>
            <a:ext cx="2100452" cy="154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1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63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Relative size of cerebral cortex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One of the most significant features in primate evolution</a:t>
            </a:r>
          </a:p>
          <a:p>
            <a:endParaRPr lang="en-AU" dirty="0"/>
          </a:p>
          <a:p>
            <a:r>
              <a:rPr lang="en-AU" dirty="0"/>
              <a:t>Cerebrum has progressively increased in size, especially the cerebral cortex</a:t>
            </a:r>
          </a:p>
          <a:p>
            <a:pPr lvl="1"/>
            <a:r>
              <a:rPr lang="en-AU" dirty="0"/>
              <a:t>Concerned with higher order functions such as vision, reasoning, memory, manipulative ability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4201906"/>
            <a:ext cx="6687549" cy="238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3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Relative size of cerebral cortex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/>
              <a:t>Natural selection has led primates to develop larger brains</a:t>
            </a:r>
          </a:p>
          <a:p>
            <a:endParaRPr lang="en-AU" dirty="0"/>
          </a:p>
          <a:p>
            <a:r>
              <a:rPr lang="en-AU" dirty="0"/>
              <a:t>Arboreal environment requires skill, precision and coordination that demands higher order thinking</a:t>
            </a:r>
          </a:p>
          <a:p>
            <a:endParaRPr lang="en-AU" dirty="0"/>
          </a:p>
          <a:p>
            <a:r>
              <a:rPr lang="en-AU" dirty="0"/>
              <a:t>Cerebral cortex expansion is most notable in humans and apes than in monkeys</a:t>
            </a:r>
          </a:p>
          <a:p>
            <a:endParaRPr lang="en-AU" dirty="0"/>
          </a:p>
          <a:p>
            <a:r>
              <a:rPr lang="en-AU" dirty="0"/>
              <a:t>Greater convolutions (folds) indicate a larger surface area for neurons</a:t>
            </a:r>
          </a:p>
          <a:p>
            <a:endParaRPr lang="en-AU" dirty="0"/>
          </a:p>
          <a:p>
            <a:r>
              <a:rPr lang="en-AU" dirty="0"/>
              <a:t>Effects of this can be seen in social activities, hunting, food location and other special skills</a:t>
            </a:r>
          </a:p>
        </p:txBody>
      </p:sp>
    </p:spTree>
    <p:extLst>
      <p:ext uri="{BB962C8B-B14F-4D97-AF65-F5344CB8AC3E}">
        <p14:creationId xmlns:p14="http://schemas.microsoft.com/office/powerpoint/2010/main" val="62091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Osaka" charset="0"/>
                <a:cs typeface="Osaka" charset="0"/>
              </a:rPr>
              <a:t>Brain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3853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Large 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Greater proportion of cerebrum, cerebral cortex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Increased convolutions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Larger frontal lobe, thinking, reasoning, planning, processing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Evolved after bipedalism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F65D6A-6ED5-4E9B-BAEE-9F1B79C5E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064" y="365125"/>
            <a:ext cx="5038725" cy="616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64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charset="0"/>
              <a:ea typeface="Osaka" charset="0"/>
              <a:cs typeface="Osaka" charset="0"/>
            </a:endParaRPr>
          </a:p>
        </p:txBody>
      </p:sp>
      <p:pic>
        <p:nvPicPr>
          <p:cNvPr id="62467" name="Content Placeholder 3" descr="Picture 1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0" b="-4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9501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Osaka" charset="0"/>
                <a:cs typeface="Osaka" charset="0"/>
              </a:rPr>
              <a:t>Cranial capacity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0412896" cy="44958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The volume of the inside of the cranium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Endocasts of fossil cranium gives us the information about brain size and shape</a:t>
            </a:r>
          </a:p>
          <a:p>
            <a:endParaRPr lang="en-US" dirty="0">
              <a:latin typeface="Arial" charset="0"/>
              <a:ea typeface="Osaka" charset="0"/>
              <a:cs typeface="Osaka" charset="0"/>
            </a:endParaRPr>
          </a:p>
          <a:p>
            <a:r>
              <a:rPr lang="en-US" dirty="0">
                <a:latin typeface="Arial" charset="0"/>
                <a:ea typeface="Osaka" charset="0"/>
                <a:cs typeface="Osaka" charset="0"/>
              </a:rPr>
              <a:t>Examples of cranial capacity:</a:t>
            </a:r>
          </a:p>
          <a:p>
            <a:pPr lvl="1"/>
            <a:r>
              <a:rPr lang="en-US" dirty="0">
                <a:latin typeface="Arial" charset="0"/>
                <a:ea typeface="Osaka" charset="0"/>
                <a:cs typeface="Osaka" charset="0"/>
              </a:rPr>
              <a:t>Orangutans: 275–500 cc</a:t>
            </a:r>
          </a:p>
          <a:p>
            <a:pPr lvl="1"/>
            <a:r>
              <a:rPr lang="en-US" dirty="0">
                <a:latin typeface="Arial" charset="0"/>
                <a:ea typeface="Osaka" charset="0"/>
                <a:cs typeface="Osaka" charset="0"/>
              </a:rPr>
              <a:t>Chimpanzees: 275–500 cc</a:t>
            </a:r>
          </a:p>
          <a:p>
            <a:pPr lvl="1"/>
            <a:r>
              <a:rPr lang="en-US" dirty="0">
                <a:latin typeface="Arial" charset="0"/>
                <a:ea typeface="Osaka" charset="0"/>
                <a:cs typeface="Osaka" charset="0"/>
              </a:rPr>
              <a:t>Gorillas: 340–752 cc</a:t>
            </a:r>
          </a:p>
          <a:p>
            <a:pPr lvl="1"/>
            <a:r>
              <a:rPr lang="en-US" dirty="0">
                <a:latin typeface="Arial" charset="0"/>
                <a:ea typeface="Osaka" charset="0"/>
                <a:cs typeface="Osaka" charset="0"/>
              </a:rPr>
              <a:t>Humans: 1200–1850 cc</a:t>
            </a:r>
          </a:p>
          <a:p>
            <a:pPr lvl="1"/>
            <a:r>
              <a:rPr lang="en-US" dirty="0">
                <a:latin typeface="Arial" charset="0"/>
                <a:ea typeface="Osaka" charset="0"/>
                <a:cs typeface="Osaka" charset="0"/>
              </a:rPr>
              <a:t>Neanderthals: 1100–1900 cc</a:t>
            </a:r>
          </a:p>
        </p:txBody>
      </p:sp>
    </p:spTree>
    <p:extLst>
      <p:ext uri="{BB962C8B-B14F-4D97-AF65-F5344CB8AC3E}">
        <p14:creationId xmlns:p14="http://schemas.microsoft.com/office/powerpoint/2010/main" val="2640269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Gestation and parental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56376" cy="4351338"/>
          </a:xfrm>
        </p:spPr>
        <p:txBody>
          <a:bodyPr>
            <a:normAutofit fontScale="77500" lnSpcReduction="20000"/>
          </a:bodyPr>
          <a:lstStyle/>
          <a:p>
            <a:r>
              <a:rPr lang="en-AU" dirty="0"/>
              <a:t>Not restricted to reproductive seasons – rhythmical cycle of fertility</a:t>
            </a:r>
          </a:p>
          <a:p>
            <a:endParaRPr lang="en-AU" dirty="0"/>
          </a:p>
          <a:p>
            <a:r>
              <a:rPr lang="en-AU" dirty="0"/>
              <a:t>Primates usually only have one offspring at a time – arboreal lifestyle and length of maturation period could be factors</a:t>
            </a:r>
          </a:p>
          <a:p>
            <a:endParaRPr lang="en-AU" dirty="0"/>
          </a:p>
          <a:p>
            <a:r>
              <a:rPr lang="en-AU" dirty="0"/>
              <a:t>Higher order primates (apes) and humans have a delay in maturation and require more parental care</a:t>
            </a:r>
          </a:p>
          <a:p>
            <a:endParaRPr lang="en-AU" dirty="0"/>
          </a:p>
          <a:p>
            <a:r>
              <a:rPr lang="en-AU" dirty="0"/>
              <a:t>Sexual maturity is reached much later than in lower primates</a:t>
            </a:r>
          </a:p>
          <a:p>
            <a:pPr lvl="1"/>
            <a:r>
              <a:rPr lang="en-AU" dirty="0"/>
              <a:t>Period of learning is greatly extended as a result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975" y="1690688"/>
            <a:ext cx="5041190" cy="474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3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" y="218821"/>
            <a:ext cx="10515600" cy="631571"/>
          </a:xfrm>
        </p:spPr>
        <p:txBody>
          <a:bodyPr>
            <a:normAutofit fontScale="90000"/>
          </a:bodyPr>
          <a:lstStyle/>
          <a:p>
            <a:r>
              <a:rPr lang="en-AU" b="1" dirty="0"/>
              <a:t>Summary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043" y="850392"/>
            <a:ext cx="11794435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3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B5C9D67-EA2B-4C36-9540-D36B291D6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816977"/>
              </p:ext>
            </p:extLst>
          </p:nvPr>
        </p:nvGraphicFramePr>
        <p:xfrm>
          <a:off x="-2" y="0"/>
          <a:ext cx="12192000" cy="68513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81955946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52145971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0028540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5066242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866601279"/>
                    </a:ext>
                  </a:extLst>
                </a:gridCol>
              </a:tblGrid>
              <a:tr h="837180"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800" b="1" dirty="0"/>
                        <a:t>Orangutan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800" b="1" dirty="0"/>
                        <a:t>Gorilla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800" b="1" dirty="0"/>
                        <a:t>Chimpanzee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800" b="1" dirty="0"/>
                        <a:t>Humans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225537"/>
                  </a:ext>
                </a:extLst>
              </a:tr>
              <a:tr h="1402437">
                <a:tc>
                  <a:txBody>
                    <a:bodyPr/>
                    <a:lstStyle/>
                    <a:p>
                      <a:pPr algn="ctr"/>
                      <a:r>
                        <a:rPr lang="en-AU" sz="2000" b="1" dirty="0"/>
                        <a:t>Relative size of the cerebral cortex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275–500 cm</a:t>
                      </a:r>
                      <a:r>
                        <a:rPr lang="en-AU" sz="3600" b="1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A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340–752 cm</a:t>
                      </a:r>
                      <a:r>
                        <a:rPr lang="en-AU" sz="3600" b="1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A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275–500 cm</a:t>
                      </a:r>
                      <a:r>
                        <a:rPr lang="en-AU" sz="3600" b="1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A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1,085–1,581 cm</a:t>
                      </a:r>
                      <a:r>
                        <a:rPr lang="en-AU" sz="3600" b="1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AU" sz="5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487247"/>
                  </a:ext>
                </a:extLst>
              </a:tr>
              <a:tr h="1444997"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Mobility of digits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en-AU" sz="2000" b="0" dirty="0"/>
                    </a:p>
                    <a:p>
                      <a:pPr algn="ctr"/>
                      <a:r>
                        <a:rPr lang="en-AU" sz="2000" b="0" dirty="0"/>
                        <a:t>Good </a:t>
                      </a:r>
                      <a:r>
                        <a:rPr lang="en-AU" sz="2000" b="1" dirty="0"/>
                        <a:t>prehensile grip</a:t>
                      </a:r>
                      <a:r>
                        <a:rPr lang="en-AU" sz="2000" b="0" dirty="0"/>
                        <a:t>, but lack of opposable thumb means precision grip cannot be achieved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AU" sz="32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AU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/>
                        <a:t>Opposable thumb </a:t>
                      </a:r>
                      <a:r>
                        <a:rPr lang="en-AU" sz="1800" b="0" dirty="0"/>
                        <a:t>leads to </a:t>
                      </a:r>
                      <a:r>
                        <a:rPr lang="en-AU" sz="1800" b="1" dirty="0"/>
                        <a:t>higher degree of mobility </a:t>
                      </a:r>
                      <a:r>
                        <a:rPr lang="en-AU" sz="1800" b="0" dirty="0"/>
                        <a:t>and more precise actions can be carried 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09400"/>
                  </a:ext>
                </a:extLst>
              </a:tr>
              <a:tr h="837180"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Prognathism </a:t>
                      </a:r>
                      <a:r>
                        <a:rPr lang="en-AU" sz="1400" b="1" dirty="0"/>
                        <a:t>(projection of lower face)</a:t>
                      </a:r>
                      <a:endParaRPr lang="en-A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b="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b="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b="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b="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278258"/>
                  </a:ext>
                </a:extLst>
              </a:tr>
              <a:tr h="837180"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Dentition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000" b="0" dirty="0"/>
                        <a:t>Jaws narrower than gorilla, but same size teeth, large molars, thinnest enamel, 2.1.2.3 formula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b="0" dirty="0"/>
                        <a:t>Large jaws and teeth, diastema, large molars, 2.1.2.3 formula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b="0" dirty="0"/>
                        <a:t>Large jaws and teeth, diastema, 2.1.2.3 formula</a:t>
                      </a:r>
                    </a:p>
                    <a:p>
                      <a:pPr algn="ctr"/>
                      <a:endParaRPr lang="en-A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0" dirty="0"/>
                        <a:t>Smaller teeth, more than other great apes, no diastema, more enamel, 2.4.4.6 formula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961386"/>
                  </a:ext>
                </a:extLst>
              </a:tr>
              <a:tr h="696097"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Locomotion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0" dirty="0"/>
                        <a:t>Quadrupedal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0" dirty="0"/>
                        <a:t>Quadrupedal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0" dirty="0"/>
                        <a:t>Quadrupedal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0" dirty="0"/>
                        <a:t>Bipedal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91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4537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675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Your Place in the Primate Family Tree">
            <a:hlinkClick r:id="" action="ppaction://media"/>
            <a:extLst>
              <a:ext uri="{FF2B5EF4-FFF2-40B4-BE49-F238E27FC236}">
                <a16:creationId xmlns:a16="http://schemas.microsoft.com/office/drawing/2014/main" id="{D58BB312-9A91-44C6-B4F4-2192581C6A5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A96BE3-5308-41FA-B2D7-652418FC21FB}"/>
              </a:ext>
            </a:extLst>
          </p:cNvPr>
          <p:cNvSpPr/>
          <p:nvPr/>
        </p:nvSpPr>
        <p:spPr>
          <a:xfrm>
            <a:off x="0" y="6544032"/>
            <a:ext cx="5001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hlinkClick r:id="rId4"/>
              </a:rPr>
              <a:t>https://www.youtube.com/watch?v=dUKV02uYEu0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099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1076</Words>
  <Application>Microsoft Office PowerPoint</Application>
  <PresentationFormat>Widescreen</PresentationFormat>
  <Paragraphs>211</Paragraphs>
  <Slides>34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PowerPoint Presentation</vt:lpstr>
      <vt:lpstr>Learning Objectives</vt:lpstr>
      <vt:lpstr>PowerPoint Presentation</vt:lpstr>
      <vt:lpstr>Binomial Nomenclature (FYI only!)</vt:lpstr>
      <vt:lpstr>PowerPoint Presentation</vt:lpstr>
      <vt:lpstr>PowerPoint Presentation</vt:lpstr>
      <vt:lpstr>PowerPoint Presentation</vt:lpstr>
      <vt:lpstr>Classification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Evolutionary trends within primates</vt:lpstr>
      <vt:lpstr>Evolutionary trends within primates</vt:lpstr>
      <vt:lpstr>Human Hands</vt:lpstr>
      <vt:lpstr>Digits</vt:lpstr>
      <vt:lpstr>Prehensile and Precision Grips</vt:lpstr>
      <vt:lpstr>Digits</vt:lpstr>
      <vt:lpstr>Digits</vt:lpstr>
      <vt:lpstr>Dentition</vt:lpstr>
      <vt:lpstr>Teeth</vt:lpstr>
      <vt:lpstr>Reduced Prognathism</vt:lpstr>
      <vt:lpstr>Vision</vt:lpstr>
      <vt:lpstr>PowerPoint Presentation</vt:lpstr>
      <vt:lpstr>Relative size of cerebral cortex</vt:lpstr>
      <vt:lpstr>Relative size of cerebral cortex</vt:lpstr>
      <vt:lpstr>Brain</vt:lpstr>
      <vt:lpstr>PowerPoint Presentation</vt:lpstr>
      <vt:lpstr>Cranial capacity</vt:lpstr>
      <vt:lpstr>Gestation and parental care</vt:lpstr>
      <vt:lpstr>Summary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</dc:creator>
  <cp:lastModifiedBy>Sharan Tagore</cp:lastModifiedBy>
  <cp:revision>1</cp:revision>
  <dcterms:created xsi:type="dcterms:W3CDTF">2020-08-06T07:33:58Z</dcterms:created>
  <dcterms:modified xsi:type="dcterms:W3CDTF">2020-08-06T07:37:01Z</dcterms:modified>
</cp:coreProperties>
</file>