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9" r:id="rId3"/>
    <p:sldId id="260" r:id="rId4"/>
    <p:sldId id="281" r:id="rId5"/>
    <p:sldId id="258" r:id="rId6"/>
    <p:sldId id="273" r:id="rId7"/>
    <p:sldId id="28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7" r:id="rId19"/>
    <p:sldId id="279" r:id="rId20"/>
    <p:sldId id="274" r:id="rId21"/>
    <p:sldId id="275" r:id="rId22"/>
    <p:sldId id="276" r:id="rId23"/>
    <p:sldId id="278" r:id="rId24"/>
    <p:sldId id="27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0" autoAdjust="0"/>
    <p:restoredTop sz="94660"/>
  </p:normalViewPr>
  <p:slideViewPr>
    <p:cSldViewPr snapToGrid="0">
      <p:cViewPr>
        <p:scale>
          <a:sx n="68" d="100"/>
          <a:sy n="68" d="100"/>
        </p:scale>
        <p:origin x="5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1EB94-4573-4C44-A6D2-64382492E74C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23253-970C-4BF8-971A-E361B254ED6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5838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fld id="{60DB6107-3B3F-45FB-9A11-079CECA3B4AE}" type="slidenum">
              <a:rPr lang="en-US" altLang="en-US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469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fld id="{02732483-C7FF-4AF1-B589-63957FE97598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4723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fld id="{AB3E58D9-6757-44C9-871D-7E0D2DEB2F22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7352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</a:defRPr>
            </a:lvl9pPr>
          </a:lstStyle>
          <a:p>
            <a:fld id="{7D90416B-F3C8-49D3-8C53-B48EE8F0CB58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482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769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2706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4384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9438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6172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9759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788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057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97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489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7515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66CF1-ACBE-4CED-8BF5-15D718CEBDBE}" type="datetimeFigureOut">
              <a:rPr lang="en-AU" smtClean="0"/>
              <a:t>9/08/2020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2354B-2502-41D4-9A78-49CE9EA474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623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athwayz.org/Tree/Plain/APE+VS.+HOMININ+SKULL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93776" y="1161289"/>
            <a:ext cx="11247120" cy="5536376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493776" y="402622"/>
            <a:ext cx="11420855" cy="57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rgbClr val="0000FF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t>Evolutionary trends in hominids</a:t>
            </a:r>
            <a:r>
              <a:rPr lang="en-GB" altLang="en-US" sz="2200" dirty="0">
                <a:solidFill>
                  <a:srgbClr val="0000FF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t>	      		 </a:t>
            </a:r>
            <a:fld id="{B958BF5F-EE08-4C62-94C3-B8573E536F73}" type="datetime2">
              <a:rPr lang="en-GB" altLang="en-US" sz="1600">
                <a:solidFill>
                  <a:srgbClr val="0000FF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Sunday, 09 August 2020</a:t>
            </a:fld>
            <a:endParaRPr lang="en-GB" altLang="en-US" sz="1600" u="sng" dirty="0">
              <a:solidFill>
                <a:srgbClr val="0000FF"/>
              </a:solidFill>
              <a:latin typeface="Lucida Sans Unicode" panose="020B0602030504020204" pitchFamily="34" charset="0"/>
              <a:cs typeface="Arial" panose="020B0604020202020204" pitchFamily="34" charset="0"/>
            </a:endParaRP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2782888" y="3355976"/>
            <a:ext cx="8139112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>
              <a:solidFill>
                <a:srgbClr val="FF0000"/>
              </a:solidFill>
              <a:latin typeface="Lucida Sans Unicode" panose="020B06020305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976" y="1370581"/>
            <a:ext cx="10411016" cy="507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44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0871"/>
          </a:xfrm>
        </p:spPr>
        <p:txBody>
          <a:bodyPr>
            <a:normAutofit/>
          </a:bodyPr>
          <a:lstStyle/>
          <a:p>
            <a:r>
              <a:rPr lang="en-AU" b="1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1093"/>
            <a:ext cx="10515600" cy="4385870"/>
          </a:xfrm>
        </p:spPr>
        <p:txBody>
          <a:bodyPr>
            <a:noAutofit/>
          </a:bodyPr>
          <a:lstStyle/>
          <a:p>
            <a:pPr lvl="0"/>
            <a:r>
              <a:rPr lang="en-AU" dirty="0"/>
              <a:t>Describe the features that are similar between the members of the great apes</a:t>
            </a:r>
          </a:p>
          <a:p>
            <a:endParaRPr lang="en-AU" dirty="0"/>
          </a:p>
          <a:p>
            <a:pPr lvl="0"/>
            <a:r>
              <a:rPr lang="en-AU" dirty="0"/>
              <a:t>Outline the advantages of bipedalism</a:t>
            </a:r>
          </a:p>
          <a:p>
            <a:endParaRPr lang="en-AU" dirty="0"/>
          </a:p>
          <a:p>
            <a:pPr lvl="0"/>
            <a:r>
              <a:rPr lang="en-AU" dirty="0"/>
              <a:t>Describe the evolutionary changes of the great apes in terms of:</a:t>
            </a:r>
          </a:p>
          <a:p>
            <a:pPr lvl="1"/>
            <a:r>
              <a:rPr lang="en-AU" dirty="0"/>
              <a:t>Relative size of cerebral cortex</a:t>
            </a:r>
          </a:p>
          <a:p>
            <a:pPr lvl="1"/>
            <a:r>
              <a:rPr lang="en-AU" dirty="0"/>
              <a:t>Mobility of the digits</a:t>
            </a:r>
          </a:p>
          <a:p>
            <a:pPr lvl="1"/>
            <a:r>
              <a:rPr lang="en-AU" dirty="0"/>
              <a:t>Locomotion – adaptations to bipedalism and </a:t>
            </a:r>
            <a:r>
              <a:rPr lang="en-AU" dirty="0" err="1"/>
              <a:t>quadrupedalism</a:t>
            </a:r>
            <a:endParaRPr lang="en-AU" dirty="0"/>
          </a:p>
          <a:p>
            <a:pPr lvl="1"/>
            <a:r>
              <a:rPr lang="en-AU" dirty="0"/>
              <a:t>Prognathism and dentition</a:t>
            </a:r>
          </a:p>
          <a:p>
            <a:pPr marL="0" lvl="0" indent="0">
              <a:buNone/>
            </a:pPr>
            <a:endParaRPr lang="en-AU" sz="1200" dirty="0"/>
          </a:p>
          <a:p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493439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4" y="0"/>
            <a:ext cx="775143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21416446">
            <a:off x="4255385" y="1551112"/>
            <a:ext cx="401577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b="1" dirty="0"/>
              <a:t>Key words: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Tribe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Bipedal locomotion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Adaptation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Foramen magnum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Prehensility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Longitudinal arch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Transverse arch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Striding gait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31955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7019-94E2-48D6-8F5A-DF4FC6816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Lesson 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245FE-A62E-4FE8-AB7E-E200E250A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Complete pages </a:t>
            </a:r>
            <a:r>
              <a:rPr lang="en-AU" b="1" dirty="0">
                <a:solidFill>
                  <a:srgbClr val="FF0000"/>
                </a:solidFill>
              </a:rPr>
              <a:t>23-25 of your booklet</a:t>
            </a:r>
            <a:r>
              <a:rPr lang="en-AU" dirty="0"/>
              <a:t>, summarising the differences between great apes and humans.</a:t>
            </a:r>
          </a:p>
          <a:p>
            <a:endParaRPr lang="en-AU" dirty="0"/>
          </a:p>
          <a:p>
            <a:r>
              <a:rPr lang="en-AU" dirty="0"/>
              <a:t>Use the link below (source for some pages in the booklet)</a:t>
            </a:r>
          </a:p>
          <a:p>
            <a:pPr lvl="1"/>
            <a:r>
              <a:rPr lang="en-AU" dirty="0">
                <a:hlinkClick r:id="rId2"/>
              </a:rPr>
              <a:t>https://www.pathwayz.org/Tree/Plain/APE+VS.+HOMININ+SKULLS</a:t>
            </a:r>
            <a:r>
              <a:rPr lang="en-AU" dirty="0"/>
              <a:t> </a:t>
            </a:r>
          </a:p>
          <a:p>
            <a:pPr lvl="1"/>
            <a:endParaRPr lang="en-AU" dirty="0"/>
          </a:p>
          <a:p>
            <a:r>
              <a:rPr lang="en-AU" dirty="0"/>
              <a:t>Your notes from your booklet should be completed</a:t>
            </a:r>
          </a:p>
          <a:p>
            <a:pPr lvl="1"/>
            <a:r>
              <a:rPr lang="en-AU" dirty="0"/>
              <a:t>You </a:t>
            </a:r>
            <a:r>
              <a:rPr lang="en-AU" b="1" u="sng" dirty="0"/>
              <a:t>MUST</a:t>
            </a:r>
            <a:r>
              <a:rPr lang="en-AU" dirty="0"/>
              <a:t> know that humans are in the Great Ape category</a:t>
            </a:r>
          </a:p>
          <a:p>
            <a:pPr lvl="1"/>
            <a:r>
              <a:rPr lang="en-AU" dirty="0"/>
              <a:t>You must be able to compare the similarities and differences between humans and other great apes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83096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7019"/>
          </a:xfrm>
        </p:spPr>
        <p:txBody>
          <a:bodyPr/>
          <a:lstStyle/>
          <a:p>
            <a:r>
              <a:rPr lang="en-AU" b="1" dirty="0"/>
              <a:t>Classification of apes and humans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3358" y="1152144"/>
            <a:ext cx="7474418" cy="556725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73D4F2E-9417-4D13-977E-BEF2E00A28C0}"/>
              </a:ext>
            </a:extLst>
          </p:cNvPr>
          <p:cNvSpPr/>
          <p:nvPr/>
        </p:nvSpPr>
        <p:spPr>
          <a:xfrm>
            <a:off x="5141843" y="2915478"/>
            <a:ext cx="4359966" cy="341906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8407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b="1" dirty="0">
                <a:ln>
                  <a:noFill/>
                </a:ln>
                <a:latin typeface="Arial" panose="020B0604020202020204" pitchFamily="34" charset="0"/>
              </a:rPr>
              <a:t>What is a Hominin?</a:t>
            </a:r>
          </a:p>
        </p:txBody>
      </p:sp>
      <p:sp>
        <p:nvSpPr>
          <p:cNvPr id="15361" name="Content Placeholder 2"/>
          <p:cNvSpPr>
            <a:spLocks noGrp="1"/>
          </p:cNvSpPr>
          <p:nvPr>
            <p:ph idx="1"/>
          </p:nvPr>
        </p:nvSpPr>
        <p:spPr>
          <a:xfrm>
            <a:off x="563880" y="1874520"/>
            <a:ext cx="6175248" cy="4599432"/>
          </a:xfrm>
        </p:spPr>
        <p:txBody>
          <a:bodyPr rtlCol="0">
            <a:normAutofit/>
          </a:bodyPr>
          <a:lstStyle/>
          <a:p>
            <a:pPr fontAlgn="auto">
              <a:buFont typeface="Arial"/>
              <a:buChar char="•"/>
              <a:defRPr/>
            </a:pPr>
            <a:r>
              <a:rPr lang="en-AU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Humans have similar characteristics as Apes and are together they are classified in the family </a:t>
            </a:r>
            <a:r>
              <a:rPr lang="en-AU" altLang="en-US" b="1" dirty="0" err="1">
                <a:solidFill>
                  <a:srgbClr val="FF0000"/>
                </a:solidFill>
                <a:latin typeface="Arial" panose="020B0604020202020204" pitchFamily="34" charset="0"/>
              </a:rPr>
              <a:t>Hominidae</a:t>
            </a:r>
            <a:r>
              <a:rPr lang="en-AU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pPr fontAlgn="auto">
              <a:buFont typeface="Arial"/>
              <a:buChar char="•"/>
              <a:defRPr/>
            </a:pPr>
            <a:endParaRPr lang="en-AU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buFont typeface="Arial"/>
              <a:buChar char="•"/>
              <a:defRPr/>
            </a:pPr>
            <a:r>
              <a:rPr lang="en-AU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However humans differ from Apes in their appearance, structure and behaviour.</a:t>
            </a:r>
          </a:p>
          <a:p>
            <a:pPr fontAlgn="auto">
              <a:buFont typeface="Arial"/>
              <a:buChar char="•"/>
              <a:defRPr/>
            </a:pPr>
            <a:endParaRPr lang="en-AU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buFont typeface="Arial"/>
              <a:buChar char="•"/>
              <a:defRPr/>
            </a:pPr>
            <a:r>
              <a:rPr lang="en-AU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Humans are classified into their own group known as the </a:t>
            </a:r>
            <a:r>
              <a:rPr lang="en-AU" altLang="en-US" b="1" dirty="0" err="1">
                <a:solidFill>
                  <a:srgbClr val="FF0000"/>
                </a:solidFill>
                <a:latin typeface="Arial" panose="020B0604020202020204" pitchFamily="34" charset="0"/>
              </a:rPr>
              <a:t>Hominins</a:t>
            </a:r>
            <a:r>
              <a:rPr lang="en-AU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2560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098" y="2176273"/>
            <a:ext cx="4666662" cy="399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920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996AB9E2-696F-4497-B21F-BFEA6DDE3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36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Adaptations for an erect posture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5809488" cy="4351338"/>
          </a:xfrm>
        </p:spPr>
        <p:txBody>
          <a:bodyPr/>
          <a:lstStyle/>
          <a:p>
            <a:r>
              <a:rPr lang="en-AU" b="1" dirty="0"/>
              <a:t>Position of the foramen magnum</a:t>
            </a:r>
          </a:p>
          <a:p>
            <a:pPr lvl="1"/>
            <a:r>
              <a:rPr lang="en-AU" dirty="0"/>
              <a:t>Where the brain joins the spinal cord is a hole called the </a:t>
            </a:r>
            <a:r>
              <a:rPr lang="en-AU" b="1" dirty="0">
                <a:solidFill>
                  <a:srgbClr val="FF0000"/>
                </a:solidFill>
              </a:rPr>
              <a:t>foramen magnum</a:t>
            </a:r>
          </a:p>
          <a:p>
            <a:pPr lvl="1"/>
            <a:r>
              <a:rPr lang="en-AU" dirty="0"/>
              <a:t>Erect posture in humans and apes has meant that it has moved to the base of the skull</a:t>
            </a:r>
          </a:p>
          <a:p>
            <a:pPr lvl="1"/>
            <a:r>
              <a:rPr lang="en-AU" dirty="0"/>
              <a:t>Quadrupeds have the hole at the back of the skull</a:t>
            </a:r>
          </a:p>
        </p:txBody>
      </p:sp>
      <p:pic>
        <p:nvPicPr>
          <p:cNvPr id="1026" name="Picture 2" descr="http://www.metafilosofia.net/paleo/images/Especies/austcra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465" y="1758156"/>
            <a:ext cx="315277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olkscompanions.com/sites/default/files/resize/ape_human_skeleton-290x26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464" y="4044950"/>
            <a:ext cx="3152775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41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Curvature of the spinal column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968240" cy="4351338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Humans have a double curvature of the spine, forming an S-shape that helps with bipedalism</a:t>
            </a:r>
          </a:p>
          <a:p>
            <a:endParaRPr lang="en-AU" dirty="0"/>
          </a:p>
          <a:p>
            <a:r>
              <a:rPr lang="en-AU" dirty="0"/>
              <a:t>Lumbar curvature (lower part of spine) aids balance and allows head to balance on top of neck</a:t>
            </a:r>
          </a:p>
          <a:p>
            <a:endParaRPr lang="en-AU" dirty="0"/>
          </a:p>
          <a:p>
            <a:r>
              <a:rPr lang="en-AU" dirty="0"/>
              <a:t>Cervical curve in neck brings vertebral column under centre of gravity of the skull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01" y="2212848"/>
            <a:ext cx="5623579" cy="3209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112" y="5632704"/>
            <a:ext cx="5431611" cy="90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7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The jaw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798188" cy="4351338"/>
          </a:xfrm>
        </p:spPr>
        <p:txBody>
          <a:bodyPr>
            <a:normAutofit fontScale="92500"/>
          </a:bodyPr>
          <a:lstStyle/>
          <a:p>
            <a:r>
              <a:rPr lang="en-AU" dirty="0"/>
              <a:t>Human facial profile is much flatter than apes</a:t>
            </a:r>
          </a:p>
          <a:p>
            <a:endParaRPr lang="en-AU" dirty="0"/>
          </a:p>
          <a:p>
            <a:r>
              <a:rPr lang="en-AU" dirty="0"/>
              <a:t>Evolution has led to the size and position of the jaw to gradually reduce</a:t>
            </a:r>
          </a:p>
          <a:p>
            <a:endParaRPr lang="en-AU" dirty="0"/>
          </a:p>
          <a:p>
            <a:r>
              <a:rPr lang="en-AU" dirty="0"/>
              <a:t>Weight distribution on the front and back of the skull means the foramen magnum is balanced without the need for large supporting muscles</a:t>
            </a:r>
          </a:p>
        </p:txBody>
      </p:sp>
      <p:pic>
        <p:nvPicPr>
          <p:cNvPr id="2050" name="Picture 2" descr="https://encrypted-tbn1.gstatic.com/images?q=tbn:ANd9GcQB98XZqMPah6D5gmv8BoqwyTAMTB0NtuAVZUxG_TuPwo_j6sq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388" y="2450592"/>
            <a:ext cx="5237223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12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The pelvis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2769"/>
            <a:ext cx="10515600" cy="3300984"/>
          </a:xfrm>
        </p:spPr>
        <p:txBody>
          <a:bodyPr>
            <a:normAutofit fontScale="85000" lnSpcReduction="20000"/>
          </a:bodyPr>
          <a:lstStyle/>
          <a:p>
            <a:r>
              <a:rPr lang="en-AU" dirty="0"/>
              <a:t>Human pelvis is broader and shorter than that of apes</a:t>
            </a:r>
          </a:p>
          <a:p>
            <a:endParaRPr lang="en-AU" dirty="0"/>
          </a:p>
          <a:p>
            <a:r>
              <a:rPr lang="en-AU" dirty="0"/>
              <a:t>Bowl-shaped pelvis supports abdominal organs when standing upright</a:t>
            </a:r>
          </a:p>
          <a:p>
            <a:endParaRPr lang="en-AU" dirty="0"/>
          </a:p>
          <a:p>
            <a:r>
              <a:rPr lang="en-AU" dirty="0"/>
              <a:t>In females, it supports the developing foetus during pregnancy (female pelvis tends to be broader than in males)</a:t>
            </a:r>
          </a:p>
          <a:p>
            <a:endParaRPr lang="en-AU" dirty="0"/>
          </a:p>
          <a:p>
            <a:r>
              <a:rPr lang="en-AU" dirty="0"/>
              <a:t>Broad hip bones allow attachment of large buttock muscles for leg movement and keeping upper body erect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171" y="4733628"/>
            <a:ext cx="4068789" cy="201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3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The carrying 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446264" cy="4351338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Hip sockets in humans are wide apart, but the femur (thigh bone) converges towards the knee</a:t>
            </a:r>
          </a:p>
          <a:p>
            <a:endParaRPr lang="en-AU" dirty="0"/>
          </a:p>
          <a:p>
            <a:r>
              <a:rPr lang="en-AU" dirty="0"/>
              <a:t>Leads to the carrying angle which ensures weight distribution is towards the central axis of the body</a:t>
            </a:r>
          </a:p>
          <a:p>
            <a:endParaRPr lang="en-AU" dirty="0"/>
          </a:p>
          <a:p>
            <a:r>
              <a:rPr lang="en-AU" dirty="0"/>
              <a:t>Creates greater stability and a striding gait, rather than a swaying one, as seen in apes</a:t>
            </a:r>
          </a:p>
          <a:p>
            <a:endParaRPr lang="en-AU" dirty="0"/>
          </a:p>
          <a:p>
            <a:r>
              <a:rPr lang="en-AU" dirty="0"/>
              <a:t>Weight transmission falls to the outside of the femur in humans, compared to the inside in chimps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736" y="1825625"/>
            <a:ext cx="3415456" cy="450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7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The knee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11824" cy="4351338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Knee joint has two hinges – inner and outer – with ligaments in the middle</a:t>
            </a:r>
          </a:p>
          <a:p>
            <a:endParaRPr lang="en-AU" dirty="0"/>
          </a:p>
          <a:p>
            <a:r>
              <a:rPr lang="en-AU" dirty="0"/>
              <a:t>Outer hinge is larger as weight is transmitted down the outside of the femur</a:t>
            </a:r>
          </a:p>
          <a:p>
            <a:endParaRPr lang="en-AU" dirty="0"/>
          </a:p>
          <a:p>
            <a:r>
              <a:rPr lang="en-AU" dirty="0"/>
              <a:t>Ligaments supporting knee joint stop forces bending knee backwards</a:t>
            </a:r>
          </a:p>
          <a:p>
            <a:endParaRPr lang="en-AU" dirty="0"/>
          </a:p>
          <a:p>
            <a:r>
              <a:rPr lang="en-AU" dirty="0"/>
              <a:t>Natural resistance in the knee means no energy is required to support the body in standing positions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947765"/>
            <a:ext cx="4627497" cy="56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23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The foot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48984" cy="4351338"/>
          </a:xfrm>
        </p:spPr>
        <p:txBody>
          <a:bodyPr>
            <a:normAutofit lnSpcReduction="10000"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Transverse and longitudinal arches </a:t>
            </a:r>
            <a:r>
              <a:rPr lang="en-AU" dirty="0"/>
              <a:t>make the human foot unique and perfect for bipedal locomotion</a:t>
            </a:r>
          </a:p>
          <a:p>
            <a:endParaRPr lang="en-AU" dirty="0"/>
          </a:p>
          <a:p>
            <a:r>
              <a:rPr lang="en-AU" dirty="0"/>
              <a:t>Bones of foot between toes and ankle – the </a:t>
            </a:r>
            <a:r>
              <a:rPr lang="en-AU" b="1" dirty="0">
                <a:solidFill>
                  <a:srgbClr val="FF0000"/>
                </a:solidFill>
              </a:rPr>
              <a:t>metatarsals</a:t>
            </a:r>
            <a:r>
              <a:rPr lang="en-AU" dirty="0"/>
              <a:t> – are shaped in such a way that they form the two arches</a:t>
            </a:r>
          </a:p>
          <a:p>
            <a:endParaRPr lang="en-AU" dirty="0"/>
          </a:p>
          <a:p>
            <a:r>
              <a:rPr lang="en-AU" dirty="0"/>
              <a:t>Humans walk using a </a:t>
            </a:r>
            <a:r>
              <a:rPr lang="en-AU" b="1" dirty="0">
                <a:solidFill>
                  <a:srgbClr val="FF0000"/>
                </a:solidFill>
              </a:rPr>
              <a:t>striding gait</a:t>
            </a:r>
            <a:r>
              <a:rPr lang="en-AU" dirty="0"/>
              <a:t>, where the hip and knee are fully extended</a:t>
            </a:r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7184" y="573030"/>
            <a:ext cx="4873814" cy="3925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162" y="4624457"/>
            <a:ext cx="2151517" cy="208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4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Centre of gravity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639056" cy="4351338"/>
          </a:xfrm>
        </p:spPr>
        <p:txBody>
          <a:bodyPr/>
          <a:lstStyle/>
          <a:p>
            <a:r>
              <a:rPr lang="en-AU" dirty="0"/>
              <a:t>Centre of gravity is lower in humans than in apes – contributes to stability when walking upright or standing erect</a:t>
            </a:r>
          </a:p>
          <a:p>
            <a:endParaRPr lang="en-AU" dirty="0"/>
          </a:p>
          <a:p>
            <a:r>
              <a:rPr lang="en-AU" dirty="0"/>
              <a:t>Human legs are (usually!) longer than arms which help to lower the centre of gravity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496" y="1690688"/>
            <a:ext cx="4812792" cy="396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7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51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Stance and locomotion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016496" cy="4351338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Muscle tone is essential for walking upright</a:t>
            </a:r>
          </a:p>
          <a:p>
            <a:endParaRPr lang="en-AU" dirty="0"/>
          </a:p>
          <a:p>
            <a:r>
              <a:rPr lang="en-AU" dirty="0"/>
              <a:t>Partial contraction of skeletal muscles helps to keep head erect and support the body in an upright position</a:t>
            </a:r>
          </a:p>
          <a:p>
            <a:endParaRPr lang="en-AU" dirty="0"/>
          </a:p>
          <a:p>
            <a:r>
              <a:rPr lang="en-AU" dirty="0"/>
              <a:t>Body weight distribution through feet has evolved for bipedalism</a:t>
            </a:r>
          </a:p>
          <a:p>
            <a:endParaRPr lang="en-AU" dirty="0"/>
          </a:p>
          <a:p>
            <a:r>
              <a:rPr lang="en-AU" dirty="0"/>
              <a:t>Swinging arms keeps shoulders at right angles to direction of movement and reduces energy expended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984" y="4212038"/>
            <a:ext cx="2296455" cy="24434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7171" y="1027906"/>
            <a:ext cx="893917" cy="4721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4494" y="1143278"/>
            <a:ext cx="1285389" cy="77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6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Relative size of cerebral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/>
              <a:t>Increase in cerebrum size due to development of cerebral cortex</a:t>
            </a:r>
          </a:p>
          <a:p>
            <a:endParaRPr lang="en-AU" dirty="0"/>
          </a:p>
          <a:p>
            <a:r>
              <a:rPr lang="en-AU" dirty="0"/>
              <a:t>Lead to greater convolutions in the brain, which increased brain surface area (up to 50% compared with no convolutions)</a:t>
            </a:r>
          </a:p>
          <a:p>
            <a:endParaRPr lang="en-AU" dirty="0"/>
          </a:p>
          <a:p>
            <a:r>
              <a:rPr lang="en-AU" dirty="0"/>
              <a:t>Larger brains required larger craniums to house them</a:t>
            </a:r>
          </a:p>
          <a:p>
            <a:endParaRPr lang="en-AU" dirty="0"/>
          </a:p>
          <a:p>
            <a:r>
              <a:rPr lang="en-AU" dirty="0"/>
              <a:t>Lead to brown becoming more vertical and a shortening of the snout</a:t>
            </a:r>
          </a:p>
          <a:p>
            <a:endParaRPr lang="en-AU" dirty="0"/>
          </a:p>
          <a:p>
            <a:r>
              <a:rPr lang="en-AU" dirty="0"/>
              <a:t>Increase in brain size is an evolutionary trend in hominins – known by measuring cranial capacity</a:t>
            </a:r>
          </a:p>
        </p:txBody>
      </p:sp>
    </p:spTree>
    <p:extLst>
      <p:ext uri="{BB962C8B-B14F-4D97-AF65-F5344CB8AC3E}">
        <p14:creationId xmlns:p14="http://schemas.microsoft.com/office/powerpoint/2010/main" val="392265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Relative size of cerebral cortex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842760" cy="4351338"/>
          </a:xfrm>
        </p:spPr>
        <p:txBody>
          <a:bodyPr>
            <a:normAutofit fontScale="85000" lnSpcReduction="20000"/>
          </a:bodyPr>
          <a:lstStyle/>
          <a:p>
            <a:r>
              <a:rPr lang="en-AU" b="1" dirty="0" err="1">
                <a:solidFill>
                  <a:srgbClr val="FF0000"/>
                </a:solidFill>
              </a:rPr>
              <a:t>Endocasts</a:t>
            </a:r>
            <a:r>
              <a:rPr lang="en-AU" dirty="0">
                <a:solidFill>
                  <a:srgbClr val="FF0000"/>
                </a:solidFill>
              </a:rPr>
              <a:t> </a:t>
            </a:r>
            <a:r>
              <a:rPr lang="en-AU" dirty="0"/>
              <a:t>have determined the size and shape of the brain.  These are impressions made from inside the skulls</a:t>
            </a:r>
          </a:p>
          <a:p>
            <a:endParaRPr lang="en-AU" dirty="0"/>
          </a:p>
          <a:p>
            <a:r>
              <a:rPr lang="en-AU" dirty="0" err="1"/>
              <a:t>Endocasts</a:t>
            </a:r>
            <a:r>
              <a:rPr lang="en-AU" dirty="0"/>
              <a:t> may occur naturally, or made using skulls that are found </a:t>
            </a:r>
          </a:p>
          <a:p>
            <a:endParaRPr lang="en-AU" dirty="0"/>
          </a:p>
          <a:p>
            <a:r>
              <a:rPr lang="en-AU" dirty="0" err="1"/>
              <a:t>Endocasts</a:t>
            </a:r>
            <a:r>
              <a:rPr lang="en-AU" dirty="0"/>
              <a:t> of Australopithecines indicate brain size was similar t that of an ape, but foramen magnum was more forward, indicating </a:t>
            </a:r>
            <a:r>
              <a:rPr lang="en-AU" dirty="0" err="1"/>
              <a:t>bipedialism</a:t>
            </a:r>
            <a:endParaRPr lang="en-AU" dirty="0"/>
          </a:p>
          <a:p>
            <a:endParaRPr lang="en-AU" dirty="0"/>
          </a:p>
          <a:p>
            <a:r>
              <a:rPr lang="en-AU" dirty="0"/>
              <a:t>Sometimes only skull fragments are found, so determining brain size can only be estimated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558" y="2222182"/>
            <a:ext cx="3662157" cy="336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8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2"/>
          <p:cNvSpPr>
            <a:spLocks noGrp="1"/>
          </p:cNvSpPr>
          <p:nvPr>
            <p:ph type="title"/>
          </p:nvPr>
        </p:nvSpPr>
        <p:spPr>
          <a:xfrm>
            <a:off x="1774826" y="404813"/>
            <a:ext cx="8456613" cy="1054100"/>
          </a:xfrm>
        </p:spPr>
        <p:txBody>
          <a:bodyPr/>
          <a:lstStyle/>
          <a:p>
            <a:r>
              <a:rPr lang="en-US" altLang="en-US" b="1" dirty="0">
                <a:ln>
                  <a:noFill/>
                </a:ln>
              </a:rPr>
              <a:t>Dentition</a:t>
            </a:r>
          </a:p>
        </p:txBody>
      </p:sp>
      <p:sp>
        <p:nvSpPr>
          <p:cNvPr id="7270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Dental arcade </a:t>
            </a:r>
            <a:r>
              <a:rPr lang="en-US" altLang="en-US" dirty="0"/>
              <a:t>is the shape of the tooth row.</a:t>
            </a:r>
          </a:p>
          <a:p>
            <a:endParaRPr lang="en-US" altLang="en-US" dirty="0"/>
          </a:p>
          <a:p>
            <a:r>
              <a:rPr lang="en-US" altLang="en-US" dirty="0"/>
              <a:t>This has changed from a more U-shape seen in apes to a parabolic shape in humans.</a:t>
            </a:r>
          </a:p>
        </p:txBody>
      </p:sp>
      <p:pic>
        <p:nvPicPr>
          <p:cNvPr id="7270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8" b="32198"/>
          <a:stretch>
            <a:fillRect/>
          </a:stretch>
        </p:blipFill>
        <p:spPr bwMode="auto">
          <a:xfrm>
            <a:off x="2859088" y="3862388"/>
            <a:ext cx="6800850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252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n>
                  <a:noFill/>
                </a:ln>
              </a:rPr>
              <a:t>Dentition</a:t>
            </a:r>
          </a:p>
        </p:txBody>
      </p:sp>
      <p:sp>
        <p:nvSpPr>
          <p:cNvPr id="7475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Change in shape is associated with a reduction in the size of canines, no need for diastema.</a:t>
            </a:r>
          </a:p>
          <a:p>
            <a:endParaRPr lang="en-US" altLang="en-US" dirty="0"/>
          </a:p>
          <a:p>
            <a:r>
              <a:rPr lang="en-US" altLang="en-US" dirty="0"/>
              <a:t>Molars and pre-molars have become smaller.</a:t>
            </a:r>
          </a:p>
        </p:txBody>
      </p:sp>
      <p:pic>
        <p:nvPicPr>
          <p:cNvPr id="7475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549" y="3762375"/>
            <a:ext cx="2879725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506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n>
                  <a:noFill/>
                </a:ln>
              </a:rPr>
              <a:t>Prognathism</a:t>
            </a:r>
            <a:endParaRPr lang="en-US" altLang="en-US" b="1" dirty="0">
              <a:ln>
                <a:noFill/>
              </a:ln>
            </a:endParaRPr>
          </a:p>
        </p:txBody>
      </p:sp>
      <p:sp>
        <p:nvSpPr>
          <p:cNvPr id="7680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err="1">
                <a:solidFill>
                  <a:srgbClr val="FF0000"/>
                </a:solidFill>
              </a:rPr>
              <a:t>Prognathism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refers to a protruding or jutting jaw.</a:t>
            </a:r>
          </a:p>
          <a:p>
            <a:endParaRPr lang="en-US" altLang="en-US" dirty="0"/>
          </a:p>
          <a:p>
            <a:r>
              <a:rPr lang="en-US" altLang="en-US" dirty="0"/>
              <a:t>As teeth size reduced, the face became flatter, a chin was developed, and a more prominent nose.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3798166"/>
            <a:ext cx="6067641" cy="283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07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evolution.berkeley.edu/evosite/evo101/images/hominid_graph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954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04801"/>
            <a:ext cx="8229600" cy="5821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/>
              <a:t>What was this first human like?</a:t>
            </a:r>
            <a:endParaRPr lang="en-AU" sz="6000" dirty="0"/>
          </a:p>
        </p:txBody>
      </p:sp>
      <p:pic>
        <p:nvPicPr>
          <p:cNvPr id="4" name="Walking with cavemen - Australopithecu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24200" y="2133601"/>
            <a:ext cx="571976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6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948</Words>
  <Application>Microsoft Office PowerPoint</Application>
  <PresentationFormat>Widescreen</PresentationFormat>
  <Paragraphs>130</Paragraphs>
  <Slides>24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Lucida Sans Unicode</vt:lpstr>
      <vt:lpstr>Office Theme</vt:lpstr>
      <vt:lpstr>PowerPoint Presentation</vt:lpstr>
      <vt:lpstr>Learning Objectives</vt:lpstr>
      <vt:lpstr>PowerPoint Presentation</vt:lpstr>
      <vt:lpstr>Lesson Aim</vt:lpstr>
      <vt:lpstr>Classification of apes and humans</vt:lpstr>
      <vt:lpstr>What is a Hominin?</vt:lpstr>
      <vt:lpstr>PowerPoint Presentation</vt:lpstr>
      <vt:lpstr>Adaptations for an erect posture</vt:lpstr>
      <vt:lpstr>Curvature of the spinal column</vt:lpstr>
      <vt:lpstr>The jaw</vt:lpstr>
      <vt:lpstr>The pelvis</vt:lpstr>
      <vt:lpstr>The carrying angle</vt:lpstr>
      <vt:lpstr>The knee</vt:lpstr>
      <vt:lpstr>The foot</vt:lpstr>
      <vt:lpstr>Centre of gravity</vt:lpstr>
      <vt:lpstr>PowerPoint Presentation</vt:lpstr>
      <vt:lpstr>Stance and locomotion</vt:lpstr>
      <vt:lpstr>Relative size of cerebral cortex</vt:lpstr>
      <vt:lpstr>Relative size of cerebral cortex</vt:lpstr>
      <vt:lpstr>Dentition</vt:lpstr>
      <vt:lpstr>Dentition</vt:lpstr>
      <vt:lpstr>Prognathism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</dc:creator>
  <cp:lastModifiedBy>Sharan Tagore</cp:lastModifiedBy>
  <cp:revision>23</cp:revision>
  <dcterms:created xsi:type="dcterms:W3CDTF">2016-08-21T12:03:52Z</dcterms:created>
  <dcterms:modified xsi:type="dcterms:W3CDTF">2020-08-09T00:53:04Z</dcterms:modified>
</cp:coreProperties>
</file>