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9" r:id="rId4"/>
    <p:sldId id="269" r:id="rId5"/>
    <p:sldId id="265" r:id="rId6"/>
    <p:sldId id="266" r:id="rId7"/>
    <p:sldId id="267" r:id="rId8"/>
    <p:sldId id="260" r:id="rId9"/>
    <p:sldId id="261" r:id="rId10"/>
    <p:sldId id="262" r:id="rId11"/>
    <p:sldId id="271" r:id="rId12"/>
    <p:sldId id="285" r:id="rId13"/>
    <p:sldId id="263" r:id="rId14"/>
    <p:sldId id="264" r:id="rId15"/>
    <p:sldId id="272" r:id="rId16"/>
    <p:sldId id="284" r:id="rId17"/>
    <p:sldId id="298" r:id="rId18"/>
    <p:sldId id="299" r:id="rId19"/>
    <p:sldId id="386" r:id="rId20"/>
    <p:sldId id="300" r:id="rId21"/>
    <p:sldId id="301" r:id="rId22"/>
    <p:sldId id="295" r:id="rId23"/>
    <p:sldId id="302" r:id="rId24"/>
    <p:sldId id="371" r:id="rId25"/>
    <p:sldId id="370" r:id="rId26"/>
    <p:sldId id="383" r:id="rId27"/>
    <p:sldId id="304" r:id="rId28"/>
    <p:sldId id="416" r:id="rId29"/>
    <p:sldId id="352" r:id="rId30"/>
    <p:sldId id="307" r:id="rId31"/>
    <p:sldId id="382" r:id="rId32"/>
    <p:sldId id="308" r:id="rId33"/>
    <p:sldId id="309" r:id="rId34"/>
    <p:sldId id="381" r:id="rId35"/>
    <p:sldId id="310" r:id="rId36"/>
    <p:sldId id="313" r:id="rId37"/>
    <p:sldId id="378" r:id="rId38"/>
    <p:sldId id="314" r:id="rId39"/>
    <p:sldId id="419" r:id="rId40"/>
    <p:sldId id="440" r:id="rId41"/>
    <p:sldId id="315" r:id="rId42"/>
    <p:sldId id="379" r:id="rId43"/>
    <p:sldId id="316" r:id="rId44"/>
    <p:sldId id="321" r:id="rId45"/>
    <p:sldId id="275" r:id="rId46"/>
    <p:sldId id="28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69E9E-AECB-4030-B7A1-9C4A77435A3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AU"/>
        </a:p>
      </dgm:t>
    </dgm:pt>
    <dgm:pt modelId="{97CA37EE-C193-44E0-9ECF-0511125DFB26}">
      <dgm:prSet phldrT="[Text]" custT="1"/>
      <dgm:spPr/>
      <dgm:t>
        <a:bodyPr/>
        <a:lstStyle/>
        <a:p>
          <a:r>
            <a:rPr lang="en-AU" sz="2000" b="1" dirty="0"/>
            <a:t>Australopithecines</a:t>
          </a:r>
          <a:endParaRPr lang="en-AU" sz="1600" b="1" dirty="0"/>
        </a:p>
      </dgm:t>
    </dgm:pt>
    <dgm:pt modelId="{1CC1EBCA-81B7-4E5F-9D1B-8153CB4D1C74}" type="parTrans" cxnId="{DBD48213-3A14-41CA-8041-30733555A8D3}">
      <dgm:prSet/>
      <dgm:spPr/>
      <dgm:t>
        <a:bodyPr/>
        <a:lstStyle/>
        <a:p>
          <a:endParaRPr lang="en-AU"/>
        </a:p>
      </dgm:t>
    </dgm:pt>
    <dgm:pt modelId="{33E1A9A3-B5C4-4D11-9D71-B9A85C6D594C}" type="sibTrans" cxnId="{DBD48213-3A14-41CA-8041-30733555A8D3}">
      <dgm:prSet/>
      <dgm:spPr/>
      <dgm:t>
        <a:bodyPr/>
        <a:lstStyle/>
        <a:p>
          <a:endParaRPr lang="en-AU"/>
        </a:p>
      </dgm:t>
    </dgm:pt>
    <dgm:pt modelId="{1C53798A-A624-4CC4-87A9-5787F505F6FC}">
      <dgm:prSet phldrT="[Text]" custT="1"/>
      <dgm:spPr/>
      <dgm:t>
        <a:bodyPr/>
        <a:lstStyle/>
        <a:p>
          <a:r>
            <a:rPr lang="en-AU" sz="3600" b="1" dirty="0"/>
            <a:t>Gracile</a:t>
          </a:r>
        </a:p>
      </dgm:t>
    </dgm:pt>
    <dgm:pt modelId="{6BDC4F9F-5D9B-4D79-AB63-1B96253DD098}" type="parTrans" cxnId="{4E8F3C51-2EC2-4798-9B01-593D36E5862D}">
      <dgm:prSet/>
      <dgm:spPr/>
      <dgm:t>
        <a:bodyPr/>
        <a:lstStyle/>
        <a:p>
          <a:endParaRPr lang="en-AU"/>
        </a:p>
      </dgm:t>
    </dgm:pt>
    <dgm:pt modelId="{55316840-7536-4921-A309-8FB401E879A2}" type="sibTrans" cxnId="{4E8F3C51-2EC2-4798-9B01-593D36E5862D}">
      <dgm:prSet/>
      <dgm:spPr/>
      <dgm:t>
        <a:bodyPr/>
        <a:lstStyle/>
        <a:p>
          <a:endParaRPr lang="en-AU"/>
        </a:p>
      </dgm:t>
    </dgm:pt>
    <dgm:pt modelId="{FF955876-A4D7-4278-A9BE-FC10707A8B71}">
      <dgm:prSet phldrT="[Text]"/>
      <dgm:spPr/>
      <dgm:t>
        <a:bodyPr/>
        <a:lstStyle/>
        <a:p>
          <a:r>
            <a:rPr lang="en-AU" dirty="0"/>
            <a:t>120-140cm and 25-35kgs</a:t>
          </a:r>
        </a:p>
      </dgm:t>
    </dgm:pt>
    <dgm:pt modelId="{285EC14F-BF61-4986-BB77-61208E990544}" type="parTrans" cxnId="{74225024-0FDA-44CC-A5B6-2CEC96004C28}">
      <dgm:prSet/>
      <dgm:spPr/>
      <dgm:t>
        <a:bodyPr/>
        <a:lstStyle/>
        <a:p>
          <a:endParaRPr lang="en-AU"/>
        </a:p>
      </dgm:t>
    </dgm:pt>
    <dgm:pt modelId="{C7BBA338-C85A-44B6-BAE8-1F3F61CF9003}" type="sibTrans" cxnId="{74225024-0FDA-44CC-A5B6-2CEC96004C28}">
      <dgm:prSet/>
      <dgm:spPr/>
      <dgm:t>
        <a:bodyPr/>
        <a:lstStyle/>
        <a:p>
          <a:endParaRPr lang="en-AU"/>
        </a:p>
      </dgm:t>
    </dgm:pt>
    <dgm:pt modelId="{C7C335A7-A97A-494B-B02B-AC05F57AE3DC}">
      <dgm:prSet phldrT="[Text]"/>
      <dgm:spPr/>
      <dgm:t>
        <a:bodyPr/>
        <a:lstStyle/>
        <a:p>
          <a:r>
            <a:rPr lang="en-AU" dirty="0"/>
            <a:t>Teeth more in proportion to each other and jaw muscles were smaller</a:t>
          </a:r>
        </a:p>
      </dgm:t>
    </dgm:pt>
    <dgm:pt modelId="{BF298A21-D2C1-4286-AB8F-69FD402A4453}" type="parTrans" cxnId="{965205D2-F3F9-4574-980F-9B41B77D7459}">
      <dgm:prSet/>
      <dgm:spPr/>
      <dgm:t>
        <a:bodyPr/>
        <a:lstStyle/>
        <a:p>
          <a:endParaRPr lang="en-AU"/>
        </a:p>
      </dgm:t>
    </dgm:pt>
    <dgm:pt modelId="{0F7E9655-DBA4-490A-86A1-204278E50397}" type="sibTrans" cxnId="{965205D2-F3F9-4574-980F-9B41B77D7459}">
      <dgm:prSet/>
      <dgm:spPr/>
      <dgm:t>
        <a:bodyPr/>
        <a:lstStyle/>
        <a:p>
          <a:endParaRPr lang="en-AU"/>
        </a:p>
      </dgm:t>
    </dgm:pt>
    <dgm:pt modelId="{AAC323F5-3644-464A-9332-308061CBF3FB}">
      <dgm:prSet phldrT="[Text]" custT="1"/>
      <dgm:spPr/>
      <dgm:t>
        <a:bodyPr/>
        <a:lstStyle/>
        <a:p>
          <a:r>
            <a:rPr lang="en-AU" sz="2400" b="1" dirty="0"/>
            <a:t>Robust </a:t>
          </a:r>
        </a:p>
        <a:p>
          <a:r>
            <a:rPr lang="en-AU" sz="1500" dirty="0"/>
            <a:t>(now classified as a separate genus – </a:t>
          </a:r>
          <a:r>
            <a:rPr lang="en-AU" sz="1800" b="1" i="1" dirty="0"/>
            <a:t>Paranthropus</a:t>
          </a:r>
          <a:r>
            <a:rPr lang="en-AU" sz="1500" dirty="0"/>
            <a:t>)</a:t>
          </a:r>
        </a:p>
      </dgm:t>
    </dgm:pt>
    <dgm:pt modelId="{EFDABBEF-469E-4FF5-911F-37BD66508F32}" type="parTrans" cxnId="{BE6BE933-D649-4B65-BB90-C9337421E4F2}">
      <dgm:prSet/>
      <dgm:spPr/>
      <dgm:t>
        <a:bodyPr/>
        <a:lstStyle/>
        <a:p>
          <a:endParaRPr lang="en-AU"/>
        </a:p>
      </dgm:t>
    </dgm:pt>
    <dgm:pt modelId="{AB90AB4B-ADFD-451D-8492-67397D7B2906}" type="sibTrans" cxnId="{BE6BE933-D649-4B65-BB90-C9337421E4F2}">
      <dgm:prSet/>
      <dgm:spPr/>
      <dgm:t>
        <a:bodyPr/>
        <a:lstStyle/>
        <a:p>
          <a:endParaRPr lang="en-AU"/>
        </a:p>
      </dgm:t>
    </dgm:pt>
    <dgm:pt modelId="{7BD7A6AF-8629-4887-9533-CB0800E7EE75}">
      <dgm:prSet phldrT="[Text]"/>
      <dgm:spPr/>
      <dgm:t>
        <a:bodyPr/>
        <a:lstStyle/>
        <a:p>
          <a:r>
            <a:rPr lang="en-AU" dirty="0"/>
            <a:t>(150-170cm) 30 cm taller than Gracile</a:t>
          </a:r>
        </a:p>
        <a:p>
          <a:r>
            <a:rPr lang="en-AU" dirty="0"/>
            <a:t>40kgs heavier</a:t>
          </a:r>
        </a:p>
      </dgm:t>
    </dgm:pt>
    <dgm:pt modelId="{D227EF4F-43B9-4E69-A18A-8D6D73ADBFC8}" type="parTrans" cxnId="{7FC3A24F-C8F6-44A7-8F71-6D5C7F9C57C5}">
      <dgm:prSet/>
      <dgm:spPr/>
      <dgm:t>
        <a:bodyPr/>
        <a:lstStyle/>
        <a:p>
          <a:endParaRPr lang="en-AU"/>
        </a:p>
      </dgm:t>
    </dgm:pt>
    <dgm:pt modelId="{6B60BB82-7B97-49A3-BBA2-755BF5AC3707}" type="sibTrans" cxnId="{7FC3A24F-C8F6-44A7-8F71-6D5C7F9C57C5}">
      <dgm:prSet/>
      <dgm:spPr/>
      <dgm:t>
        <a:bodyPr/>
        <a:lstStyle/>
        <a:p>
          <a:endParaRPr lang="en-AU"/>
        </a:p>
      </dgm:t>
    </dgm:pt>
    <dgm:pt modelId="{38F2AFB4-79EF-48BC-AF1E-6C8CDEA34056}">
      <dgm:prSet phldrT="[Text]"/>
      <dgm:spPr/>
      <dgm:t>
        <a:bodyPr/>
        <a:lstStyle/>
        <a:p>
          <a:r>
            <a:rPr lang="en-AU" dirty="0"/>
            <a:t>Large, broad molar teeth and small incisors and canines. </a:t>
          </a:r>
        </a:p>
      </dgm:t>
    </dgm:pt>
    <dgm:pt modelId="{5D6136F8-67F0-4070-A13F-1BA760B953A3}" type="parTrans" cxnId="{1F0D328D-D821-47BE-AD29-068CB8B862AF}">
      <dgm:prSet/>
      <dgm:spPr/>
      <dgm:t>
        <a:bodyPr/>
        <a:lstStyle/>
        <a:p>
          <a:endParaRPr lang="en-AU"/>
        </a:p>
      </dgm:t>
    </dgm:pt>
    <dgm:pt modelId="{6DE083D9-A7EE-43FE-9074-F83AB42C8332}" type="sibTrans" cxnId="{1F0D328D-D821-47BE-AD29-068CB8B862AF}">
      <dgm:prSet/>
      <dgm:spPr/>
      <dgm:t>
        <a:bodyPr/>
        <a:lstStyle/>
        <a:p>
          <a:endParaRPr lang="en-AU"/>
        </a:p>
      </dgm:t>
    </dgm:pt>
    <dgm:pt modelId="{AAD77954-070F-4AE1-953E-0D76C32F4CF7}">
      <dgm:prSet phldrT="[Text]"/>
      <dgm:spPr/>
      <dgm:t>
        <a:bodyPr/>
        <a:lstStyle/>
        <a:p>
          <a:r>
            <a:rPr lang="en-AU" dirty="0"/>
            <a:t>Powerful chewing muscles – skull had bony crests and buttresses for attachment</a:t>
          </a:r>
        </a:p>
      </dgm:t>
    </dgm:pt>
    <dgm:pt modelId="{A40836BB-8780-4100-A9A7-A37F39D8389F}" type="parTrans" cxnId="{941D9FAD-A7E2-40DC-862F-39B0EC0F00D3}">
      <dgm:prSet/>
      <dgm:spPr/>
      <dgm:t>
        <a:bodyPr/>
        <a:lstStyle/>
        <a:p>
          <a:endParaRPr lang="en-AU"/>
        </a:p>
      </dgm:t>
    </dgm:pt>
    <dgm:pt modelId="{B5FC83D1-C164-4C8E-9EB5-70839F983E58}" type="sibTrans" cxnId="{941D9FAD-A7E2-40DC-862F-39B0EC0F00D3}">
      <dgm:prSet/>
      <dgm:spPr/>
      <dgm:t>
        <a:bodyPr/>
        <a:lstStyle/>
        <a:p>
          <a:endParaRPr lang="en-AU"/>
        </a:p>
      </dgm:t>
    </dgm:pt>
    <dgm:pt modelId="{EFC4404F-591F-4A5C-9924-C15DA2AF5827}" type="pres">
      <dgm:prSet presAssocID="{1B869E9E-AECB-4030-B7A1-9C4A77435A3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2F9D705-C8D9-4E38-9F23-A06991E82264}" type="pres">
      <dgm:prSet presAssocID="{97CA37EE-C193-44E0-9ECF-0511125DFB26}" presName="hierRoot1" presStyleCnt="0"/>
      <dgm:spPr/>
    </dgm:pt>
    <dgm:pt modelId="{E8B95758-D59D-4C39-9407-50A71DD67543}" type="pres">
      <dgm:prSet presAssocID="{97CA37EE-C193-44E0-9ECF-0511125DFB26}" presName="composite" presStyleCnt="0"/>
      <dgm:spPr/>
    </dgm:pt>
    <dgm:pt modelId="{B1B74F4E-2124-4941-8250-1C41589CAB67}" type="pres">
      <dgm:prSet presAssocID="{97CA37EE-C193-44E0-9ECF-0511125DFB26}" presName="background" presStyleLbl="node0" presStyleIdx="0" presStyleCnt="1"/>
      <dgm:spPr/>
    </dgm:pt>
    <dgm:pt modelId="{E1BFF396-BD84-4304-9B97-0B99BEA72382}" type="pres">
      <dgm:prSet presAssocID="{97CA37EE-C193-44E0-9ECF-0511125DFB26}" presName="text" presStyleLbl="fgAcc0" presStyleIdx="0" presStyleCnt="1" custScaleX="131213" custLinFactNeighborX="-505" custLinFactNeighborY="-2385">
        <dgm:presLayoutVars>
          <dgm:chPref val="3"/>
        </dgm:presLayoutVars>
      </dgm:prSet>
      <dgm:spPr/>
    </dgm:pt>
    <dgm:pt modelId="{DAFD8ACA-61F7-4AF7-94D9-0AABAAB81FFD}" type="pres">
      <dgm:prSet presAssocID="{97CA37EE-C193-44E0-9ECF-0511125DFB26}" presName="hierChild2" presStyleCnt="0"/>
      <dgm:spPr/>
    </dgm:pt>
    <dgm:pt modelId="{E56DA317-C988-4F6D-A292-FBA4DFB06C11}" type="pres">
      <dgm:prSet presAssocID="{6BDC4F9F-5D9B-4D79-AB63-1B96253DD098}" presName="Name10" presStyleLbl="parChTrans1D2" presStyleIdx="0" presStyleCnt="2"/>
      <dgm:spPr/>
    </dgm:pt>
    <dgm:pt modelId="{A792607B-0D7F-4156-9AE5-070FD03A7948}" type="pres">
      <dgm:prSet presAssocID="{1C53798A-A624-4CC4-87A9-5787F505F6FC}" presName="hierRoot2" presStyleCnt="0"/>
      <dgm:spPr/>
    </dgm:pt>
    <dgm:pt modelId="{05D194C0-708A-4D16-A9E9-463183DD039D}" type="pres">
      <dgm:prSet presAssocID="{1C53798A-A624-4CC4-87A9-5787F505F6FC}" presName="composite2" presStyleCnt="0"/>
      <dgm:spPr/>
    </dgm:pt>
    <dgm:pt modelId="{40CE4307-3C72-45FB-B2CE-E81DD78085E7}" type="pres">
      <dgm:prSet presAssocID="{1C53798A-A624-4CC4-87A9-5787F505F6FC}" presName="background2" presStyleLbl="node2" presStyleIdx="0" presStyleCnt="2"/>
      <dgm:spPr/>
    </dgm:pt>
    <dgm:pt modelId="{8014C042-1773-4A77-85BE-2D7B20A9FFA3}" type="pres">
      <dgm:prSet presAssocID="{1C53798A-A624-4CC4-87A9-5787F505F6FC}" presName="text2" presStyleLbl="fgAcc2" presStyleIdx="0" presStyleCnt="2">
        <dgm:presLayoutVars>
          <dgm:chPref val="3"/>
        </dgm:presLayoutVars>
      </dgm:prSet>
      <dgm:spPr/>
    </dgm:pt>
    <dgm:pt modelId="{6A828661-317F-49C1-B621-4620E3E265F2}" type="pres">
      <dgm:prSet presAssocID="{1C53798A-A624-4CC4-87A9-5787F505F6FC}" presName="hierChild3" presStyleCnt="0"/>
      <dgm:spPr/>
    </dgm:pt>
    <dgm:pt modelId="{DA7DF2A8-BC5B-482D-ABE0-2614ADD06DDD}" type="pres">
      <dgm:prSet presAssocID="{285EC14F-BF61-4986-BB77-61208E990544}" presName="Name17" presStyleLbl="parChTrans1D3" presStyleIdx="0" presStyleCnt="5"/>
      <dgm:spPr/>
    </dgm:pt>
    <dgm:pt modelId="{19FBE854-D4D1-4E76-8031-F7DDD4811000}" type="pres">
      <dgm:prSet presAssocID="{FF955876-A4D7-4278-A9BE-FC10707A8B71}" presName="hierRoot3" presStyleCnt="0"/>
      <dgm:spPr/>
    </dgm:pt>
    <dgm:pt modelId="{2C4B3CF8-9038-4289-8915-E3EABB2B1F2B}" type="pres">
      <dgm:prSet presAssocID="{FF955876-A4D7-4278-A9BE-FC10707A8B71}" presName="composite3" presStyleCnt="0"/>
      <dgm:spPr/>
    </dgm:pt>
    <dgm:pt modelId="{1C313D4F-76BA-4389-BA3D-003A2CC3D6C5}" type="pres">
      <dgm:prSet presAssocID="{FF955876-A4D7-4278-A9BE-FC10707A8B71}" presName="background3" presStyleLbl="node3" presStyleIdx="0" presStyleCnt="5"/>
      <dgm:spPr/>
    </dgm:pt>
    <dgm:pt modelId="{E2923742-11D1-45F6-B418-B067568C58EF}" type="pres">
      <dgm:prSet presAssocID="{FF955876-A4D7-4278-A9BE-FC10707A8B71}" presName="text3" presStyleLbl="fgAcc3" presStyleIdx="0" presStyleCnt="5">
        <dgm:presLayoutVars>
          <dgm:chPref val="3"/>
        </dgm:presLayoutVars>
      </dgm:prSet>
      <dgm:spPr/>
    </dgm:pt>
    <dgm:pt modelId="{53F51820-4212-4551-91D3-F9214D8D519B}" type="pres">
      <dgm:prSet presAssocID="{FF955876-A4D7-4278-A9BE-FC10707A8B71}" presName="hierChild4" presStyleCnt="0"/>
      <dgm:spPr/>
    </dgm:pt>
    <dgm:pt modelId="{8A2CCB0D-8623-42B7-94EE-5FBFCEDBDB8C}" type="pres">
      <dgm:prSet presAssocID="{BF298A21-D2C1-4286-AB8F-69FD402A4453}" presName="Name17" presStyleLbl="parChTrans1D3" presStyleIdx="1" presStyleCnt="5"/>
      <dgm:spPr/>
    </dgm:pt>
    <dgm:pt modelId="{E0EF89EF-F8EE-49AF-A92A-ACAE29F805A6}" type="pres">
      <dgm:prSet presAssocID="{C7C335A7-A97A-494B-B02B-AC05F57AE3DC}" presName="hierRoot3" presStyleCnt="0"/>
      <dgm:spPr/>
    </dgm:pt>
    <dgm:pt modelId="{8D0BEE03-44D1-4B96-9AAB-28C6E83C1D58}" type="pres">
      <dgm:prSet presAssocID="{C7C335A7-A97A-494B-B02B-AC05F57AE3DC}" presName="composite3" presStyleCnt="0"/>
      <dgm:spPr/>
    </dgm:pt>
    <dgm:pt modelId="{8F91DAA9-A4C7-409B-81BF-5542DADC328B}" type="pres">
      <dgm:prSet presAssocID="{C7C335A7-A97A-494B-B02B-AC05F57AE3DC}" presName="background3" presStyleLbl="node3" presStyleIdx="1" presStyleCnt="5"/>
      <dgm:spPr/>
    </dgm:pt>
    <dgm:pt modelId="{E541D13B-AA71-41B5-A413-C7C811B5CAE7}" type="pres">
      <dgm:prSet presAssocID="{C7C335A7-A97A-494B-B02B-AC05F57AE3DC}" presName="text3" presStyleLbl="fgAcc3" presStyleIdx="1" presStyleCnt="5">
        <dgm:presLayoutVars>
          <dgm:chPref val="3"/>
        </dgm:presLayoutVars>
      </dgm:prSet>
      <dgm:spPr/>
    </dgm:pt>
    <dgm:pt modelId="{7BCA2E00-D3D8-4DA1-A737-C163E14D87F4}" type="pres">
      <dgm:prSet presAssocID="{C7C335A7-A97A-494B-B02B-AC05F57AE3DC}" presName="hierChild4" presStyleCnt="0"/>
      <dgm:spPr/>
    </dgm:pt>
    <dgm:pt modelId="{CE954327-D732-4504-A49B-00D6C25D3382}" type="pres">
      <dgm:prSet presAssocID="{EFDABBEF-469E-4FF5-911F-37BD66508F32}" presName="Name10" presStyleLbl="parChTrans1D2" presStyleIdx="1" presStyleCnt="2"/>
      <dgm:spPr/>
    </dgm:pt>
    <dgm:pt modelId="{1EA3C47B-2225-4279-A279-A59E12F90A16}" type="pres">
      <dgm:prSet presAssocID="{AAC323F5-3644-464A-9332-308061CBF3FB}" presName="hierRoot2" presStyleCnt="0"/>
      <dgm:spPr/>
    </dgm:pt>
    <dgm:pt modelId="{914FD74D-AD15-4FAB-BB6A-34635FC8D475}" type="pres">
      <dgm:prSet presAssocID="{AAC323F5-3644-464A-9332-308061CBF3FB}" presName="composite2" presStyleCnt="0"/>
      <dgm:spPr/>
    </dgm:pt>
    <dgm:pt modelId="{DC57F8B6-63DC-44AE-A77C-45412B5E34F5}" type="pres">
      <dgm:prSet presAssocID="{AAC323F5-3644-464A-9332-308061CBF3FB}" presName="background2" presStyleLbl="node2" presStyleIdx="1" presStyleCnt="2"/>
      <dgm:spPr/>
    </dgm:pt>
    <dgm:pt modelId="{86B32034-E7EE-402E-B608-F16F5AF6A72D}" type="pres">
      <dgm:prSet presAssocID="{AAC323F5-3644-464A-9332-308061CBF3FB}" presName="text2" presStyleLbl="fgAcc2" presStyleIdx="1" presStyleCnt="2">
        <dgm:presLayoutVars>
          <dgm:chPref val="3"/>
        </dgm:presLayoutVars>
      </dgm:prSet>
      <dgm:spPr/>
    </dgm:pt>
    <dgm:pt modelId="{D3FA349E-2D33-47B5-987A-0B572CF3180A}" type="pres">
      <dgm:prSet presAssocID="{AAC323F5-3644-464A-9332-308061CBF3FB}" presName="hierChild3" presStyleCnt="0"/>
      <dgm:spPr/>
    </dgm:pt>
    <dgm:pt modelId="{F03AC218-68A2-45BA-A04B-07935D960ECD}" type="pres">
      <dgm:prSet presAssocID="{D227EF4F-43B9-4E69-A18A-8D6D73ADBFC8}" presName="Name17" presStyleLbl="parChTrans1D3" presStyleIdx="2" presStyleCnt="5"/>
      <dgm:spPr/>
    </dgm:pt>
    <dgm:pt modelId="{66F1435A-75A2-4869-BDA9-F4F206E6FE05}" type="pres">
      <dgm:prSet presAssocID="{7BD7A6AF-8629-4887-9533-CB0800E7EE75}" presName="hierRoot3" presStyleCnt="0"/>
      <dgm:spPr/>
    </dgm:pt>
    <dgm:pt modelId="{CAC95D7F-D6B7-4C63-8DD3-9BDAA25F6054}" type="pres">
      <dgm:prSet presAssocID="{7BD7A6AF-8629-4887-9533-CB0800E7EE75}" presName="composite3" presStyleCnt="0"/>
      <dgm:spPr/>
    </dgm:pt>
    <dgm:pt modelId="{F72B89E6-CFE6-41BC-ACC5-85063DD2C4F7}" type="pres">
      <dgm:prSet presAssocID="{7BD7A6AF-8629-4887-9533-CB0800E7EE75}" presName="background3" presStyleLbl="node3" presStyleIdx="2" presStyleCnt="5"/>
      <dgm:spPr/>
    </dgm:pt>
    <dgm:pt modelId="{D9BFFCF7-D156-4CFE-AF03-180E3139DD23}" type="pres">
      <dgm:prSet presAssocID="{7BD7A6AF-8629-4887-9533-CB0800E7EE75}" presName="text3" presStyleLbl="fgAcc3" presStyleIdx="2" presStyleCnt="5">
        <dgm:presLayoutVars>
          <dgm:chPref val="3"/>
        </dgm:presLayoutVars>
      </dgm:prSet>
      <dgm:spPr/>
    </dgm:pt>
    <dgm:pt modelId="{F1569E7D-168A-4C9E-A360-01DF46972AC7}" type="pres">
      <dgm:prSet presAssocID="{7BD7A6AF-8629-4887-9533-CB0800E7EE75}" presName="hierChild4" presStyleCnt="0"/>
      <dgm:spPr/>
    </dgm:pt>
    <dgm:pt modelId="{78859D57-2D4D-4A0A-A69C-F13DDF422F14}" type="pres">
      <dgm:prSet presAssocID="{5D6136F8-67F0-4070-A13F-1BA760B953A3}" presName="Name17" presStyleLbl="parChTrans1D3" presStyleIdx="3" presStyleCnt="5"/>
      <dgm:spPr/>
    </dgm:pt>
    <dgm:pt modelId="{9064E441-0212-489B-8BC1-0FE684809D41}" type="pres">
      <dgm:prSet presAssocID="{38F2AFB4-79EF-48BC-AF1E-6C8CDEA34056}" presName="hierRoot3" presStyleCnt="0"/>
      <dgm:spPr/>
    </dgm:pt>
    <dgm:pt modelId="{9DAFD305-F04B-4A97-9794-77AA41392069}" type="pres">
      <dgm:prSet presAssocID="{38F2AFB4-79EF-48BC-AF1E-6C8CDEA34056}" presName="composite3" presStyleCnt="0"/>
      <dgm:spPr/>
    </dgm:pt>
    <dgm:pt modelId="{D3E9B00B-30E9-4EFB-A4E0-A17E1452DBF8}" type="pres">
      <dgm:prSet presAssocID="{38F2AFB4-79EF-48BC-AF1E-6C8CDEA34056}" presName="background3" presStyleLbl="node3" presStyleIdx="3" presStyleCnt="5"/>
      <dgm:spPr/>
    </dgm:pt>
    <dgm:pt modelId="{13FE0CCC-311A-4382-AB4F-B3FEB20A6AB7}" type="pres">
      <dgm:prSet presAssocID="{38F2AFB4-79EF-48BC-AF1E-6C8CDEA34056}" presName="text3" presStyleLbl="fgAcc3" presStyleIdx="3" presStyleCnt="5">
        <dgm:presLayoutVars>
          <dgm:chPref val="3"/>
        </dgm:presLayoutVars>
      </dgm:prSet>
      <dgm:spPr/>
    </dgm:pt>
    <dgm:pt modelId="{1B2089E0-98D7-4DB2-A9E6-B6840D36661B}" type="pres">
      <dgm:prSet presAssocID="{38F2AFB4-79EF-48BC-AF1E-6C8CDEA34056}" presName="hierChild4" presStyleCnt="0"/>
      <dgm:spPr/>
    </dgm:pt>
    <dgm:pt modelId="{8F33C02D-C8D8-4CBB-A0E8-4CBDB9BC6BC2}" type="pres">
      <dgm:prSet presAssocID="{A40836BB-8780-4100-A9A7-A37F39D8389F}" presName="Name17" presStyleLbl="parChTrans1D3" presStyleIdx="4" presStyleCnt="5"/>
      <dgm:spPr/>
    </dgm:pt>
    <dgm:pt modelId="{928530C2-76DE-4698-8CCA-D4B7293C238B}" type="pres">
      <dgm:prSet presAssocID="{AAD77954-070F-4AE1-953E-0D76C32F4CF7}" presName="hierRoot3" presStyleCnt="0"/>
      <dgm:spPr/>
    </dgm:pt>
    <dgm:pt modelId="{C006B486-AA47-49CF-A81D-1552826C0AA3}" type="pres">
      <dgm:prSet presAssocID="{AAD77954-070F-4AE1-953E-0D76C32F4CF7}" presName="composite3" presStyleCnt="0"/>
      <dgm:spPr/>
    </dgm:pt>
    <dgm:pt modelId="{1FF04272-AA2E-451E-9683-C0C76D7473AA}" type="pres">
      <dgm:prSet presAssocID="{AAD77954-070F-4AE1-953E-0D76C32F4CF7}" presName="background3" presStyleLbl="node3" presStyleIdx="4" presStyleCnt="5"/>
      <dgm:spPr/>
    </dgm:pt>
    <dgm:pt modelId="{A12413CD-6B19-4513-9309-10AEC8C70398}" type="pres">
      <dgm:prSet presAssocID="{AAD77954-070F-4AE1-953E-0D76C32F4CF7}" presName="text3" presStyleLbl="fgAcc3" presStyleIdx="4" presStyleCnt="5">
        <dgm:presLayoutVars>
          <dgm:chPref val="3"/>
        </dgm:presLayoutVars>
      </dgm:prSet>
      <dgm:spPr/>
    </dgm:pt>
    <dgm:pt modelId="{97A182B7-0F16-4941-B0CF-EC05A2B98EF3}" type="pres">
      <dgm:prSet presAssocID="{AAD77954-070F-4AE1-953E-0D76C32F4CF7}" presName="hierChild4" presStyleCnt="0"/>
      <dgm:spPr/>
    </dgm:pt>
  </dgm:ptLst>
  <dgm:cxnLst>
    <dgm:cxn modelId="{DBD48213-3A14-41CA-8041-30733555A8D3}" srcId="{1B869E9E-AECB-4030-B7A1-9C4A77435A35}" destId="{97CA37EE-C193-44E0-9ECF-0511125DFB26}" srcOrd="0" destOrd="0" parTransId="{1CC1EBCA-81B7-4E5F-9D1B-8153CB4D1C74}" sibTransId="{33E1A9A3-B5C4-4D11-9D71-B9A85C6D594C}"/>
    <dgm:cxn modelId="{AE09F819-A541-4D8F-BC1A-0910851B4E35}" type="presOf" srcId="{A40836BB-8780-4100-A9A7-A37F39D8389F}" destId="{8F33C02D-C8D8-4CBB-A0E8-4CBDB9BC6BC2}" srcOrd="0" destOrd="0" presId="urn:microsoft.com/office/officeart/2005/8/layout/hierarchy1"/>
    <dgm:cxn modelId="{74225024-0FDA-44CC-A5B6-2CEC96004C28}" srcId="{1C53798A-A624-4CC4-87A9-5787F505F6FC}" destId="{FF955876-A4D7-4278-A9BE-FC10707A8B71}" srcOrd="0" destOrd="0" parTransId="{285EC14F-BF61-4986-BB77-61208E990544}" sibTransId="{C7BBA338-C85A-44B6-BAE8-1F3F61CF9003}"/>
    <dgm:cxn modelId="{BE6BE933-D649-4B65-BB90-C9337421E4F2}" srcId="{97CA37EE-C193-44E0-9ECF-0511125DFB26}" destId="{AAC323F5-3644-464A-9332-308061CBF3FB}" srcOrd="1" destOrd="0" parTransId="{EFDABBEF-469E-4FF5-911F-37BD66508F32}" sibTransId="{AB90AB4B-ADFD-451D-8492-67397D7B2906}"/>
    <dgm:cxn modelId="{B882315C-4542-41C1-BEBD-4AD4B89E5B67}" type="presOf" srcId="{38F2AFB4-79EF-48BC-AF1E-6C8CDEA34056}" destId="{13FE0CCC-311A-4382-AB4F-B3FEB20A6AB7}" srcOrd="0" destOrd="0" presId="urn:microsoft.com/office/officeart/2005/8/layout/hierarchy1"/>
    <dgm:cxn modelId="{8FD2C641-E232-4803-B29C-6964ED8ED227}" type="presOf" srcId="{C7C335A7-A97A-494B-B02B-AC05F57AE3DC}" destId="{E541D13B-AA71-41B5-A413-C7C811B5CAE7}" srcOrd="0" destOrd="0" presId="urn:microsoft.com/office/officeart/2005/8/layout/hierarchy1"/>
    <dgm:cxn modelId="{BEE9C365-EE8A-4B72-82EF-8174FF240C6B}" type="presOf" srcId="{AAC323F5-3644-464A-9332-308061CBF3FB}" destId="{86B32034-E7EE-402E-B608-F16F5AF6A72D}" srcOrd="0" destOrd="0" presId="urn:microsoft.com/office/officeart/2005/8/layout/hierarchy1"/>
    <dgm:cxn modelId="{D7B34D46-AD03-481C-98F7-3FA297991588}" type="presOf" srcId="{97CA37EE-C193-44E0-9ECF-0511125DFB26}" destId="{E1BFF396-BD84-4304-9B97-0B99BEA72382}" srcOrd="0" destOrd="0" presId="urn:microsoft.com/office/officeart/2005/8/layout/hierarchy1"/>
    <dgm:cxn modelId="{CBA97D67-6932-456B-934C-8BAE23E87077}" type="presOf" srcId="{FF955876-A4D7-4278-A9BE-FC10707A8B71}" destId="{E2923742-11D1-45F6-B418-B067568C58EF}" srcOrd="0" destOrd="0" presId="urn:microsoft.com/office/officeart/2005/8/layout/hierarchy1"/>
    <dgm:cxn modelId="{7FC3A24F-C8F6-44A7-8F71-6D5C7F9C57C5}" srcId="{AAC323F5-3644-464A-9332-308061CBF3FB}" destId="{7BD7A6AF-8629-4887-9533-CB0800E7EE75}" srcOrd="0" destOrd="0" parTransId="{D227EF4F-43B9-4E69-A18A-8D6D73ADBFC8}" sibTransId="{6B60BB82-7B97-49A3-BBA2-755BF5AC3707}"/>
    <dgm:cxn modelId="{4E8F3C51-2EC2-4798-9B01-593D36E5862D}" srcId="{97CA37EE-C193-44E0-9ECF-0511125DFB26}" destId="{1C53798A-A624-4CC4-87A9-5787F505F6FC}" srcOrd="0" destOrd="0" parTransId="{6BDC4F9F-5D9B-4D79-AB63-1B96253DD098}" sibTransId="{55316840-7536-4921-A309-8FB401E879A2}"/>
    <dgm:cxn modelId="{5C129659-5D28-4731-83C1-C8B9AEACAB98}" type="presOf" srcId="{285EC14F-BF61-4986-BB77-61208E990544}" destId="{DA7DF2A8-BC5B-482D-ABE0-2614ADD06DDD}" srcOrd="0" destOrd="0" presId="urn:microsoft.com/office/officeart/2005/8/layout/hierarchy1"/>
    <dgm:cxn modelId="{6976EC80-4168-4775-AD35-3CC2FF2F0648}" type="presOf" srcId="{1B869E9E-AECB-4030-B7A1-9C4A77435A35}" destId="{EFC4404F-591F-4A5C-9924-C15DA2AF5827}" srcOrd="0" destOrd="0" presId="urn:microsoft.com/office/officeart/2005/8/layout/hierarchy1"/>
    <dgm:cxn modelId="{1F0D328D-D821-47BE-AD29-068CB8B862AF}" srcId="{AAC323F5-3644-464A-9332-308061CBF3FB}" destId="{38F2AFB4-79EF-48BC-AF1E-6C8CDEA34056}" srcOrd="1" destOrd="0" parTransId="{5D6136F8-67F0-4070-A13F-1BA760B953A3}" sibTransId="{6DE083D9-A7EE-43FE-9074-F83AB42C8332}"/>
    <dgm:cxn modelId="{52DDC78D-AFF4-4029-9DD4-10CB9A3578D0}" type="presOf" srcId="{AAD77954-070F-4AE1-953E-0D76C32F4CF7}" destId="{A12413CD-6B19-4513-9309-10AEC8C70398}" srcOrd="0" destOrd="0" presId="urn:microsoft.com/office/officeart/2005/8/layout/hierarchy1"/>
    <dgm:cxn modelId="{B95B7F90-B98C-4A52-88C4-91440A7DAA1D}" type="presOf" srcId="{1C53798A-A624-4CC4-87A9-5787F505F6FC}" destId="{8014C042-1773-4A77-85BE-2D7B20A9FFA3}" srcOrd="0" destOrd="0" presId="urn:microsoft.com/office/officeart/2005/8/layout/hierarchy1"/>
    <dgm:cxn modelId="{8B8527A0-808F-4614-962A-90BBE82252D7}" type="presOf" srcId="{EFDABBEF-469E-4FF5-911F-37BD66508F32}" destId="{CE954327-D732-4504-A49B-00D6C25D3382}" srcOrd="0" destOrd="0" presId="urn:microsoft.com/office/officeart/2005/8/layout/hierarchy1"/>
    <dgm:cxn modelId="{FE0ED1A1-6E2F-4A9B-9043-C70A939D0159}" type="presOf" srcId="{5D6136F8-67F0-4070-A13F-1BA760B953A3}" destId="{78859D57-2D4D-4A0A-A69C-F13DDF422F14}" srcOrd="0" destOrd="0" presId="urn:microsoft.com/office/officeart/2005/8/layout/hierarchy1"/>
    <dgm:cxn modelId="{5011F1A2-DC95-4FDD-A836-C2ABE7CD762F}" type="presOf" srcId="{BF298A21-D2C1-4286-AB8F-69FD402A4453}" destId="{8A2CCB0D-8623-42B7-94EE-5FBFCEDBDB8C}" srcOrd="0" destOrd="0" presId="urn:microsoft.com/office/officeart/2005/8/layout/hierarchy1"/>
    <dgm:cxn modelId="{69C5E6A5-B016-4D8B-8CBA-DF7DB690C506}" type="presOf" srcId="{6BDC4F9F-5D9B-4D79-AB63-1B96253DD098}" destId="{E56DA317-C988-4F6D-A292-FBA4DFB06C11}" srcOrd="0" destOrd="0" presId="urn:microsoft.com/office/officeart/2005/8/layout/hierarchy1"/>
    <dgm:cxn modelId="{941D9FAD-A7E2-40DC-862F-39B0EC0F00D3}" srcId="{AAC323F5-3644-464A-9332-308061CBF3FB}" destId="{AAD77954-070F-4AE1-953E-0D76C32F4CF7}" srcOrd="2" destOrd="0" parTransId="{A40836BB-8780-4100-A9A7-A37F39D8389F}" sibTransId="{B5FC83D1-C164-4C8E-9EB5-70839F983E58}"/>
    <dgm:cxn modelId="{531DFAC0-18AF-4699-A4DE-B2B4E18A87B4}" type="presOf" srcId="{D227EF4F-43B9-4E69-A18A-8D6D73ADBFC8}" destId="{F03AC218-68A2-45BA-A04B-07935D960ECD}" srcOrd="0" destOrd="0" presId="urn:microsoft.com/office/officeart/2005/8/layout/hierarchy1"/>
    <dgm:cxn modelId="{59AFE8CF-AFFD-4450-9D67-835FE739A0BD}" type="presOf" srcId="{7BD7A6AF-8629-4887-9533-CB0800E7EE75}" destId="{D9BFFCF7-D156-4CFE-AF03-180E3139DD23}" srcOrd="0" destOrd="0" presId="urn:microsoft.com/office/officeart/2005/8/layout/hierarchy1"/>
    <dgm:cxn modelId="{965205D2-F3F9-4574-980F-9B41B77D7459}" srcId="{1C53798A-A624-4CC4-87A9-5787F505F6FC}" destId="{C7C335A7-A97A-494B-B02B-AC05F57AE3DC}" srcOrd="1" destOrd="0" parTransId="{BF298A21-D2C1-4286-AB8F-69FD402A4453}" sibTransId="{0F7E9655-DBA4-490A-86A1-204278E50397}"/>
    <dgm:cxn modelId="{6DAB7915-8FE4-4A3D-83DF-5ADAB042AFEA}" type="presParOf" srcId="{EFC4404F-591F-4A5C-9924-C15DA2AF5827}" destId="{82F9D705-C8D9-4E38-9F23-A06991E82264}" srcOrd="0" destOrd="0" presId="urn:microsoft.com/office/officeart/2005/8/layout/hierarchy1"/>
    <dgm:cxn modelId="{74B156B1-CCA1-48A8-BB19-EC94EE75C8FE}" type="presParOf" srcId="{82F9D705-C8D9-4E38-9F23-A06991E82264}" destId="{E8B95758-D59D-4C39-9407-50A71DD67543}" srcOrd="0" destOrd="0" presId="urn:microsoft.com/office/officeart/2005/8/layout/hierarchy1"/>
    <dgm:cxn modelId="{830E549C-DA58-4978-9C4F-CB9951CB37CB}" type="presParOf" srcId="{E8B95758-D59D-4C39-9407-50A71DD67543}" destId="{B1B74F4E-2124-4941-8250-1C41589CAB67}" srcOrd="0" destOrd="0" presId="urn:microsoft.com/office/officeart/2005/8/layout/hierarchy1"/>
    <dgm:cxn modelId="{7EED5731-1A75-4BA9-898D-93D7CCE839D5}" type="presParOf" srcId="{E8B95758-D59D-4C39-9407-50A71DD67543}" destId="{E1BFF396-BD84-4304-9B97-0B99BEA72382}" srcOrd="1" destOrd="0" presId="urn:microsoft.com/office/officeart/2005/8/layout/hierarchy1"/>
    <dgm:cxn modelId="{65E2AE84-9BA6-4E0D-921D-278E367C92D9}" type="presParOf" srcId="{82F9D705-C8D9-4E38-9F23-A06991E82264}" destId="{DAFD8ACA-61F7-4AF7-94D9-0AABAAB81FFD}" srcOrd="1" destOrd="0" presId="urn:microsoft.com/office/officeart/2005/8/layout/hierarchy1"/>
    <dgm:cxn modelId="{9DE18E04-5436-4FEE-9A85-2708376FFFF1}" type="presParOf" srcId="{DAFD8ACA-61F7-4AF7-94D9-0AABAAB81FFD}" destId="{E56DA317-C988-4F6D-A292-FBA4DFB06C11}" srcOrd="0" destOrd="0" presId="urn:microsoft.com/office/officeart/2005/8/layout/hierarchy1"/>
    <dgm:cxn modelId="{2CDE2B56-EF47-4C81-9ABF-91C7C46AEB5A}" type="presParOf" srcId="{DAFD8ACA-61F7-4AF7-94D9-0AABAAB81FFD}" destId="{A792607B-0D7F-4156-9AE5-070FD03A7948}" srcOrd="1" destOrd="0" presId="urn:microsoft.com/office/officeart/2005/8/layout/hierarchy1"/>
    <dgm:cxn modelId="{456FF384-037F-4600-A2D2-27814F88F578}" type="presParOf" srcId="{A792607B-0D7F-4156-9AE5-070FD03A7948}" destId="{05D194C0-708A-4D16-A9E9-463183DD039D}" srcOrd="0" destOrd="0" presId="urn:microsoft.com/office/officeart/2005/8/layout/hierarchy1"/>
    <dgm:cxn modelId="{8E73FE6B-75EC-4732-961D-327E4FC58038}" type="presParOf" srcId="{05D194C0-708A-4D16-A9E9-463183DD039D}" destId="{40CE4307-3C72-45FB-B2CE-E81DD78085E7}" srcOrd="0" destOrd="0" presId="urn:microsoft.com/office/officeart/2005/8/layout/hierarchy1"/>
    <dgm:cxn modelId="{008E94CF-411F-4EBA-9A9E-89E81F4C57DE}" type="presParOf" srcId="{05D194C0-708A-4D16-A9E9-463183DD039D}" destId="{8014C042-1773-4A77-85BE-2D7B20A9FFA3}" srcOrd="1" destOrd="0" presId="urn:microsoft.com/office/officeart/2005/8/layout/hierarchy1"/>
    <dgm:cxn modelId="{AC14F631-33B2-46C6-8DE8-285C4A9DFA34}" type="presParOf" srcId="{A792607B-0D7F-4156-9AE5-070FD03A7948}" destId="{6A828661-317F-49C1-B621-4620E3E265F2}" srcOrd="1" destOrd="0" presId="urn:microsoft.com/office/officeart/2005/8/layout/hierarchy1"/>
    <dgm:cxn modelId="{0A616499-8037-4029-A766-8EEB315527F7}" type="presParOf" srcId="{6A828661-317F-49C1-B621-4620E3E265F2}" destId="{DA7DF2A8-BC5B-482D-ABE0-2614ADD06DDD}" srcOrd="0" destOrd="0" presId="urn:microsoft.com/office/officeart/2005/8/layout/hierarchy1"/>
    <dgm:cxn modelId="{104DEBB8-E07E-4967-B411-F836424E8B58}" type="presParOf" srcId="{6A828661-317F-49C1-B621-4620E3E265F2}" destId="{19FBE854-D4D1-4E76-8031-F7DDD4811000}" srcOrd="1" destOrd="0" presId="urn:microsoft.com/office/officeart/2005/8/layout/hierarchy1"/>
    <dgm:cxn modelId="{5B03BE9E-668A-42F4-B268-FC1C3083E9A0}" type="presParOf" srcId="{19FBE854-D4D1-4E76-8031-F7DDD4811000}" destId="{2C4B3CF8-9038-4289-8915-E3EABB2B1F2B}" srcOrd="0" destOrd="0" presId="urn:microsoft.com/office/officeart/2005/8/layout/hierarchy1"/>
    <dgm:cxn modelId="{F0D8E7A3-9D72-4BEE-BFBB-0D72371F4641}" type="presParOf" srcId="{2C4B3CF8-9038-4289-8915-E3EABB2B1F2B}" destId="{1C313D4F-76BA-4389-BA3D-003A2CC3D6C5}" srcOrd="0" destOrd="0" presId="urn:microsoft.com/office/officeart/2005/8/layout/hierarchy1"/>
    <dgm:cxn modelId="{F27FD67D-9F24-4B32-A85F-C590597B6DC9}" type="presParOf" srcId="{2C4B3CF8-9038-4289-8915-E3EABB2B1F2B}" destId="{E2923742-11D1-45F6-B418-B067568C58EF}" srcOrd="1" destOrd="0" presId="urn:microsoft.com/office/officeart/2005/8/layout/hierarchy1"/>
    <dgm:cxn modelId="{604AA467-1E06-4E23-A3E5-AA9D86F588B5}" type="presParOf" srcId="{19FBE854-D4D1-4E76-8031-F7DDD4811000}" destId="{53F51820-4212-4551-91D3-F9214D8D519B}" srcOrd="1" destOrd="0" presId="urn:microsoft.com/office/officeart/2005/8/layout/hierarchy1"/>
    <dgm:cxn modelId="{8FD12E38-1919-4B21-8701-0E57B8433E85}" type="presParOf" srcId="{6A828661-317F-49C1-B621-4620E3E265F2}" destId="{8A2CCB0D-8623-42B7-94EE-5FBFCEDBDB8C}" srcOrd="2" destOrd="0" presId="urn:microsoft.com/office/officeart/2005/8/layout/hierarchy1"/>
    <dgm:cxn modelId="{B017E3A2-CC4F-4022-A2E6-B55BAACF6F15}" type="presParOf" srcId="{6A828661-317F-49C1-B621-4620E3E265F2}" destId="{E0EF89EF-F8EE-49AF-A92A-ACAE29F805A6}" srcOrd="3" destOrd="0" presId="urn:microsoft.com/office/officeart/2005/8/layout/hierarchy1"/>
    <dgm:cxn modelId="{2342BC09-3DAD-4742-8AFB-0ADD525B7589}" type="presParOf" srcId="{E0EF89EF-F8EE-49AF-A92A-ACAE29F805A6}" destId="{8D0BEE03-44D1-4B96-9AAB-28C6E83C1D58}" srcOrd="0" destOrd="0" presId="urn:microsoft.com/office/officeart/2005/8/layout/hierarchy1"/>
    <dgm:cxn modelId="{8ED77268-FAEC-4980-9E4C-463404AFDFD3}" type="presParOf" srcId="{8D0BEE03-44D1-4B96-9AAB-28C6E83C1D58}" destId="{8F91DAA9-A4C7-409B-81BF-5542DADC328B}" srcOrd="0" destOrd="0" presId="urn:microsoft.com/office/officeart/2005/8/layout/hierarchy1"/>
    <dgm:cxn modelId="{19FBC5F5-EBF1-45B0-A51C-5718AA4C8C20}" type="presParOf" srcId="{8D0BEE03-44D1-4B96-9AAB-28C6E83C1D58}" destId="{E541D13B-AA71-41B5-A413-C7C811B5CAE7}" srcOrd="1" destOrd="0" presId="urn:microsoft.com/office/officeart/2005/8/layout/hierarchy1"/>
    <dgm:cxn modelId="{04D0E831-F8CE-4ED0-B833-3E1D2EC42D47}" type="presParOf" srcId="{E0EF89EF-F8EE-49AF-A92A-ACAE29F805A6}" destId="{7BCA2E00-D3D8-4DA1-A737-C163E14D87F4}" srcOrd="1" destOrd="0" presId="urn:microsoft.com/office/officeart/2005/8/layout/hierarchy1"/>
    <dgm:cxn modelId="{20CA4C3F-C3D8-4F9F-9387-7C556D72636E}" type="presParOf" srcId="{DAFD8ACA-61F7-4AF7-94D9-0AABAAB81FFD}" destId="{CE954327-D732-4504-A49B-00D6C25D3382}" srcOrd="2" destOrd="0" presId="urn:microsoft.com/office/officeart/2005/8/layout/hierarchy1"/>
    <dgm:cxn modelId="{C03E182A-5552-419D-8CA6-31EC725289B6}" type="presParOf" srcId="{DAFD8ACA-61F7-4AF7-94D9-0AABAAB81FFD}" destId="{1EA3C47B-2225-4279-A279-A59E12F90A16}" srcOrd="3" destOrd="0" presId="urn:microsoft.com/office/officeart/2005/8/layout/hierarchy1"/>
    <dgm:cxn modelId="{8ADF6C5F-6894-4C63-A5CC-FE797ACE993E}" type="presParOf" srcId="{1EA3C47B-2225-4279-A279-A59E12F90A16}" destId="{914FD74D-AD15-4FAB-BB6A-34635FC8D475}" srcOrd="0" destOrd="0" presId="urn:microsoft.com/office/officeart/2005/8/layout/hierarchy1"/>
    <dgm:cxn modelId="{A4CE70B1-346D-4C7E-89A1-3B9DAC243DD1}" type="presParOf" srcId="{914FD74D-AD15-4FAB-BB6A-34635FC8D475}" destId="{DC57F8B6-63DC-44AE-A77C-45412B5E34F5}" srcOrd="0" destOrd="0" presId="urn:microsoft.com/office/officeart/2005/8/layout/hierarchy1"/>
    <dgm:cxn modelId="{374B91DA-3AEE-4B58-9BE4-C2C1F7D1AB99}" type="presParOf" srcId="{914FD74D-AD15-4FAB-BB6A-34635FC8D475}" destId="{86B32034-E7EE-402E-B608-F16F5AF6A72D}" srcOrd="1" destOrd="0" presId="urn:microsoft.com/office/officeart/2005/8/layout/hierarchy1"/>
    <dgm:cxn modelId="{EFBEAA74-FD58-402D-B1AD-1C438ABA2FA3}" type="presParOf" srcId="{1EA3C47B-2225-4279-A279-A59E12F90A16}" destId="{D3FA349E-2D33-47B5-987A-0B572CF3180A}" srcOrd="1" destOrd="0" presId="urn:microsoft.com/office/officeart/2005/8/layout/hierarchy1"/>
    <dgm:cxn modelId="{A6C9B41F-20D7-497A-8517-6359D0A3F2C6}" type="presParOf" srcId="{D3FA349E-2D33-47B5-987A-0B572CF3180A}" destId="{F03AC218-68A2-45BA-A04B-07935D960ECD}" srcOrd="0" destOrd="0" presId="urn:microsoft.com/office/officeart/2005/8/layout/hierarchy1"/>
    <dgm:cxn modelId="{63E6EF7E-7174-4409-B648-AE726F281E08}" type="presParOf" srcId="{D3FA349E-2D33-47B5-987A-0B572CF3180A}" destId="{66F1435A-75A2-4869-BDA9-F4F206E6FE05}" srcOrd="1" destOrd="0" presId="urn:microsoft.com/office/officeart/2005/8/layout/hierarchy1"/>
    <dgm:cxn modelId="{9E3CBDB1-04A1-4F3E-B537-5776B0F969FC}" type="presParOf" srcId="{66F1435A-75A2-4869-BDA9-F4F206E6FE05}" destId="{CAC95D7F-D6B7-4C63-8DD3-9BDAA25F6054}" srcOrd="0" destOrd="0" presId="urn:microsoft.com/office/officeart/2005/8/layout/hierarchy1"/>
    <dgm:cxn modelId="{DA332D7F-017A-439D-B2A5-390FF55EB333}" type="presParOf" srcId="{CAC95D7F-D6B7-4C63-8DD3-9BDAA25F6054}" destId="{F72B89E6-CFE6-41BC-ACC5-85063DD2C4F7}" srcOrd="0" destOrd="0" presId="urn:microsoft.com/office/officeart/2005/8/layout/hierarchy1"/>
    <dgm:cxn modelId="{93C4FD05-63D4-48AB-9534-7B88CD0428FF}" type="presParOf" srcId="{CAC95D7F-D6B7-4C63-8DD3-9BDAA25F6054}" destId="{D9BFFCF7-D156-4CFE-AF03-180E3139DD23}" srcOrd="1" destOrd="0" presId="urn:microsoft.com/office/officeart/2005/8/layout/hierarchy1"/>
    <dgm:cxn modelId="{5683C748-E5DC-46DF-B3F9-439C6804CE07}" type="presParOf" srcId="{66F1435A-75A2-4869-BDA9-F4F206E6FE05}" destId="{F1569E7D-168A-4C9E-A360-01DF46972AC7}" srcOrd="1" destOrd="0" presId="urn:microsoft.com/office/officeart/2005/8/layout/hierarchy1"/>
    <dgm:cxn modelId="{DE0F883C-41C1-4849-B7F5-86E3CA9474B8}" type="presParOf" srcId="{D3FA349E-2D33-47B5-987A-0B572CF3180A}" destId="{78859D57-2D4D-4A0A-A69C-F13DDF422F14}" srcOrd="2" destOrd="0" presId="urn:microsoft.com/office/officeart/2005/8/layout/hierarchy1"/>
    <dgm:cxn modelId="{8C82467E-42DC-48A6-9391-A7F610B7DCB6}" type="presParOf" srcId="{D3FA349E-2D33-47B5-987A-0B572CF3180A}" destId="{9064E441-0212-489B-8BC1-0FE684809D41}" srcOrd="3" destOrd="0" presId="urn:microsoft.com/office/officeart/2005/8/layout/hierarchy1"/>
    <dgm:cxn modelId="{AF3D4690-E6E1-4B5A-B8C8-F5F998C4F7C8}" type="presParOf" srcId="{9064E441-0212-489B-8BC1-0FE684809D41}" destId="{9DAFD305-F04B-4A97-9794-77AA41392069}" srcOrd="0" destOrd="0" presId="urn:microsoft.com/office/officeart/2005/8/layout/hierarchy1"/>
    <dgm:cxn modelId="{4C154F16-F623-471B-86B0-2517D579672C}" type="presParOf" srcId="{9DAFD305-F04B-4A97-9794-77AA41392069}" destId="{D3E9B00B-30E9-4EFB-A4E0-A17E1452DBF8}" srcOrd="0" destOrd="0" presId="urn:microsoft.com/office/officeart/2005/8/layout/hierarchy1"/>
    <dgm:cxn modelId="{0DF6F4E8-8D01-4B87-92E6-44B3698E51B4}" type="presParOf" srcId="{9DAFD305-F04B-4A97-9794-77AA41392069}" destId="{13FE0CCC-311A-4382-AB4F-B3FEB20A6AB7}" srcOrd="1" destOrd="0" presId="urn:microsoft.com/office/officeart/2005/8/layout/hierarchy1"/>
    <dgm:cxn modelId="{8852DCDC-A364-4691-B998-A162E6127E2E}" type="presParOf" srcId="{9064E441-0212-489B-8BC1-0FE684809D41}" destId="{1B2089E0-98D7-4DB2-A9E6-B6840D36661B}" srcOrd="1" destOrd="0" presId="urn:microsoft.com/office/officeart/2005/8/layout/hierarchy1"/>
    <dgm:cxn modelId="{FEC19766-1EAC-4E1A-AE5C-C7E760FEE994}" type="presParOf" srcId="{D3FA349E-2D33-47B5-987A-0B572CF3180A}" destId="{8F33C02D-C8D8-4CBB-A0E8-4CBDB9BC6BC2}" srcOrd="4" destOrd="0" presId="urn:microsoft.com/office/officeart/2005/8/layout/hierarchy1"/>
    <dgm:cxn modelId="{6867D7EA-D589-4438-9C4B-986191028BA4}" type="presParOf" srcId="{D3FA349E-2D33-47B5-987A-0B572CF3180A}" destId="{928530C2-76DE-4698-8CCA-D4B7293C238B}" srcOrd="5" destOrd="0" presId="urn:microsoft.com/office/officeart/2005/8/layout/hierarchy1"/>
    <dgm:cxn modelId="{5C766F0F-15F8-412A-9F35-6EFB5A2D24FD}" type="presParOf" srcId="{928530C2-76DE-4698-8CCA-D4B7293C238B}" destId="{C006B486-AA47-49CF-A81D-1552826C0AA3}" srcOrd="0" destOrd="0" presId="urn:microsoft.com/office/officeart/2005/8/layout/hierarchy1"/>
    <dgm:cxn modelId="{2558E484-5A72-400D-AD8A-BEC9381C81BD}" type="presParOf" srcId="{C006B486-AA47-49CF-A81D-1552826C0AA3}" destId="{1FF04272-AA2E-451E-9683-C0C76D7473AA}" srcOrd="0" destOrd="0" presId="urn:microsoft.com/office/officeart/2005/8/layout/hierarchy1"/>
    <dgm:cxn modelId="{BCB8E566-9B89-4BF9-A36E-0E8045D6E3AC}" type="presParOf" srcId="{C006B486-AA47-49CF-A81D-1552826C0AA3}" destId="{A12413CD-6B19-4513-9309-10AEC8C70398}" srcOrd="1" destOrd="0" presId="urn:microsoft.com/office/officeart/2005/8/layout/hierarchy1"/>
    <dgm:cxn modelId="{DAB432E6-7C1B-4E15-9436-412C032E32E9}" type="presParOf" srcId="{928530C2-76DE-4698-8CCA-D4B7293C238B}" destId="{97A182B7-0F16-4941-B0CF-EC05A2B98EF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3C02D-C8D8-4CBB-A0E8-4CBDB9BC6BC2}">
      <dsp:nvSpPr>
        <dsp:cNvPr id="0" name=""/>
        <dsp:cNvSpPr/>
      </dsp:nvSpPr>
      <dsp:spPr>
        <a:xfrm>
          <a:off x="8453289" y="3965801"/>
          <a:ext cx="2478410" cy="589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896"/>
              </a:lnTo>
              <a:lnTo>
                <a:pt x="2478410" y="401896"/>
              </a:lnTo>
              <a:lnTo>
                <a:pt x="2478410" y="58974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59D57-2D4D-4A0A-A69C-F13DDF422F14}">
      <dsp:nvSpPr>
        <dsp:cNvPr id="0" name=""/>
        <dsp:cNvSpPr/>
      </dsp:nvSpPr>
      <dsp:spPr>
        <a:xfrm>
          <a:off x="8407569" y="3965801"/>
          <a:ext cx="91440" cy="5897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974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AC218-68A2-45BA-A04B-07935D960ECD}">
      <dsp:nvSpPr>
        <dsp:cNvPr id="0" name=""/>
        <dsp:cNvSpPr/>
      </dsp:nvSpPr>
      <dsp:spPr>
        <a:xfrm>
          <a:off x="5974878" y="3965801"/>
          <a:ext cx="2478410" cy="589749"/>
        </a:xfrm>
        <a:custGeom>
          <a:avLst/>
          <a:gdLst/>
          <a:ahLst/>
          <a:cxnLst/>
          <a:rect l="0" t="0" r="0" b="0"/>
          <a:pathLst>
            <a:path>
              <a:moveTo>
                <a:pt x="2478410" y="0"/>
              </a:moveTo>
              <a:lnTo>
                <a:pt x="2478410" y="401896"/>
              </a:lnTo>
              <a:lnTo>
                <a:pt x="0" y="401896"/>
              </a:lnTo>
              <a:lnTo>
                <a:pt x="0" y="58974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954327-D732-4504-A49B-00D6C25D3382}">
      <dsp:nvSpPr>
        <dsp:cNvPr id="0" name=""/>
        <dsp:cNvSpPr/>
      </dsp:nvSpPr>
      <dsp:spPr>
        <a:xfrm>
          <a:off x="5345035" y="2057694"/>
          <a:ext cx="3108253" cy="620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607"/>
              </a:lnTo>
              <a:lnTo>
                <a:pt x="3108253" y="432607"/>
              </a:lnTo>
              <a:lnTo>
                <a:pt x="3108253" y="62045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2CCB0D-8623-42B7-94EE-5FBFCEDBDB8C}">
      <dsp:nvSpPr>
        <dsp:cNvPr id="0" name=""/>
        <dsp:cNvSpPr/>
      </dsp:nvSpPr>
      <dsp:spPr>
        <a:xfrm>
          <a:off x="2257262" y="3965801"/>
          <a:ext cx="1239205" cy="589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896"/>
              </a:lnTo>
              <a:lnTo>
                <a:pt x="1239205" y="401896"/>
              </a:lnTo>
              <a:lnTo>
                <a:pt x="1239205" y="58974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DF2A8-BC5B-482D-ABE0-2614ADD06DDD}">
      <dsp:nvSpPr>
        <dsp:cNvPr id="0" name=""/>
        <dsp:cNvSpPr/>
      </dsp:nvSpPr>
      <dsp:spPr>
        <a:xfrm>
          <a:off x="1018056" y="3965801"/>
          <a:ext cx="1239205" cy="589749"/>
        </a:xfrm>
        <a:custGeom>
          <a:avLst/>
          <a:gdLst/>
          <a:ahLst/>
          <a:cxnLst/>
          <a:rect l="0" t="0" r="0" b="0"/>
          <a:pathLst>
            <a:path>
              <a:moveTo>
                <a:pt x="1239205" y="0"/>
              </a:moveTo>
              <a:lnTo>
                <a:pt x="1239205" y="401896"/>
              </a:lnTo>
              <a:lnTo>
                <a:pt x="0" y="401896"/>
              </a:lnTo>
              <a:lnTo>
                <a:pt x="0" y="58974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DA317-C988-4F6D-A292-FBA4DFB06C11}">
      <dsp:nvSpPr>
        <dsp:cNvPr id="0" name=""/>
        <dsp:cNvSpPr/>
      </dsp:nvSpPr>
      <dsp:spPr>
        <a:xfrm>
          <a:off x="2257262" y="2057694"/>
          <a:ext cx="3087773" cy="620459"/>
        </a:xfrm>
        <a:custGeom>
          <a:avLst/>
          <a:gdLst/>
          <a:ahLst/>
          <a:cxnLst/>
          <a:rect l="0" t="0" r="0" b="0"/>
          <a:pathLst>
            <a:path>
              <a:moveTo>
                <a:pt x="3087773" y="0"/>
              </a:moveTo>
              <a:lnTo>
                <a:pt x="3087773" y="432607"/>
              </a:lnTo>
              <a:lnTo>
                <a:pt x="0" y="432607"/>
              </a:lnTo>
              <a:lnTo>
                <a:pt x="0" y="62045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74F4E-2124-4941-8250-1C41589CAB67}">
      <dsp:nvSpPr>
        <dsp:cNvPr id="0" name=""/>
        <dsp:cNvSpPr/>
      </dsp:nvSpPr>
      <dsp:spPr>
        <a:xfrm>
          <a:off x="4014672" y="770047"/>
          <a:ext cx="2660725" cy="12876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BFF396-BD84-4304-9B97-0B99BEA72382}">
      <dsp:nvSpPr>
        <dsp:cNvPr id="0" name=""/>
        <dsp:cNvSpPr/>
      </dsp:nvSpPr>
      <dsp:spPr>
        <a:xfrm>
          <a:off x="4239982" y="984092"/>
          <a:ext cx="2660725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/>
            <a:t>Australopithecines</a:t>
          </a:r>
          <a:endParaRPr lang="en-AU" sz="1600" b="1" kern="1200" dirty="0"/>
        </a:p>
      </dsp:txBody>
      <dsp:txXfrm>
        <a:off x="4277696" y="1021806"/>
        <a:ext cx="2585297" cy="1212219"/>
      </dsp:txXfrm>
    </dsp:sp>
    <dsp:sp modelId="{40CE4307-3C72-45FB-B2CE-E81DD78085E7}">
      <dsp:nvSpPr>
        <dsp:cNvPr id="0" name=""/>
        <dsp:cNvSpPr/>
      </dsp:nvSpPr>
      <dsp:spPr>
        <a:xfrm>
          <a:off x="1243366" y="2678154"/>
          <a:ext cx="2027790" cy="12876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4C042-1773-4A77-85BE-2D7B20A9FFA3}">
      <dsp:nvSpPr>
        <dsp:cNvPr id="0" name=""/>
        <dsp:cNvSpPr/>
      </dsp:nvSpPr>
      <dsp:spPr>
        <a:xfrm>
          <a:off x="1468676" y="2892198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b="1" kern="1200" dirty="0"/>
            <a:t>Gracile</a:t>
          </a:r>
        </a:p>
      </dsp:txBody>
      <dsp:txXfrm>
        <a:off x="1506390" y="2929912"/>
        <a:ext cx="1952362" cy="1212219"/>
      </dsp:txXfrm>
    </dsp:sp>
    <dsp:sp modelId="{1C313D4F-76BA-4389-BA3D-003A2CC3D6C5}">
      <dsp:nvSpPr>
        <dsp:cNvPr id="0" name=""/>
        <dsp:cNvSpPr/>
      </dsp:nvSpPr>
      <dsp:spPr>
        <a:xfrm>
          <a:off x="4161" y="4555550"/>
          <a:ext cx="2027790" cy="12876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923742-11D1-45F6-B418-B067568C58EF}">
      <dsp:nvSpPr>
        <dsp:cNvPr id="0" name=""/>
        <dsp:cNvSpPr/>
      </dsp:nvSpPr>
      <dsp:spPr>
        <a:xfrm>
          <a:off x="229471" y="4769594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120-140cm and 25-35kgs</a:t>
          </a:r>
        </a:p>
      </dsp:txBody>
      <dsp:txXfrm>
        <a:off x="267185" y="4807308"/>
        <a:ext cx="1952362" cy="1212219"/>
      </dsp:txXfrm>
    </dsp:sp>
    <dsp:sp modelId="{8F91DAA9-A4C7-409B-81BF-5542DADC328B}">
      <dsp:nvSpPr>
        <dsp:cNvPr id="0" name=""/>
        <dsp:cNvSpPr/>
      </dsp:nvSpPr>
      <dsp:spPr>
        <a:xfrm>
          <a:off x="2482572" y="4555550"/>
          <a:ext cx="2027790" cy="12876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1D13B-AA71-41B5-A413-C7C811B5CAE7}">
      <dsp:nvSpPr>
        <dsp:cNvPr id="0" name=""/>
        <dsp:cNvSpPr/>
      </dsp:nvSpPr>
      <dsp:spPr>
        <a:xfrm>
          <a:off x="2707882" y="4769594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Teeth more in proportion to each other and jaw muscles were smaller</a:t>
          </a:r>
        </a:p>
      </dsp:txBody>
      <dsp:txXfrm>
        <a:off x="2745596" y="4807308"/>
        <a:ext cx="1952362" cy="1212219"/>
      </dsp:txXfrm>
    </dsp:sp>
    <dsp:sp modelId="{DC57F8B6-63DC-44AE-A77C-45412B5E34F5}">
      <dsp:nvSpPr>
        <dsp:cNvPr id="0" name=""/>
        <dsp:cNvSpPr/>
      </dsp:nvSpPr>
      <dsp:spPr>
        <a:xfrm>
          <a:off x="7439393" y="2678154"/>
          <a:ext cx="2027790" cy="12876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B32034-E7EE-402E-B608-F16F5AF6A72D}">
      <dsp:nvSpPr>
        <dsp:cNvPr id="0" name=""/>
        <dsp:cNvSpPr/>
      </dsp:nvSpPr>
      <dsp:spPr>
        <a:xfrm>
          <a:off x="7664704" y="2892198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b="1" kern="1200" dirty="0"/>
            <a:t>Robust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(now classified as a separate genus – </a:t>
          </a:r>
          <a:r>
            <a:rPr lang="en-AU" sz="1800" b="1" i="1" kern="1200" dirty="0"/>
            <a:t>Paranthropus</a:t>
          </a:r>
          <a:r>
            <a:rPr lang="en-AU" sz="1500" kern="1200" dirty="0"/>
            <a:t>)</a:t>
          </a:r>
        </a:p>
      </dsp:txBody>
      <dsp:txXfrm>
        <a:off x="7702418" y="2929912"/>
        <a:ext cx="1952362" cy="1212219"/>
      </dsp:txXfrm>
    </dsp:sp>
    <dsp:sp modelId="{F72B89E6-CFE6-41BC-ACC5-85063DD2C4F7}">
      <dsp:nvSpPr>
        <dsp:cNvPr id="0" name=""/>
        <dsp:cNvSpPr/>
      </dsp:nvSpPr>
      <dsp:spPr>
        <a:xfrm>
          <a:off x="4960983" y="4555550"/>
          <a:ext cx="2027790" cy="12876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FFCF7-D156-4CFE-AF03-180E3139DD23}">
      <dsp:nvSpPr>
        <dsp:cNvPr id="0" name=""/>
        <dsp:cNvSpPr/>
      </dsp:nvSpPr>
      <dsp:spPr>
        <a:xfrm>
          <a:off x="5186293" y="4769594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(150-170cm) 30 cm taller than Gracile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40kgs heavier</a:t>
          </a:r>
        </a:p>
      </dsp:txBody>
      <dsp:txXfrm>
        <a:off x="5224007" y="4807308"/>
        <a:ext cx="1952362" cy="1212219"/>
      </dsp:txXfrm>
    </dsp:sp>
    <dsp:sp modelId="{D3E9B00B-30E9-4EFB-A4E0-A17E1452DBF8}">
      <dsp:nvSpPr>
        <dsp:cNvPr id="0" name=""/>
        <dsp:cNvSpPr/>
      </dsp:nvSpPr>
      <dsp:spPr>
        <a:xfrm>
          <a:off x="7439393" y="4555550"/>
          <a:ext cx="2027790" cy="12876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E0CCC-311A-4382-AB4F-B3FEB20A6AB7}">
      <dsp:nvSpPr>
        <dsp:cNvPr id="0" name=""/>
        <dsp:cNvSpPr/>
      </dsp:nvSpPr>
      <dsp:spPr>
        <a:xfrm>
          <a:off x="7664704" y="4769594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Large, broad molar teeth and small incisors and canines. </a:t>
          </a:r>
        </a:p>
      </dsp:txBody>
      <dsp:txXfrm>
        <a:off x="7702418" y="4807308"/>
        <a:ext cx="1952362" cy="1212219"/>
      </dsp:txXfrm>
    </dsp:sp>
    <dsp:sp modelId="{1FF04272-AA2E-451E-9683-C0C76D7473AA}">
      <dsp:nvSpPr>
        <dsp:cNvPr id="0" name=""/>
        <dsp:cNvSpPr/>
      </dsp:nvSpPr>
      <dsp:spPr>
        <a:xfrm>
          <a:off x="9917804" y="4555550"/>
          <a:ext cx="2027790" cy="12876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2413CD-6B19-4513-9309-10AEC8C70398}">
      <dsp:nvSpPr>
        <dsp:cNvPr id="0" name=""/>
        <dsp:cNvSpPr/>
      </dsp:nvSpPr>
      <dsp:spPr>
        <a:xfrm>
          <a:off x="10143114" y="4769594"/>
          <a:ext cx="2027790" cy="1287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Powerful chewing muscles – skull had bony crests and buttresses for attachment</a:t>
          </a:r>
        </a:p>
      </dsp:txBody>
      <dsp:txXfrm>
        <a:off x="10180828" y="4807308"/>
        <a:ext cx="1952362" cy="1212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72D32-584F-4447-B2E9-69035EA77342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2DE03-0DB7-4D34-93D3-8D2A4CB884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806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8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125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094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1892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776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226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73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770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082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93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8410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8560C-4BFA-4046-A622-982F8B50DF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57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81AC79-6972-4210-A88E-FC85B3560B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0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24BD3-7512-4836-AB7A-9C5705FF5365}" type="datetimeFigureOut">
              <a:rPr lang="en-AU" smtClean="0"/>
              <a:t>13/08/2020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47CC9-3668-4B88-90D4-C182F1BB49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770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umanorigins.si.edu/evidence/human-fossils/species/australopithecus-afarensi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humanorigins.si.edu/evidence/human-fossils/species/homo-sapiens" TargetMode="External"/><Relationship Id="rId3" Type="http://schemas.openxmlformats.org/officeDocument/2006/relationships/hyperlink" Target="http://humanorigins.si.edu/evidence/human-fossils/species/australopithecus-africanus" TargetMode="External"/><Relationship Id="rId7" Type="http://schemas.openxmlformats.org/officeDocument/2006/relationships/hyperlink" Target="http://humanorigins.si.edu/evidence/human-fossils/species/homo-neanderthalensis" TargetMode="External"/><Relationship Id="rId2" Type="http://schemas.openxmlformats.org/officeDocument/2006/relationships/hyperlink" Target="http://humanorigins.si.edu/evidence/human-fossils/species/australopithecus-afarens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umanorigins.si.edu/evidence/human-fossils/species/homo-erectus" TargetMode="External"/><Relationship Id="rId5" Type="http://schemas.openxmlformats.org/officeDocument/2006/relationships/hyperlink" Target="http://humanorigins.si.edu/evidence/human-fossils/species/homo-habilis" TargetMode="External"/><Relationship Id="rId4" Type="http://schemas.openxmlformats.org/officeDocument/2006/relationships/hyperlink" Target="http://humanorigins.si.edu/evidence/human-fossils/species/paranthropus-robustu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PggkvB9_d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11480" y="2061351"/>
            <a:ext cx="11411712" cy="4636313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411480" y="194830"/>
            <a:ext cx="11567159" cy="57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0000FF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Human Ancestors		</a:t>
            </a:r>
            <a:r>
              <a:rPr lang="en-GB" altLang="en-US" sz="2200" dirty="0">
                <a:solidFill>
                  <a:srgbClr val="0000FF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	       		</a:t>
            </a:r>
            <a:fld id="{B958BF5F-EE08-4C62-94C3-B8573E536F73}" type="datetime2">
              <a:rPr lang="en-GB" altLang="en-US" sz="1600" smtClean="0">
                <a:solidFill>
                  <a:srgbClr val="0000FF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Thursday, 13 August 2020</a:t>
            </a:fld>
            <a:endParaRPr lang="en-GB" altLang="en-US" sz="1600" u="sng" dirty="0">
              <a:solidFill>
                <a:srgbClr val="0000FF"/>
              </a:solidFill>
              <a:latin typeface="Lucida Sans Unicode" panose="020B0602030504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411480" y="920751"/>
            <a:ext cx="11411712" cy="46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00" b="1" u="sng" dirty="0">
                <a:solidFill>
                  <a:srgbClr val="000000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anose="020B0602030504020204" pitchFamily="34" charset="0"/>
                <a:cs typeface="Arial" panose="020B0604020202020204" pitchFamily="34" charset="0"/>
              </a:rPr>
              <a:t>: What were early humans like?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2782888" y="3355976"/>
            <a:ext cx="813911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FF0000"/>
              </a:solidFill>
              <a:latin typeface="Lucida Sans Unicode" panose="020B0602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73" y="2303819"/>
            <a:ext cx="5623560" cy="415137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226" y="2136110"/>
            <a:ext cx="4248574" cy="448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52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454152" y="1825625"/>
            <a:ext cx="112836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Describe how evidence from comparisons of modern humans and the great apes with fossils determines relatedness and possible evolutionary pathways by looking at the following fossils: </a:t>
            </a:r>
            <a:endParaRPr lang="en-AU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i="1" dirty="0"/>
              <a:t>Australopithecus afarensis </a:t>
            </a:r>
            <a:endParaRPr lang="en-AU" sz="28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i="1" dirty="0"/>
              <a:t>Australopithecus africanus </a:t>
            </a:r>
            <a:endParaRPr lang="en-AU" sz="28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i="1" dirty="0"/>
              <a:t>Paranthropus robustus </a:t>
            </a:r>
            <a:endParaRPr lang="en-AU" sz="28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i="1" dirty="0"/>
              <a:t>Homo habilis </a:t>
            </a:r>
            <a:r>
              <a:rPr lang="en-US" sz="2800" dirty="0"/>
              <a:t>determining relatedness and possible evolutionary pathways for hominins uses </a:t>
            </a:r>
            <a:endParaRPr lang="en-AU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i="1" dirty="0"/>
              <a:t>Homo erectus </a:t>
            </a:r>
            <a:endParaRPr lang="en-AU" sz="28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i="1" dirty="0"/>
              <a:t>Homo </a:t>
            </a:r>
            <a:r>
              <a:rPr lang="en-US" sz="2800" i="1" dirty="0"/>
              <a:t>neanderthalensis </a:t>
            </a:r>
            <a:endParaRPr lang="en-AU" sz="28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i="1" dirty="0"/>
              <a:t>Homo sapiens </a:t>
            </a:r>
            <a:endParaRPr lang="en-AU" sz="2800" i="1" dirty="0"/>
          </a:p>
        </p:txBody>
      </p:sp>
    </p:spTree>
    <p:extLst>
      <p:ext uri="{BB962C8B-B14F-4D97-AF65-F5344CB8AC3E}">
        <p14:creationId xmlns:p14="http://schemas.microsoft.com/office/powerpoint/2010/main" val="878326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Environment and hominin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Woodland/forest environment meant early hominins were ape-like with arms and hands that retained features suited to tree dwelling e.g. modern orang-utans</a:t>
            </a:r>
          </a:p>
          <a:p>
            <a:endParaRPr lang="en-AU" dirty="0"/>
          </a:p>
          <a:p>
            <a:r>
              <a:rPr lang="en-AU" dirty="0"/>
              <a:t>Arboreal hominins developed bipedalism for travelling across open ground through natural selection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59" y="4234468"/>
            <a:ext cx="5566029" cy="237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5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99289"/>
            <a:ext cx="7772400" cy="754063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/>
              <a:t>Advantages of bipedalism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496" y="1397846"/>
            <a:ext cx="11128248" cy="5084064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Can see over tall grass</a:t>
            </a:r>
          </a:p>
          <a:p>
            <a:pPr eaLnBrk="1" hangingPunct="1"/>
            <a:endParaRPr lang="en-US" sz="900" dirty="0"/>
          </a:p>
          <a:p>
            <a:pPr eaLnBrk="1" hangingPunct="1"/>
            <a:r>
              <a:rPr lang="en-US" sz="2400" dirty="0"/>
              <a:t>Reduces absorption of sun’s heat</a:t>
            </a:r>
          </a:p>
          <a:p>
            <a:pPr eaLnBrk="1" hangingPunct="1"/>
            <a:endParaRPr lang="en-US" sz="900" dirty="0"/>
          </a:p>
          <a:p>
            <a:pPr eaLnBrk="1" hangingPunct="1"/>
            <a:r>
              <a:rPr lang="en-US" sz="2400" dirty="0"/>
              <a:t>More efficient dissipation of excess body heat</a:t>
            </a:r>
          </a:p>
          <a:p>
            <a:pPr eaLnBrk="1" hangingPunct="1"/>
            <a:endParaRPr lang="en-US" sz="900" dirty="0"/>
          </a:p>
          <a:p>
            <a:pPr eaLnBrk="1" hangingPunct="1"/>
            <a:r>
              <a:rPr lang="en-US" sz="2400" dirty="0"/>
              <a:t>Can walk and run greater distances because longer strides expend less energy</a:t>
            </a:r>
          </a:p>
          <a:p>
            <a:pPr eaLnBrk="1" hangingPunct="1"/>
            <a:endParaRPr lang="en-US" sz="900" dirty="0"/>
          </a:p>
          <a:p>
            <a:pPr eaLnBrk="1" hangingPunct="1"/>
            <a:r>
              <a:rPr lang="en-US" sz="2400" dirty="0"/>
              <a:t>Frees hands to specialize in carrying and manipulating objects such as tools and food</a:t>
            </a:r>
          </a:p>
          <a:p>
            <a:pPr eaLnBrk="1" hangingPunct="1"/>
            <a:endParaRPr lang="en-US" sz="900" dirty="0"/>
          </a:p>
          <a:p>
            <a:pPr eaLnBrk="1" hangingPunct="1"/>
            <a:r>
              <a:rPr lang="en-US" sz="2400" dirty="0"/>
              <a:t>Early  thinking was that bipedalism probably evolved in the savannah as the forest receded.</a:t>
            </a:r>
          </a:p>
          <a:p>
            <a:pPr eaLnBrk="1" hangingPunct="1"/>
            <a:endParaRPr lang="en-US" sz="900" dirty="0"/>
          </a:p>
          <a:p>
            <a:pPr eaLnBrk="1" hangingPunct="1"/>
            <a:r>
              <a:rPr lang="en-US" sz="2400" dirty="0"/>
              <a:t>Recent evidence indicates that bipedalism may have originated in the forest rather than the savanna [still argued].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569" y="1391793"/>
            <a:ext cx="52101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1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+mn-lt"/>
              </a:rPr>
              <a:t>Human Evolution - the short version</a:t>
            </a:r>
            <a:endParaRPr lang="en-US" b="1" dirty="0">
              <a:latin typeface="+mn-lt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17714"/>
            <a:ext cx="5602288" cy="4459287"/>
          </a:xfrm>
        </p:spPr>
        <p:txBody>
          <a:bodyPr/>
          <a:lstStyle/>
          <a:p>
            <a:pPr eaLnBrk="1" hangingPunct="1"/>
            <a:r>
              <a:rPr lang="en-US" dirty="0"/>
              <a:t>Many hominin species are known.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Form a very bushy family tree, not just a linear sequence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Spans almost 7 million years of human evolution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Most found in Africa</a:t>
            </a:r>
          </a:p>
          <a:p>
            <a:pPr eaLnBrk="1" hangingPunct="1"/>
            <a:endParaRPr lang="en-US" dirty="0"/>
          </a:p>
        </p:txBody>
      </p:sp>
      <p:pic>
        <p:nvPicPr>
          <p:cNvPr id="33796" name="Picture 5" descr="&#10;Picture 5.png                                                  00063F33Bradley Hard Drive             BF7DC75D: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848856" y="2646017"/>
            <a:ext cx="4608576" cy="3076224"/>
          </a:xfrm>
        </p:spPr>
      </p:pic>
    </p:spTree>
    <p:extLst>
      <p:ext uri="{BB962C8B-B14F-4D97-AF65-F5344CB8AC3E}">
        <p14:creationId xmlns:p14="http://schemas.microsoft.com/office/powerpoint/2010/main" val="1644487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5932" y="498666"/>
            <a:ext cx="7793037" cy="1143000"/>
          </a:xfrm>
        </p:spPr>
        <p:txBody>
          <a:bodyPr/>
          <a:lstStyle/>
          <a:p>
            <a:pPr eaLnBrk="1" hangingPunct="1"/>
            <a:r>
              <a:rPr lang="en-US" b="1" dirty="0"/>
              <a:t>Early Hominin sites</a:t>
            </a:r>
          </a:p>
        </p:txBody>
      </p:sp>
      <p:pic>
        <p:nvPicPr>
          <p:cNvPr id="34819" name="Picture 5" descr="Picture 10.png                                                 00063F33Bradley Hard Drive             BF7DC75D: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960120" y="1559552"/>
            <a:ext cx="10201656" cy="5121665"/>
          </a:xfrm>
        </p:spPr>
      </p:pic>
    </p:spTree>
    <p:extLst>
      <p:ext uri="{BB962C8B-B14F-4D97-AF65-F5344CB8AC3E}">
        <p14:creationId xmlns:p14="http://schemas.microsoft.com/office/powerpoint/2010/main" val="209400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&#10;Picture 1.png                                                  00063F33Bradley Hard Drive             BF7DC75D: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157731" y="106679"/>
            <a:ext cx="7890216" cy="6751321"/>
          </a:xfr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ECF34B9-6A3F-4FEF-92AA-1511E2B02EF1}"/>
              </a:ext>
            </a:extLst>
          </p:cNvPr>
          <p:cNvSpPr/>
          <p:nvPr/>
        </p:nvSpPr>
        <p:spPr>
          <a:xfrm>
            <a:off x="1179443" y="3104322"/>
            <a:ext cx="1457740" cy="649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552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Australopithecines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19838" cy="4351338"/>
          </a:xfrm>
        </p:spPr>
        <p:txBody>
          <a:bodyPr/>
          <a:lstStyle/>
          <a:p>
            <a:r>
              <a:rPr lang="en-AU" dirty="0"/>
              <a:t>First fossil found in 1920s – initially believed to be that of a young gorilla, but several anatomical features dispelled this:</a:t>
            </a:r>
          </a:p>
          <a:p>
            <a:pPr lvl="1"/>
            <a:r>
              <a:rPr lang="en-AU" dirty="0"/>
              <a:t>Position of foramen magnum was shifted forward</a:t>
            </a:r>
          </a:p>
          <a:p>
            <a:pPr lvl="1"/>
            <a:r>
              <a:rPr lang="en-AU" dirty="0"/>
              <a:t>Dental arcade and jaw position</a:t>
            </a:r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141" y="1992430"/>
            <a:ext cx="4444290" cy="3169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10939" y="5438274"/>
            <a:ext cx="430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Australopithecus </a:t>
            </a:r>
            <a:r>
              <a:rPr lang="en-AU" i="1" dirty="0" err="1"/>
              <a:t>Africanus</a:t>
            </a:r>
            <a:r>
              <a:rPr lang="en-AU" dirty="0"/>
              <a:t>: ‘the southern ape of Africa’</a:t>
            </a:r>
          </a:p>
        </p:txBody>
      </p:sp>
    </p:spTree>
    <p:extLst>
      <p:ext uri="{BB962C8B-B14F-4D97-AF65-F5344CB8AC3E}">
        <p14:creationId xmlns:p14="http://schemas.microsoft.com/office/powerpoint/2010/main" val="279431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Australopithecines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37" y="1825625"/>
            <a:ext cx="7247823" cy="4351338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More fossil remains found, including ‘Lucy’, thought to below to a species that was alive 3-3.6 MYA</a:t>
            </a:r>
          </a:p>
          <a:p>
            <a:endParaRPr lang="en-AU" dirty="0"/>
          </a:p>
          <a:p>
            <a:r>
              <a:rPr lang="en-AU" dirty="0">
                <a:solidFill>
                  <a:srgbClr val="FF0000"/>
                </a:solidFill>
              </a:rPr>
              <a:t>Laetoli footprints </a:t>
            </a:r>
            <a:r>
              <a:rPr lang="en-AU" dirty="0"/>
              <a:t>are further evidence of early hominin in the same time period that exhibited bipedalism:</a:t>
            </a:r>
          </a:p>
          <a:p>
            <a:pPr lvl="1"/>
            <a:r>
              <a:rPr lang="en-AU" dirty="0"/>
              <a:t>heel hitting the round first</a:t>
            </a:r>
          </a:p>
          <a:p>
            <a:pPr lvl="1"/>
            <a:r>
              <a:rPr lang="en-AU" dirty="0"/>
              <a:t>lateral transmission of weight from heel to ball of foot</a:t>
            </a:r>
          </a:p>
          <a:p>
            <a:pPr lvl="1"/>
            <a:r>
              <a:rPr lang="en-AU" dirty="0"/>
              <a:t>Well developed longitudinal arch</a:t>
            </a:r>
          </a:p>
          <a:p>
            <a:pPr lvl="1"/>
            <a:r>
              <a:rPr lang="en-AU" dirty="0"/>
              <a:t>Big toe parallel to other digits</a:t>
            </a:r>
          </a:p>
          <a:p>
            <a:pPr lvl="1"/>
            <a:r>
              <a:rPr lang="en-AU" dirty="0"/>
              <a:t>Deep impression where big toe pushes off for next stride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256" y="3560177"/>
            <a:ext cx="4254065" cy="3117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96810">
            <a:off x="8668938" y="89736"/>
            <a:ext cx="2171261" cy="449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760" y="289306"/>
            <a:ext cx="10515600" cy="1052195"/>
          </a:xfrm>
        </p:spPr>
        <p:txBody>
          <a:bodyPr/>
          <a:lstStyle/>
          <a:p>
            <a:r>
              <a:rPr lang="en-AU" b="1" dirty="0"/>
              <a:t>Australopithecines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9593"/>
            <a:ext cx="10515600" cy="4351338"/>
          </a:xfrm>
        </p:spPr>
        <p:txBody>
          <a:bodyPr/>
          <a:lstStyle/>
          <a:p>
            <a:r>
              <a:rPr lang="en-AU" dirty="0"/>
              <a:t>Lucy was deemed to be </a:t>
            </a:r>
            <a:r>
              <a:rPr lang="en-AU" i="1" dirty="0"/>
              <a:t>Australopithecus afarensis </a:t>
            </a:r>
            <a:r>
              <a:rPr lang="en-AU" dirty="0"/>
              <a:t>based on evidence, comparing dental arcades of apes and early hominins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" y="2573140"/>
            <a:ext cx="5822682" cy="2455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340" y="2791514"/>
            <a:ext cx="3778444" cy="3892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312" y="5440680"/>
            <a:ext cx="6373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Cusps on cheek teeth – intermediate between apes and hominin</a:t>
            </a:r>
          </a:p>
          <a:p>
            <a:r>
              <a:rPr lang="en-AU" dirty="0"/>
              <a:t>First premolar – ape-like</a:t>
            </a:r>
          </a:p>
          <a:p>
            <a:r>
              <a:rPr lang="en-AU" dirty="0"/>
              <a:t>Large flat cheek teeth - hominin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4026" y="3043472"/>
            <a:ext cx="16062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Early hominins were truly bipedal, although gait may have been slightly different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CA383-5B24-4B2A-BECF-1E81118D7474}"/>
              </a:ext>
            </a:extLst>
          </p:cNvPr>
          <p:cNvSpPr/>
          <p:nvPr/>
        </p:nvSpPr>
        <p:spPr>
          <a:xfrm>
            <a:off x="7236026" y="173736"/>
            <a:ext cx="4654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hlinkClick r:id="rId4"/>
              </a:rPr>
              <a:t>http://humanorigins.si.edu/evidence/human-fossils/species/australopithecus-afarensis</a:t>
            </a:r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5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Australopithecus afarensis vs. africanus</a:t>
            </a:r>
          </a:p>
        </p:txBody>
      </p:sp>
      <p:pic>
        <p:nvPicPr>
          <p:cNvPr id="5632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50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05001"/>
            <a:ext cx="3810000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328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93E6D6-09AD-435A-AB0A-C125295CF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24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8501" y="193660"/>
            <a:ext cx="10221299" cy="624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76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070080" cy="684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95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442606"/>
              </p:ext>
            </p:extLst>
          </p:nvPr>
        </p:nvGraphicFramePr>
        <p:xfrm>
          <a:off x="16932" y="0"/>
          <a:ext cx="1217506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437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CCF93-776B-429C-9C04-CCAB37F5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Trends in Hominids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44092-7B07-4B53-AD43-61A479F80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Use these links to find out about the different hominids and complete  your table.</a:t>
            </a:r>
          </a:p>
          <a:p>
            <a:pPr lvl="1"/>
            <a:r>
              <a:rPr lang="en-AU" i="1" dirty="0"/>
              <a:t>Australopithecus </a:t>
            </a:r>
            <a:r>
              <a:rPr lang="en-AU" i="1" dirty="0" err="1"/>
              <a:t>aferensis</a:t>
            </a:r>
            <a:r>
              <a:rPr lang="en-AU" i="1" dirty="0"/>
              <a:t> </a:t>
            </a:r>
            <a:r>
              <a:rPr lang="en-AU" sz="1600" i="1" dirty="0">
                <a:hlinkClick r:id="rId2"/>
              </a:rPr>
              <a:t>human-fossils/species/</a:t>
            </a:r>
            <a:r>
              <a:rPr lang="en-AU" sz="1600" i="1" dirty="0" err="1">
                <a:hlinkClick r:id="rId2"/>
              </a:rPr>
              <a:t>australopithecus</a:t>
            </a:r>
            <a:r>
              <a:rPr lang="en-AU" sz="1600" i="1" dirty="0">
                <a:hlinkClick r:id="rId2"/>
              </a:rPr>
              <a:t>-afarensis</a:t>
            </a:r>
            <a:r>
              <a:rPr lang="en-AU" sz="1600" i="1" dirty="0"/>
              <a:t> </a:t>
            </a:r>
            <a:endParaRPr lang="en-AU" i="1" dirty="0"/>
          </a:p>
          <a:p>
            <a:pPr lvl="1"/>
            <a:r>
              <a:rPr lang="en-AU" i="1" dirty="0"/>
              <a:t>Australopithecus africanus </a:t>
            </a:r>
            <a:r>
              <a:rPr lang="en-AU" sz="800" i="1" dirty="0">
                <a:hlinkClick r:id="rId3"/>
              </a:rPr>
              <a:t>http://humanorigins.si.edu/evidence/human-fossils/species/australopithecus-africanus</a:t>
            </a:r>
            <a:r>
              <a:rPr lang="en-AU" sz="800" i="1" dirty="0"/>
              <a:t> </a:t>
            </a:r>
            <a:endParaRPr lang="en-AU" i="1" dirty="0"/>
          </a:p>
          <a:p>
            <a:pPr lvl="1"/>
            <a:r>
              <a:rPr lang="en-AU" i="1" dirty="0"/>
              <a:t>Paranthropus robustus </a:t>
            </a:r>
            <a:r>
              <a:rPr lang="en-AU" sz="1000" i="1" dirty="0">
                <a:hlinkClick r:id="rId4"/>
              </a:rPr>
              <a:t>http://humanorigins.si.edu/evidence/human-fossils/species/paranthropus-robustus</a:t>
            </a:r>
            <a:r>
              <a:rPr lang="en-AU" sz="1000" i="1" dirty="0"/>
              <a:t> </a:t>
            </a:r>
          </a:p>
          <a:p>
            <a:pPr lvl="1"/>
            <a:r>
              <a:rPr lang="en-AU" i="1" dirty="0"/>
              <a:t>Homo habilis </a:t>
            </a:r>
            <a:r>
              <a:rPr lang="en-AU" sz="1600" i="1" dirty="0">
                <a:hlinkClick r:id="rId5"/>
              </a:rPr>
              <a:t>http://humanorigins.si.edu/evidence/human-fossils/species/homo-habilis</a:t>
            </a:r>
            <a:r>
              <a:rPr lang="en-AU" sz="1600" i="1" dirty="0"/>
              <a:t> </a:t>
            </a:r>
          </a:p>
          <a:p>
            <a:pPr lvl="1"/>
            <a:r>
              <a:rPr lang="en-AU" i="1" dirty="0"/>
              <a:t>Homo erectus </a:t>
            </a:r>
            <a:r>
              <a:rPr lang="en-AU" sz="1600" i="1" dirty="0">
                <a:hlinkClick r:id="rId6"/>
              </a:rPr>
              <a:t>http://humanorigins.si.edu/evidence/human-fossils/species/homo-erectus</a:t>
            </a:r>
            <a:r>
              <a:rPr lang="en-AU" sz="1600" i="1" dirty="0"/>
              <a:t> </a:t>
            </a:r>
          </a:p>
          <a:p>
            <a:pPr lvl="1"/>
            <a:r>
              <a:rPr lang="en-AU" i="1" dirty="0"/>
              <a:t>Homo neanderthalensis </a:t>
            </a:r>
            <a:r>
              <a:rPr lang="en-AU" sz="1000" i="1" dirty="0">
                <a:hlinkClick r:id="rId7"/>
              </a:rPr>
              <a:t>http://humanorigins.si.edu/evidence/human-fossils/species/homo-neanderthalensis</a:t>
            </a:r>
            <a:r>
              <a:rPr lang="en-AU" sz="1000" i="1" dirty="0"/>
              <a:t> </a:t>
            </a:r>
          </a:p>
          <a:p>
            <a:pPr lvl="1"/>
            <a:r>
              <a:rPr lang="en-AU" i="1" dirty="0"/>
              <a:t>Homo sapiens </a:t>
            </a:r>
            <a:r>
              <a:rPr lang="en-AU" sz="1600" i="1" dirty="0">
                <a:hlinkClick r:id="rId8"/>
              </a:rPr>
              <a:t>http://humanorigins.si.edu/evidence/human-fossils/species/homo-sapiens</a:t>
            </a:r>
            <a:r>
              <a:rPr lang="en-AU" sz="1600" i="1" dirty="0"/>
              <a:t> 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2688554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2">
            <a:extLst>
              <a:ext uri="{FF2B5EF4-FFF2-40B4-BE49-F238E27FC236}">
                <a16:creationId xmlns:a16="http://schemas.microsoft.com/office/drawing/2014/main" id="{4BC712B2-D8E1-C44E-9569-6379A9558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dirty="0"/>
              <a:t>The Australopithecines</a:t>
            </a:r>
          </a:p>
        </p:txBody>
      </p:sp>
      <p:pic>
        <p:nvPicPr>
          <p:cNvPr id="110596" name="Picture 3">
            <a:extLst>
              <a:ext uri="{FF2B5EF4-FFF2-40B4-BE49-F238E27FC236}">
                <a16:creationId xmlns:a16="http://schemas.microsoft.com/office/drawing/2014/main" id="{3D3B3BE9-764B-B94F-8933-2E02EEF39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562" y="1866305"/>
            <a:ext cx="3060650" cy="325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7" name="Picture 4">
            <a:extLst>
              <a:ext uri="{FF2B5EF4-FFF2-40B4-BE49-F238E27FC236}">
                <a16:creationId xmlns:a16="http://schemas.microsoft.com/office/drawing/2014/main" id="{B3AB2E82-1F44-B045-9EA5-693316421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695" y="1982391"/>
            <a:ext cx="3437930" cy="303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8" name="Rectangle 5">
            <a:extLst>
              <a:ext uri="{FF2B5EF4-FFF2-40B4-BE49-F238E27FC236}">
                <a16:creationId xmlns:a16="http://schemas.microsoft.com/office/drawing/2014/main" id="{981187A1-8D7F-0442-830C-38748CCB9257}"/>
              </a:ext>
            </a:extLst>
          </p:cNvPr>
          <p:cNvSpPr>
            <a:spLocks/>
          </p:cNvSpPr>
          <p:nvPr/>
        </p:nvSpPr>
        <p:spPr bwMode="auto">
          <a:xfrm>
            <a:off x="8792766" y="6670476"/>
            <a:ext cx="180379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Photos courtesy of: </a:t>
            </a:r>
            <a:r>
              <a:rPr lang="en-US" altLang="en-US" sz="70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SkullsUnlimited.com</a:t>
            </a:r>
          </a:p>
        </p:txBody>
      </p:sp>
      <p:sp>
        <p:nvSpPr>
          <p:cNvPr id="110599" name="Rectangle 6">
            <a:extLst>
              <a:ext uri="{FF2B5EF4-FFF2-40B4-BE49-F238E27FC236}">
                <a16:creationId xmlns:a16="http://schemas.microsoft.com/office/drawing/2014/main" id="{057A0105-7DA5-AA42-B7F2-5CA7F36D6601}"/>
              </a:ext>
            </a:extLst>
          </p:cNvPr>
          <p:cNvSpPr>
            <a:spLocks/>
          </p:cNvSpPr>
          <p:nvPr/>
        </p:nvSpPr>
        <p:spPr bwMode="auto">
          <a:xfrm>
            <a:off x="3551039" y="5393531"/>
            <a:ext cx="1330523" cy="29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spcBef>
                <a:spcPts val="141"/>
              </a:spcBef>
            </a:pPr>
            <a:r>
              <a:rPr lang="en-US" altLang="en-US" sz="1687" b="1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A. afarensis</a:t>
            </a:r>
          </a:p>
        </p:txBody>
      </p:sp>
      <p:sp>
        <p:nvSpPr>
          <p:cNvPr id="110600" name="Rectangle 7">
            <a:extLst>
              <a:ext uri="{FF2B5EF4-FFF2-40B4-BE49-F238E27FC236}">
                <a16:creationId xmlns:a16="http://schemas.microsoft.com/office/drawing/2014/main" id="{729FD0C9-32B8-2347-8299-7595641EECD7}"/>
              </a:ext>
            </a:extLst>
          </p:cNvPr>
          <p:cNvSpPr>
            <a:spLocks/>
          </p:cNvSpPr>
          <p:nvPr/>
        </p:nvSpPr>
        <p:spPr bwMode="auto">
          <a:xfrm>
            <a:off x="7569399" y="5393531"/>
            <a:ext cx="1330523" cy="29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spcBef>
                <a:spcPts val="141"/>
              </a:spcBef>
            </a:pPr>
            <a:r>
              <a:rPr lang="en-US" altLang="en-US" sz="1687" b="1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A. africanus</a:t>
            </a:r>
          </a:p>
        </p:txBody>
      </p:sp>
    </p:spTree>
    <p:extLst>
      <p:ext uri="{BB962C8B-B14F-4D97-AF65-F5344CB8AC3E}">
        <p14:creationId xmlns:p14="http://schemas.microsoft.com/office/powerpoint/2010/main" val="6681983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">
            <a:extLst>
              <a:ext uri="{FF2B5EF4-FFF2-40B4-BE49-F238E27FC236}">
                <a16:creationId xmlns:a16="http://schemas.microsoft.com/office/drawing/2014/main" id="{0537492E-33C1-FE41-93C7-942A962F48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91195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Australopithecus afarensis</a:t>
            </a: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7235429D-E267-9A42-AF9D-C84B491423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7902" y="1785328"/>
            <a:ext cx="7111318" cy="4768453"/>
          </a:xfrm>
        </p:spPr>
        <p:txBody>
          <a:bodyPr>
            <a:normAutofit fontScale="85000" lnSpcReduction="20000"/>
          </a:bodyPr>
          <a:lstStyle/>
          <a:p>
            <a:pPr>
              <a:tabLst>
                <a:tab pos="721047" algn="l"/>
                <a:tab pos="1011251" algn="l"/>
              </a:tabLst>
            </a:pPr>
            <a:r>
              <a:rPr lang="en-US" altLang="en-US" b="1" dirty="0"/>
              <a:t>Lucy</a:t>
            </a:r>
            <a:r>
              <a:rPr lang="en-US" altLang="en-US" dirty="0"/>
              <a:t>, </a:t>
            </a:r>
            <a:r>
              <a:rPr lang="en-US" altLang="en-US" b="1" dirty="0"/>
              <a:t>the First Family</a:t>
            </a:r>
            <a:r>
              <a:rPr lang="en-US" altLang="en-US" dirty="0"/>
              <a:t>, and the </a:t>
            </a:r>
            <a:r>
              <a:rPr lang="en-US" altLang="en-US" b="1" dirty="0"/>
              <a:t>Laetoli footprints</a:t>
            </a:r>
            <a:r>
              <a:rPr lang="en-US" altLang="en-US" dirty="0"/>
              <a:t> are assigned to </a:t>
            </a:r>
            <a:r>
              <a:rPr lang="en-US" altLang="en-US" i="1" dirty="0"/>
              <a:t>A. afarensis</a:t>
            </a:r>
            <a:r>
              <a:rPr lang="en-US" altLang="en-US" dirty="0"/>
              <a:t>.</a:t>
            </a:r>
          </a:p>
          <a:p>
            <a:pPr>
              <a:tabLst>
                <a:tab pos="721047" algn="l"/>
                <a:tab pos="1011251" algn="l"/>
              </a:tabLst>
            </a:pPr>
            <a:endParaRPr lang="en-US" altLang="en-US" dirty="0"/>
          </a:p>
          <a:p>
            <a:pPr marL="758996" lvl="1" indent="-366104">
              <a:buSzPct val="120000"/>
              <a:tabLst>
                <a:tab pos="721047" algn="l"/>
                <a:tab pos="1011251" algn="l"/>
              </a:tabLst>
            </a:pPr>
            <a:r>
              <a:rPr lang="en-US" altLang="en-US" dirty="0"/>
              <a:t>Small, </a:t>
            </a:r>
            <a:r>
              <a:rPr lang="en-US" altLang="en-US" b="1" dirty="0">
                <a:highlight>
                  <a:srgbClr val="FFFF00"/>
                </a:highlight>
              </a:rPr>
              <a:t>gracile</a:t>
            </a:r>
            <a:r>
              <a:rPr lang="en-US" altLang="en-US" dirty="0"/>
              <a:t>, small-brained biped. Brain volume  estimated at between 375-550 cc, but generally </a:t>
            </a:r>
            <a:r>
              <a:rPr lang="en-US" altLang="en-US" dirty="0">
                <a:highlight>
                  <a:srgbClr val="FFFF00"/>
                </a:highlight>
              </a:rPr>
              <a:t>&lt;500 cc</a:t>
            </a:r>
            <a:r>
              <a:rPr lang="en-US" altLang="en-US" dirty="0"/>
              <a:t>. </a:t>
            </a:r>
            <a:r>
              <a:rPr lang="en-US" altLang="en-US" dirty="0">
                <a:highlight>
                  <a:srgbClr val="FFFF00"/>
                </a:highlight>
              </a:rPr>
              <a:t>Lived 3.9-2.5 MYA</a:t>
            </a:r>
            <a:r>
              <a:rPr lang="en-US" altLang="en-US" dirty="0"/>
              <a:t>.</a:t>
            </a:r>
          </a:p>
          <a:p>
            <a:pPr marL="758996" lvl="1" indent="-366104">
              <a:buSzPct val="120000"/>
              <a:tabLst>
                <a:tab pos="721047" algn="l"/>
                <a:tab pos="1011251" algn="l"/>
              </a:tabLst>
            </a:pPr>
            <a:endParaRPr lang="en-US" altLang="en-US" dirty="0"/>
          </a:p>
          <a:p>
            <a:pPr marL="758996" lvl="1" indent="-366104">
              <a:spcBef>
                <a:spcPts val="1406"/>
              </a:spcBef>
              <a:buSzPct val="120000"/>
              <a:tabLst>
                <a:tab pos="721047" algn="l"/>
                <a:tab pos="1011251" algn="l"/>
              </a:tabLst>
            </a:pPr>
            <a:r>
              <a:rPr lang="en-US" altLang="en-US" dirty="0"/>
              <a:t>The</a:t>
            </a:r>
            <a:r>
              <a:rPr lang="en-US" altLang="en-US" i="1" dirty="0"/>
              <a:t> </a:t>
            </a:r>
            <a:r>
              <a:rPr lang="en-US" altLang="en-US" dirty="0"/>
              <a:t>skull is similar to that of a chimpanzee, except for more human-like teeth.</a:t>
            </a:r>
          </a:p>
          <a:p>
            <a:pPr marL="758996" lvl="1" indent="-366104">
              <a:spcBef>
                <a:spcPts val="1406"/>
              </a:spcBef>
              <a:buSzPct val="120000"/>
              <a:tabLst>
                <a:tab pos="721047" algn="l"/>
                <a:tab pos="1011251" algn="l"/>
              </a:tabLst>
            </a:pPr>
            <a:endParaRPr lang="en-US" altLang="en-US" dirty="0"/>
          </a:p>
          <a:p>
            <a:pPr marL="758996" lvl="1" indent="-366104">
              <a:spcBef>
                <a:spcPts val="1406"/>
              </a:spcBef>
              <a:buSzPct val="120000"/>
              <a:tabLst>
                <a:tab pos="721047" algn="l"/>
                <a:tab pos="1011251" algn="l"/>
              </a:tabLst>
            </a:pPr>
            <a:r>
              <a:rPr lang="en-US" altLang="en-US" dirty="0"/>
              <a:t>The human-like pelvis and leg bones confirm they were bipedal.</a:t>
            </a:r>
          </a:p>
          <a:p>
            <a:pPr marL="758996" lvl="1" indent="-366104">
              <a:spcBef>
                <a:spcPts val="1406"/>
              </a:spcBef>
              <a:buSzPct val="120000"/>
              <a:tabLst>
                <a:tab pos="721047" algn="l"/>
                <a:tab pos="1011251" algn="l"/>
              </a:tabLst>
            </a:pPr>
            <a:endParaRPr lang="en-US" altLang="en-US" dirty="0"/>
          </a:p>
          <a:p>
            <a:pPr marL="758996" lvl="1" indent="-366104">
              <a:spcBef>
                <a:spcPts val="1406"/>
              </a:spcBef>
              <a:buSzPct val="120000"/>
              <a:tabLst>
                <a:tab pos="721047" algn="l"/>
                <a:tab pos="1011251" algn="l"/>
              </a:tabLst>
            </a:pPr>
            <a:r>
              <a:rPr lang="en-US" altLang="en-US" dirty="0"/>
              <a:t>Height ranges from 1.0 to 1.5 m (sexual dimorphism*).</a:t>
            </a:r>
          </a:p>
        </p:txBody>
      </p:sp>
      <p:grpSp>
        <p:nvGrpSpPr>
          <p:cNvPr id="115716" name="Group 3">
            <a:extLst>
              <a:ext uri="{FF2B5EF4-FFF2-40B4-BE49-F238E27FC236}">
                <a16:creationId xmlns:a16="http://schemas.microsoft.com/office/drawing/2014/main" id="{F0A2A004-164F-0143-A134-2FA9DC94DBDA}"/>
              </a:ext>
            </a:extLst>
          </p:cNvPr>
          <p:cNvGrpSpPr>
            <a:grpSpLocks/>
          </p:cNvGrpSpPr>
          <p:nvPr/>
        </p:nvGrpSpPr>
        <p:grpSpPr bwMode="auto">
          <a:xfrm>
            <a:off x="8078771" y="1423832"/>
            <a:ext cx="3840637" cy="4203970"/>
            <a:chOff x="0" y="0"/>
            <a:chExt cx="4063" cy="4720"/>
          </a:xfrm>
        </p:grpSpPr>
        <p:pic>
          <p:nvPicPr>
            <p:cNvPr id="115717" name="Picture 4">
              <a:extLst>
                <a:ext uri="{FF2B5EF4-FFF2-40B4-BE49-F238E27FC236}">
                  <a16:creationId xmlns:a16="http://schemas.microsoft.com/office/drawing/2014/main" id="{DFAFC844-B148-F64E-9D98-38E8D0822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" y="0"/>
              <a:ext cx="3825" cy="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718" name="Picture 5">
              <a:extLst>
                <a:ext uri="{FF2B5EF4-FFF2-40B4-BE49-F238E27FC236}">
                  <a16:creationId xmlns:a16="http://schemas.microsoft.com/office/drawing/2014/main" id="{320E1CDE-6B18-5346-AC3B-0608DCA97D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04"/>
              <a:ext cx="2516" cy="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719" name="Rectangle 6">
              <a:extLst>
                <a:ext uri="{FF2B5EF4-FFF2-40B4-BE49-F238E27FC236}">
                  <a16:creationId xmlns:a16="http://schemas.microsoft.com/office/drawing/2014/main" id="{C707D421-1AB3-704B-B3F2-26BE071FA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" y="4360"/>
              <a:ext cx="3528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>
                <a:lnSpc>
                  <a:spcPct val="122000"/>
                </a:lnSpc>
                <a:spcBef>
                  <a:spcPts val="1406"/>
                </a:spcBef>
              </a:pPr>
              <a:r>
                <a:rPr lang="en-US" altLang="en-US" sz="1266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* Some researchers claim such differences in height suggest two separate species, not sexual dimorphism.</a:t>
              </a:r>
            </a:p>
          </p:txBody>
        </p:sp>
        <p:sp>
          <p:nvSpPr>
            <p:cNvPr id="115720" name="AutoShape 7">
              <a:extLst>
                <a:ext uri="{FF2B5EF4-FFF2-40B4-BE49-F238E27FC236}">
                  <a16:creationId xmlns:a16="http://schemas.microsoft.com/office/drawing/2014/main" id="{7FBD5B46-651A-E045-A84C-4E3FA337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" y="1440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15721" name="AutoShape 8">
              <a:extLst>
                <a:ext uri="{FF2B5EF4-FFF2-40B4-BE49-F238E27FC236}">
                  <a16:creationId xmlns:a16="http://schemas.microsoft.com/office/drawing/2014/main" id="{AECD49A2-E539-1C41-B835-546E42E1A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6" y="1624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</p:spTree>
    <p:extLst>
      <p:ext uri="{BB962C8B-B14F-4D97-AF65-F5344CB8AC3E}">
        <p14:creationId xmlns:p14="http://schemas.microsoft.com/office/powerpoint/2010/main" val="3630708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 bldLvl="5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1">
            <a:extLst>
              <a:ext uri="{FF2B5EF4-FFF2-40B4-BE49-F238E27FC236}">
                <a16:creationId xmlns:a16="http://schemas.microsoft.com/office/drawing/2014/main" id="{EB79C9B1-85AB-A347-82EF-0530C6C3E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5176"/>
            <a:ext cx="3346400" cy="32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Rectangle 2">
            <a:extLst>
              <a:ext uri="{FF2B5EF4-FFF2-40B4-BE49-F238E27FC236}">
                <a16:creationId xmlns:a16="http://schemas.microsoft.com/office/drawing/2014/main" id="{1F5D7EE8-6557-AE40-A66E-2597CEBBF4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085" y="179613"/>
            <a:ext cx="10285478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dirty="0"/>
              <a:t>Australopithecus afarensis</a:t>
            </a:r>
          </a:p>
        </p:txBody>
      </p:sp>
      <p:graphicFrame>
        <p:nvGraphicFramePr>
          <p:cNvPr id="54275" name="Group 3">
            <a:extLst>
              <a:ext uri="{FF2B5EF4-FFF2-40B4-BE49-F238E27FC236}">
                <a16:creationId xmlns:a16="http://schemas.microsoft.com/office/drawing/2014/main" id="{F04D885A-1325-CA44-A545-F2420E919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043212"/>
              </p:ext>
            </p:extLst>
          </p:nvPr>
        </p:nvGraphicFramePr>
        <p:xfrm>
          <a:off x="6869393" y="475277"/>
          <a:ext cx="5322607" cy="6195201"/>
        </p:xfrm>
        <a:graphic>
          <a:graphicData uri="http://schemas.openxmlformats.org/drawingml/2006/table">
            <a:tbl>
              <a:tblPr/>
              <a:tblGrid>
                <a:gridCol w="1486331">
                  <a:extLst>
                    <a:ext uri="{9D8B030D-6E8A-4147-A177-3AD203B41FA5}">
                      <a16:colId xmlns:a16="http://schemas.microsoft.com/office/drawing/2014/main" val="2182123345"/>
                    </a:ext>
                  </a:extLst>
                </a:gridCol>
                <a:gridCol w="3836276">
                  <a:extLst>
                    <a:ext uri="{9D8B030D-6E8A-4147-A177-3AD203B41FA5}">
                      <a16:colId xmlns:a16="http://schemas.microsoft.com/office/drawing/2014/main" val="2322681996"/>
                    </a:ext>
                  </a:extLst>
                </a:gridCol>
              </a:tblGrid>
              <a:tr h="57640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‘</a:t>
                      </a:r>
                      <a:r>
                        <a:rPr kumimoji="0" lang="en-US" altLang="ja-JP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Lucy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’</a:t>
                      </a:r>
                      <a:r>
                        <a:rPr kumimoji="0" lang="en-US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 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‘</a:t>
                      </a:r>
                      <a:r>
                        <a:rPr kumimoji="0" lang="en-US" altLang="ja-JP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First Family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’</a:t>
                      </a:r>
                      <a:endParaRPr kumimoji="0" lang="en-US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287638"/>
                  </a:ext>
                </a:extLst>
              </a:tr>
              <a:tr h="481825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3.9 – 2.5  million years ago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16004"/>
                  </a:ext>
                </a:extLst>
              </a:tr>
              <a:tr h="46847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400– 500 cc but generally &lt;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500 cc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639402"/>
                  </a:ext>
                </a:extLst>
              </a:tr>
              <a:tr h="51743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1.10 – 1.50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445722"/>
                  </a:ext>
                </a:extLst>
              </a:tr>
              <a:tr h="843441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Light build. Some apelike features: relatively long arms, long curved fingers and toes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shorter less mobile thumb,</a:t>
                      </a: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106930"/>
                  </a:ext>
                </a:extLst>
              </a:tr>
              <a:tr h="707714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Apelike face, 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low forehead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 bony 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brow ridge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 flat nose, 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no chin, foramen magnum not quite central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775662"/>
                  </a:ext>
                </a:extLst>
              </a:tr>
              <a:tr h="143596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Human-like teeth, canines smaller than apes, larger than humans.</a:t>
                      </a:r>
                      <a:b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</a:b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Jaw shape is halfway between that of an ape and a human. Diastema often present. Prognathic 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Large, thickly enameled molars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891485"/>
                  </a:ext>
                </a:extLst>
              </a:tr>
              <a:tr h="58197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Eastern Africa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149861"/>
                  </a:ext>
                </a:extLst>
              </a:tr>
              <a:tr h="581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Culture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Scavenging and foraging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821571"/>
                  </a:ext>
                </a:extLst>
              </a:tr>
            </a:tbl>
          </a:graphicData>
        </a:graphic>
      </p:graphicFrame>
      <p:pic>
        <p:nvPicPr>
          <p:cNvPr id="116769" name="Picture 62">
            <a:extLst>
              <a:ext uri="{FF2B5EF4-FFF2-40B4-BE49-F238E27FC236}">
                <a16:creationId xmlns:a16="http://schemas.microsoft.com/office/drawing/2014/main" id="{3E7714A3-746A-E94C-AF3B-175056F00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003" y="3572877"/>
            <a:ext cx="2866430" cy="3053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70" name="Rectangle 63">
            <a:extLst>
              <a:ext uri="{FF2B5EF4-FFF2-40B4-BE49-F238E27FC236}">
                <a16:creationId xmlns:a16="http://schemas.microsoft.com/office/drawing/2014/main" id="{D8270039-1A69-8349-BC5D-09A081B5FA00}"/>
              </a:ext>
            </a:extLst>
          </p:cNvPr>
          <p:cNvSpPr>
            <a:spLocks/>
          </p:cNvSpPr>
          <p:nvPr/>
        </p:nvSpPr>
        <p:spPr bwMode="auto">
          <a:xfrm>
            <a:off x="8792766" y="6670476"/>
            <a:ext cx="180379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Photos courtesy of: </a:t>
            </a:r>
            <a:r>
              <a:rPr lang="en-US" altLang="en-US" sz="703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SkullsUnlimited.com</a:t>
            </a:r>
          </a:p>
        </p:txBody>
      </p:sp>
    </p:spTree>
    <p:extLst>
      <p:ext uri="{BB962C8B-B14F-4D97-AF65-F5344CB8AC3E}">
        <p14:creationId xmlns:p14="http://schemas.microsoft.com/office/powerpoint/2010/main" val="27899722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AutoShape 1">
            <a:extLst>
              <a:ext uri="{FF2B5EF4-FFF2-40B4-BE49-F238E27FC236}">
                <a16:creationId xmlns:a16="http://schemas.microsoft.com/office/drawing/2014/main" id="{C199CA09-C777-3540-A458-53499B6B8EA0}"/>
              </a:ext>
            </a:extLst>
          </p:cNvPr>
          <p:cNvSpPr>
            <a:spLocks/>
          </p:cNvSpPr>
          <p:nvPr/>
        </p:nvSpPr>
        <p:spPr bwMode="auto">
          <a:xfrm>
            <a:off x="7934400" y="2901033"/>
            <a:ext cx="955477" cy="1260202"/>
          </a:xfrm>
          <a:custGeom>
            <a:avLst/>
            <a:gdLst>
              <a:gd name="T0" fmla="*/ 2147483647 w 18472"/>
              <a:gd name="T1" fmla="*/ 2147483647 h 21302"/>
              <a:gd name="T2" fmla="*/ 0 w 18472"/>
              <a:gd name="T3" fmla="*/ 2147483647 h 21302"/>
              <a:gd name="T4" fmla="*/ 0 60000 65536"/>
              <a:gd name="T5" fmla="*/ 0 60000 65536"/>
              <a:gd name="T6" fmla="*/ 0 w 18472"/>
              <a:gd name="T7" fmla="*/ 0 h 21302"/>
              <a:gd name="T8" fmla="*/ 18472 w 18472"/>
              <a:gd name="T9" fmla="*/ 21302 h 213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472" h="21302">
                <a:moveTo>
                  <a:pt x="18472" y="21302"/>
                </a:moveTo>
                <a:cubicBezTo>
                  <a:pt x="-3128" y="18152"/>
                  <a:pt x="863" y="-298"/>
                  <a:pt x="0" y="4"/>
                </a:cubicBezTo>
              </a:path>
            </a:pathLst>
          </a:cu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CB0F9A5C-EAB7-EF45-81BB-E08885A57708}"/>
              </a:ext>
            </a:extLst>
          </p:cNvPr>
          <p:cNvSpPr>
            <a:spLocks/>
          </p:cNvSpPr>
          <p:nvPr/>
        </p:nvSpPr>
        <p:spPr bwMode="auto">
          <a:xfrm>
            <a:off x="6685359" y="1732360"/>
            <a:ext cx="1211870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Low forehead</a:t>
            </a:r>
          </a:p>
        </p:txBody>
      </p:sp>
      <p:pic>
        <p:nvPicPr>
          <p:cNvPr id="117764" name="Picture 3">
            <a:extLst>
              <a:ext uri="{FF2B5EF4-FFF2-40B4-BE49-F238E27FC236}">
                <a16:creationId xmlns:a16="http://schemas.microsoft.com/office/drawing/2014/main" id="{B8FCF010-F952-2A47-B651-97F25F30B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789" y="1839515"/>
            <a:ext cx="5000625" cy="338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5" name="Rectangle 4">
            <a:extLst>
              <a:ext uri="{FF2B5EF4-FFF2-40B4-BE49-F238E27FC236}">
                <a16:creationId xmlns:a16="http://schemas.microsoft.com/office/drawing/2014/main" id="{C3A39CF1-71D9-5046-A61C-3C71243FD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3552" y="-30758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i="1" dirty="0"/>
              <a:t>Australopithecus afarensis</a:t>
            </a:r>
          </a:p>
        </p:txBody>
      </p:sp>
      <p:pic>
        <p:nvPicPr>
          <p:cNvPr id="117766" name="Picture 5">
            <a:extLst>
              <a:ext uri="{FF2B5EF4-FFF2-40B4-BE49-F238E27FC236}">
                <a16:creationId xmlns:a16="http://schemas.microsoft.com/office/drawing/2014/main" id="{D5709A6E-5C3D-9A41-B7C6-B94FB1293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555" y="4823148"/>
            <a:ext cx="1410891" cy="14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7" name="Picture 7">
            <a:extLst>
              <a:ext uri="{FF2B5EF4-FFF2-40B4-BE49-F238E27FC236}">
                <a16:creationId xmlns:a16="http://schemas.microsoft.com/office/drawing/2014/main" id="{D4CEEA23-6A50-3E4B-98E3-07D6B7723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3330773"/>
            <a:ext cx="1401961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8" name="Rectangle 8">
            <a:extLst>
              <a:ext uri="{FF2B5EF4-FFF2-40B4-BE49-F238E27FC236}">
                <a16:creationId xmlns:a16="http://schemas.microsoft.com/office/drawing/2014/main" id="{0159EA15-F99E-E74F-8BFE-1691074DC4AD}"/>
              </a:ext>
            </a:extLst>
          </p:cNvPr>
          <p:cNvSpPr>
            <a:spLocks/>
          </p:cNvSpPr>
          <p:nvPr/>
        </p:nvSpPr>
        <p:spPr bwMode="auto">
          <a:xfrm>
            <a:off x="8087320" y="2536032"/>
            <a:ext cx="977832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Brow ridge</a:t>
            </a:r>
          </a:p>
        </p:txBody>
      </p:sp>
      <p:sp>
        <p:nvSpPr>
          <p:cNvPr id="117769" name="Rectangle 9">
            <a:extLst>
              <a:ext uri="{FF2B5EF4-FFF2-40B4-BE49-F238E27FC236}">
                <a16:creationId xmlns:a16="http://schemas.microsoft.com/office/drawing/2014/main" id="{A26620EC-F869-8942-9C99-4A25B6872A03}"/>
              </a:ext>
            </a:extLst>
          </p:cNvPr>
          <p:cNvSpPr>
            <a:spLocks/>
          </p:cNvSpPr>
          <p:nvPr/>
        </p:nvSpPr>
        <p:spPr bwMode="auto">
          <a:xfrm>
            <a:off x="8212336" y="2991446"/>
            <a:ext cx="1101264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Large, dish-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shaped face</a:t>
            </a:r>
          </a:p>
        </p:txBody>
      </p:sp>
      <p:sp>
        <p:nvSpPr>
          <p:cNvPr id="117770" name="Rectangle 10">
            <a:extLst>
              <a:ext uri="{FF2B5EF4-FFF2-40B4-BE49-F238E27FC236}">
                <a16:creationId xmlns:a16="http://schemas.microsoft.com/office/drawing/2014/main" id="{66144FD9-C875-9940-B7A4-81A995B66F4E}"/>
              </a:ext>
            </a:extLst>
          </p:cNvPr>
          <p:cNvSpPr>
            <a:spLocks/>
          </p:cNvSpPr>
          <p:nvPr/>
        </p:nvSpPr>
        <p:spPr bwMode="auto">
          <a:xfrm>
            <a:off x="9051726" y="3562946"/>
            <a:ext cx="1210268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Wide midface</a:t>
            </a:r>
          </a:p>
        </p:txBody>
      </p:sp>
      <p:sp>
        <p:nvSpPr>
          <p:cNvPr id="117771" name="Rectangle 11">
            <a:extLst>
              <a:ext uri="{FF2B5EF4-FFF2-40B4-BE49-F238E27FC236}">
                <a16:creationId xmlns:a16="http://schemas.microsoft.com/office/drawing/2014/main" id="{ED8C79B3-4F16-EF48-B13D-5054A6F21A86}"/>
              </a:ext>
            </a:extLst>
          </p:cNvPr>
          <p:cNvSpPr>
            <a:spLocks/>
          </p:cNvSpPr>
          <p:nvPr/>
        </p:nvSpPr>
        <p:spPr bwMode="auto">
          <a:xfrm>
            <a:off x="8989219" y="4161235"/>
            <a:ext cx="859210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Flat nose</a:t>
            </a:r>
          </a:p>
        </p:txBody>
      </p:sp>
      <p:sp>
        <p:nvSpPr>
          <p:cNvPr id="117772" name="Rectangle 12">
            <a:extLst>
              <a:ext uri="{FF2B5EF4-FFF2-40B4-BE49-F238E27FC236}">
                <a16:creationId xmlns:a16="http://schemas.microsoft.com/office/drawing/2014/main" id="{AC07A4DB-33CF-124A-8433-6CC077F92CCF}"/>
              </a:ext>
            </a:extLst>
          </p:cNvPr>
          <p:cNvSpPr>
            <a:spLocks/>
          </p:cNvSpPr>
          <p:nvPr/>
        </p:nvSpPr>
        <p:spPr bwMode="auto">
          <a:xfrm>
            <a:off x="9096375" y="4616648"/>
            <a:ext cx="150911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Big, ape-like incisor</a:t>
            </a:r>
          </a:p>
        </p:txBody>
      </p:sp>
      <p:sp>
        <p:nvSpPr>
          <p:cNvPr id="117773" name="Rectangle 13">
            <a:extLst>
              <a:ext uri="{FF2B5EF4-FFF2-40B4-BE49-F238E27FC236}">
                <a16:creationId xmlns:a16="http://schemas.microsoft.com/office/drawing/2014/main" id="{080CCB7B-D81D-F544-B2B2-D5CF149D0BC5}"/>
              </a:ext>
            </a:extLst>
          </p:cNvPr>
          <p:cNvSpPr>
            <a:spLocks/>
          </p:cNvSpPr>
          <p:nvPr/>
        </p:nvSpPr>
        <p:spPr bwMode="auto">
          <a:xfrm>
            <a:off x="9060656" y="5134570"/>
            <a:ext cx="892969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Diastema </a:t>
            </a:r>
            <a:r>
              <a:rPr lang="en-US" altLang="en-US" sz="1406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(gap)</a:t>
            </a:r>
          </a:p>
        </p:txBody>
      </p:sp>
      <p:sp>
        <p:nvSpPr>
          <p:cNvPr id="117774" name="Rectangle 14">
            <a:extLst>
              <a:ext uri="{FF2B5EF4-FFF2-40B4-BE49-F238E27FC236}">
                <a16:creationId xmlns:a16="http://schemas.microsoft.com/office/drawing/2014/main" id="{19C22CC4-2B5D-934A-B4C5-EF4D10F32132}"/>
              </a:ext>
            </a:extLst>
          </p:cNvPr>
          <p:cNvSpPr>
            <a:spLocks/>
          </p:cNvSpPr>
          <p:nvPr/>
        </p:nvSpPr>
        <p:spPr bwMode="auto">
          <a:xfrm>
            <a:off x="7810500" y="5679282"/>
            <a:ext cx="1352934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Canines larger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than in humans</a:t>
            </a:r>
          </a:p>
        </p:txBody>
      </p:sp>
      <p:sp>
        <p:nvSpPr>
          <p:cNvPr id="117775" name="Rectangle 15">
            <a:extLst>
              <a:ext uri="{FF2B5EF4-FFF2-40B4-BE49-F238E27FC236}">
                <a16:creationId xmlns:a16="http://schemas.microsoft.com/office/drawing/2014/main" id="{2272924D-B723-1446-BB69-910880C660A3}"/>
              </a:ext>
            </a:extLst>
          </p:cNvPr>
          <p:cNvSpPr>
            <a:spLocks/>
          </p:cNvSpPr>
          <p:nvPr/>
        </p:nvSpPr>
        <p:spPr bwMode="auto">
          <a:xfrm>
            <a:off x="6051352" y="5679282"/>
            <a:ext cx="1503617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Large, thickly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enameled molars</a:t>
            </a:r>
          </a:p>
        </p:txBody>
      </p:sp>
      <p:sp>
        <p:nvSpPr>
          <p:cNvPr id="117776" name="Rectangle 16">
            <a:extLst>
              <a:ext uri="{FF2B5EF4-FFF2-40B4-BE49-F238E27FC236}">
                <a16:creationId xmlns:a16="http://schemas.microsoft.com/office/drawing/2014/main" id="{6417A7FF-300E-3441-9545-C8A902B46076}"/>
              </a:ext>
            </a:extLst>
          </p:cNvPr>
          <p:cNvSpPr>
            <a:spLocks/>
          </p:cNvSpPr>
          <p:nvPr/>
        </p:nvSpPr>
        <p:spPr bwMode="auto">
          <a:xfrm>
            <a:off x="3792141" y="4911328"/>
            <a:ext cx="1678781" cy="66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Little of the skull is behind the foramen magnum</a:t>
            </a:r>
          </a:p>
        </p:txBody>
      </p:sp>
      <p:sp>
        <p:nvSpPr>
          <p:cNvPr id="117777" name="Rectangle 17">
            <a:extLst>
              <a:ext uri="{FF2B5EF4-FFF2-40B4-BE49-F238E27FC236}">
                <a16:creationId xmlns:a16="http://schemas.microsoft.com/office/drawing/2014/main" id="{0BC0E94E-D2AB-454C-9F02-225618B465D5}"/>
              </a:ext>
            </a:extLst>
          </p:cNvPr>
          <p:cNvSpPr>
            <a:spLocks/>
          </p:cNvSpPr>
          <p:nvPr/>
        </p:nvSpPr>
        <p:spPr bwMode="auto">
          <a:xfrm>
            <a:off x="3741226" y="1303735"/>
            <a:ext cx="1475631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lnSpc>
                <a:spcPct val="111000"/>
              </a:lnSpc>
            </a:pPr>
            <a:r>
              <a:rPr lang="en-US" altLang="en-US" sz="140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Small brain</a:t>
            </a:r>
          </a:p>
          <a:p>
            <a:pPr algn="ctr" eaLnBrk="1" hangingPunct="1">
              <a:lnSpc>
                <a:spcPct val="111000"/>
              </a:lnSpc>
            </a:pPr>
            <a:r>
              <a:rPr lang="en-US" altLang="en-US" sz="140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400-500 cc</a:t>
            </a:r>
          </a:p>
        </p:txBody>
      </p:sp>
      <p:sp>
        <p:nvSpPr>
          <p:cNvPr id="117778" name="Line 18">
            <a:extLst>
              <a:ext uri="{FF2B5EF4-FFF2-40B4-BE49-F238E27FC236}">
                <a16:creationId xmlns:a16="http://schemas.microsoft.com/office/drawing/2014/main" id="{9B2CC871-C3CF-D74C-AA65-B62FC08E48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6336" y="1678781"/>
            <a:ext cx="1475631" cy="607219"/>
          </a:xfrm>
          <a:prstGeom prst="line">
            <a:avLst/>
          </a:prstGeom>
          <a:noFill/>
          <a:ln w="1016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17779" name="Line 19">
            <a:extLst>
              <a:ext uri="{FF2B5EF4-FFF2-40B4-BE49-F238E27FC236}">
                <a16:creationId xmlns:a16="http://schemas.microsoft.com/office/drawing/2014/main" id="{587CAC16-9BBB-5246-B2FF-53FE2AA7F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5475" y="4774035"/>
            <a:ext cx="964406" cy="0"/>
          </a:xfrm>
          <a:prstGeom prst="line">
            <a:avLst/>
          </a:prstGeom>
          <a:noFill/>
          <a:ln w="1016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16" name="Line 20">
            <a:extLst>
              <a:ext uri="{FF2B5EF4-FFF2-40B4-BE49-F238E27FC236}">
                <a16:creationId xmlns:a16="http://schemas.microsoft.com/office/drawing/2014/main" id="{23CDB688-E3EB-B040-BB7E-53CF95A871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33816" y="4972720"/>
            <a:ext cx="323701" cy="682005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17" name="Line 21">
            <a:extLst>
              <a:ext uri="{FF2B5EF4-FFF2-40B4-BE49-F238E27FC236}">
                <a16:creationId xmlns:a16="http://schemas.microsoft.com/office/drawing/2014/main" id="{27C9A8F1-989F-5540-87CA-F21190AE94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48316" y="4963791"/>
            <a:ext cx="0" cy="678656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18" name="Line 22">
            <a:extLst>
              <a:ext uri="{FF2B5EF4-FFF2-40B4-BE49-F238E27FC236}">
                <a16:creationId xmlns:a16="http://schemas.microsoft.com/office/drawing/2014/main" id="{25BB2263-8395-C04B-877A-CAAFC3F5C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4494" y="4932536"/>
            <a:ext cx="363885" cy="329282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19" name="Line 23">
            <a:extLst>
              <a:ext uri="{FF2B5EF4-FFF2-40B4-BE49-F238E27FC236}">
                <a16:creationId xmlns:a16="http://schemas.microsoft.com/office/drawing/2014/main" id="{BF187D32-42A1-0F4F-BFD2-DCBB14708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6863" y="4795242"/>
            <a:ext cx="310307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20" name="Line 24">
            <a:extLst>
              <a:ext uri="{FF2B5EF4-FFF2-40B4-BE49-F238E27FC236}">
                <a16:creationId xmlns:a16="http://schemas.microsoft.com/office/drawing/2014/main" id="{570CEF0C-2F9A-9648-8523-627B1A4DB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3728" y="4238253"/>
            <a:ext cx="762372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21" name="Line 25">
            <a:extLst>
              <a:ext uri="{FF2B5EF4-FFF2-40B4-BE49-F238E27FC236}">
                <a16:creationId xmlns:a16="http://schemas.microsoft.com/office/drawing/2014/main" id="{4A21A657-8AC1-794E-A75D-53966F1E77D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1754" y="3652242"/>
            <a:ext cx="1156395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22" name="Line 26">
            <a:extLst>
              <a:ext uri="{FF2B5EF4-FFF2-40B4-BE49-F238E27FC236}">
                <a16:creationId xmlns:a16="http://schemas.microsoft.com/office/drawing/2014/main" id="{6D7F29BD-C05C-CD45-AFDB-C755E4D0B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2228" y="2630910"/>
            <a:ext cx="392906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55323" name="Line 27">
            <a:extLst>
              <a:ext uri="{FF2B5EF4-FFF2-40B4-BE49-F238E27FC236}">
                <a16:creationId xmlns:a16="http://schemas.microsoft.com/office/drawing/2014/main" id="{A7A55AC0-F41D-3145-BD06-7C780F884B95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440659" y="1821656"/>
            <a:ext cx="472157" cy="48332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17788" name="TextBox 28">
            <a:extLst>
              <a:ext uri="{FF2B5EF4-FFF2-40B4-BE49-F238E27FC236}">
                <a16:creationId xmlns:a16="http://schemas.microsoft.com/office/drawing/2014/main" id="{A00A5A35-B9B3-884A-9C81-0B588C0CE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6268641"/>
            <a:ext cx="1703338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modern human skull</a:t>
            </a:r>
            <a:endParaRPr lang="en-US" altLang="en-US" sz="1125">
              <a:solidFill>
                <a:srgbClr val="111518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29DB0-DA66-EA45-A5D8-0B2640EBB8D0}"/>
              </a:ext>
            </a:extLst>
          </p:cNvPr>
          <p:cNvSpPr txBox="1"/>
          <p:nvPr/>
        </p:nvSpPr>
        <p:spPr>
          <a:xfrm>
            <a:off x="10529839" y="4979857"/>
            <a:ext cx="1723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Prognathic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0F38A-9C85-2B40-A3F6-D6EA62B18BE5}"/>
              </a:ext>
            </a:extLst>
          </p:cNvPr>
          <p:cNvSpPr txBox="1"/>
          <p:nvPr/>
        </p:nvSpPr>
        <p:spPr>
          <a:xfrm>
            <a:off x="173421" y="2198267"/>
            <a:ext cx="2337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Foramen magnum not quite central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D1D85A-9B9B-224A-A67C-A6C8AD2F5DD2}"/>
              </a:ext>
            </a:extLst>
          </p:cNvPr>
          <p:cNvSpPr txBox="1"/>
          <p:nvPr/>
        </p:nvSpPr>
        <p:spPr>
          <a:xfrm>
            <a:off x="8716863" y="599090"/>
            <a:ext cx="2965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00"/>
                </a:highlight>
              </a:rPr>
              <a:t>Sagittal crest in males</a:t>
            </a:r>
          </a:p>
        </p:txBody>
      </p:sp>
    </p:spTree>
    <p:extLst>
      <p:ext uri="{BB962C8B-B14F-4D97-AF65-F5344CB8AC3E}">
        <p14:creationId xmlns:p14="http://schemas.microsoft.com/office/powerpoint/2010/main" val="380814614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">
            <a:extLst>
              <a:ext uri="{FF2B5EF4-FFF2-40B4-BE49-F238E27FC236}">
                <a16:creationId xmlns:a16="http://schemas.microsoft.com/office/drawing/2014/main" id="{805A8609-46DB-2747-ACB3-35E6E10D1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679" y="290394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dirty="0"/>
              <a:t>Australopithecus africanus</a:t>
            </a:r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518BD15C-6273-5548-AFD9-B27CF191D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794868"/>
            <a:ext cx="6147061" cy="3903260"/>
          </a:xfrm>
        </p:spPr>
        <p:txBody>
          <a:bodyPr>
            <a:noAutofit/>
          </a:bodyPr>
          <a:lstStyle/>
          <a:p>
            <a:pPr>
              <a:tabLst>
                <a:tab pos="721047" algn="l"/>
              </a:tabLst>
            </a:pPr>
            <a:r>
              <a:rPr lang="en-US" altLang="en-US" sz="2000" i="1" dirty="0"/>
              <a:t>A. africanus</a:t>
            </a:r>
            <a:r>
              <a:rPr lang="en-US" altLang="en-US" sz="2000" dirty="0"/>
              <a:t> existed between 3.9 and 3.0 MYA.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Similar to </a:t>
            </a:r>
            <a:r>
              <a:rPr lang="en-US" altLang="en-US" sz="2000" i="1" dirty="0"/>
              <a:t>afarensis</a:t>
            </a:r>
            <a:r>
              <a:rPr lang="en-US" altLang="en-US" sz="2000" dirty="0"/>
              <a:t>, it was also small, gracile, and bipedal.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Brain size may have been </a:t>
            </a:r>
            <a:r>
              <a:rPr lang="en-US" altLang="en-US" sz="2000" dirty="0">
                <a:highlight>
                  <a:srgbClr val="FFFF00"/>
                </a:highlight>
              </a:rPr>
              <a:t>slightly larger</a:t>
            </a:r>
            <a:r>
              <a:rPr lang="en-US" altLang="en-US" sz="2000" dirty="0"/>
              <a:t> of average, ranging from </a:t>
            </a:r>
            <a:r>
              <a:rPr lang="en-US" altLang="en-US" sz="2000" dirty="0">
                <a:highlight>
                  <a:srgbClr val="FFFF00"/>
                </a:highlight>
              </a:rPr>
              <a:t>420 to 500 cc</a:t>
            </a:r>
            <a:r>
              <a:rPr lang="en-US" altLang="en-US" sz="2000" dirty="0"/>
              <a:t>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Generally considered to be specific to South Africa.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Differs from the early australopithecines in east Africa by having larger back teeth and smaller canines.  </a:t>
            </a:r>
            <a:r>
              <a:rPr lang="en-US" altLang="en-US" sz="2000" dirty="0">
                <a:highlight>
                  <a:srgbClr val="FFFF00"/>
                </a:highlight>
              </a:rPr>
              <a:t>The jaw shape is fully human-like.</a:t>
            </a:r>
          </a:p>
        </p:txBody>
      </p:sp>
      <p:grpSp>
        <p:nvGrpSpPr>
          <p:cNvPr id="118788" name="Group 3">
            <a:extLst>
              <a:ext uri="{FF2B5EF4-FFF2-40B4-BE49-F238E27FC236}">
                <a16:creationId xmlns:a16="http://schemas.microsoft.com/office/drawing/2014/main" id="{B1F48577-6818-8F4A-B8C0-5797A2FD8DF3}"/>
              </a:ext>
            </a:extLst>
          </p:cNvPr>
          <p:cNvGrpSpPr>
            <a:grpSpLocks/>
          </p:cNvGrpSpPr>
          <p:nvPr/>
        </p:nvGrpSpPr>
        <p:grpSpPr bwMode="auto">
          <a:xfrm>
            <a:off x="7269239" y="751080"/>
            <a:ext cx="4371082" cy="4947047"/>
            <a:chOff x="0" y="0"/>
            <a:chExt cx="3915" cy="4432"/>
          </a:xfrm>
        </p:grpSpPr>
        <p:pic>
          <p:nvPicPr>
            <p:cNvPr id="118789" name="Picture 4">
              <a:extLst>
                <a:ext uri="{FF2B5EF4-FFF2-40B4-BE49-F238E27FC236}">
                  <a16:creationId xmlns:a16="http://schemas.microsoft.com/office/drawing/2014/main" id="{A20109D0-5439-C64B-8083-4855F417C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15" cy="4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790" name="Picture 5">
              <a:extLst>
                <a:ext uri="{FF2B5EF4-FFF2-40B4-BE49-F238E27FC236}">
                  <a16:creationId xmlns:a16="http://schemas.microsoft.com/office/drawing/2014/main" id="{4E41DB6E-8B4A-394B-9CE0-32AD839295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" y="1999"/>
              <a:ext cx="2146" cy="2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791" name="AutoShape 6">
              <a:extLst>
                <a:ext uri="{FF2B5EF4-FFF2-40B4-BE49-F238E27FC236}">
                  <a16:creationId xmlns:a16="http://schemas.microsoft.com/office/drawing/2014/main" id="{4959E61A-CF3B-B047-8FEF-71C2E5FAB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" y="3744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18792" name="AutoShape 7">
              <a:extLst>
                <a:ext uri="{FF2B5EF4-FFF2-40B4-BE49-F238E27FC236}">
                  <a16:creationId xmlns:a16="http://schemas.microsoft.com/office/drawing/2014/main" id="{FB4A6CD2-56D9-E444-A58A-639564408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3632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</p:spTree>
    <p:extLst>
      <p:ext uri="{BB962C8B-B14F-4D97-AF65-F5344CB8AC3E}">
        <p14:creationId xmlns:p14="http://schemas.microsoft.com/office/powerpoint/2010/main" val="4142165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5" name="Group 1">
            <a:extLst>
              <a:ext uri="{FF2B5EF4-FFF2-40B4-BE49-F238E27FC236}">
                <a16:creationId xmlns:a16="http://schemas.microsoft.com/office/drawing/2014/main" id="{022E5ACF-BAE9-504B-8696-1029DA9A5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647324"/>
              </p:ext>
            </p:extLst>
          </p:nvPr>
        </p:nvGraphicFramePr>
        <p:xfrm>
          <a:off x="7122360" y="147439"/>
          <a:ext cx="4740487" cy="6555019"/>
        </p:xfrm>
        <a:graphic>
          <a:graphicData uri="http://schemas.openxmlformats.org/drawingml/2006/table">
            <a:tbl>
              <a:tblPr/>
              <a:tblGrid>
                <a:gridCol w="1580549">
                  <a:extLst>
                    <a:ext uri="{9D8B030D-6E8A-4147-A177-3AD203B41FA5}">
                      <a16:colId xmlns:a16="http://schemas.microsoft.com/office/drawing/2014/main" val="2626300785"/>
                    </a:ext>
                  </a:extLst>
                </a:gridCol>
                <a:gridCol w="3159938">
                  <a:extLst>
                    <a:ext uri="{9D8B030D-6E8A-4147-A177-3AD203B41FA5}">
                      <a16:colId xmlns:a16="http://schemas.microsoft.com/office/drawing/2014/main" val="2461910797"/>
                    </a:ext>
                  </a:extLst>
                </a:gridCol>
              </a:tblGrid>
              <a:tr h="484876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None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807831"/>
                  </a:ext>
                </a:extLst>
              </a:tr>
              <a:tr h="484876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~3.0 - 2.3  million years ago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032438"/>
                  </a:ext>
                </a:extLst>
              </a:tr>
              <a:tr h="447577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420 – 500 cc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532757"/>
                  </a:ext>
                </a:extLst>
              </a:tr>
              <a:tr h="466226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1.1 – 1.4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259938"/>
                  </a:ext>
                </a:extLst>
              </a:tr>
              <a:tr h="109034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  <a:defRPr/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Light build. Some apelike features: relatively long arms, long curved fingers and toes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shorter less mobile thumb,</a:t>
                      </a: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902622"/>
                  </a:ext>
                </a:extLst>
              </a:tr>
              <a:tr h="109034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  <a:defRPr/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Apelike face, low forehead (not quite as low as africanus), bony brow ridge (but less prominent), flat nose, no chin, foramen magnum not quite central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higher forehead and shorter face.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592123"/>
                  </a:ext>
                </a:extLst>
              </a:tr>
              <a:tr h="129722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Human-like teeth, canines smaller than apes, larger than humans.</a:t>
                      </a:r>
                      <a:b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</a:b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Jaw shape is half way between that of an ape and a human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 Prognathic 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Large, thickly enameled molars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972013"/>
                  </a:ext>
                </a:extLst>
              </a:tr>
              <a:tr h="596770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Southern Africa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911461"/>
                  </a:ext>
                </a:extLst>
              </a:tr>
              <a:tr h="596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Culture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Scavenging and foraging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814109"/>
                  </a:ext>
                </a:extLst>
              </a:tr>
            </a:tbl>
          </a:graphicData>
        </a:graphic>
      </p:graphicFrame>
      <p:sp>
        <p:nvSpPr>
          <p:cNvPr id="119839" name="Rectangle 60">
            <a:extLst>
              <a:ext uri="{FF2B5EF4-FFF2-40B4-BE49-F238E27FC236}">
                <a16:creationId xmlns:a16="http://schemas.microsoft.com/office/drawing/2014/main" id="{D4BE5A6D-C855-5340-A720-F60B19C17A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9153" y="244947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dirty="0"/>
              <a:t>Australopithecus africanus</a:t>
            </a:r>
          </a:p>
        </p:txBody>
      </p:sp>
      <p:pic>
        <p:nvPicPr>
          <p:cNvPr id="119840" name="Picture 61">
            <a:extLst>
              <a:ext uri="{FF2B5EF4-FFF2-40B4-BE49-F238E27FC236}">
                <a16:creationId xmlns:a16="http://schemas.microsoft.com/office/drawing/2014/main" id="{17DABDEA-4CE6-5747-B27F-4EA480769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3" y="1570510"/>
            <a:ext cx="2884289" cy="326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41" name="Picture 62">
            <a:extLst>
              <a:ext uri="{FF2B5EF4-FFF2-40B4-BE49-F238E27FC236}">
                <a16:creationId xmlns:a16="http://schemas.microsoft.com/office/drawing/2014/main" id="{96DCB41B-F882-934A-AFCA-84A2C630F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41" y="3004295"/>
            <a:ext cx="3437930" cy="303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4156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AutoShape 1">
            <a:extLst>
              <a:ext uri="{FF2B5EF4-FFF2-40B4-BE49-F238E27FC236}">
                <a16:creationId xmlns:a16="http://schemas.microsoft.com/office/drawing/2014/main" id="{F66E6CBF-03B5-CC40-9D73-8BFDC96881BA}"/>
              </a:ext>
            </a:extLst>
          </p:cNvPr>
          <p:cNvSpPr>
            <a:spLocks/>
          </p:cNvSpPr>
          <p:nvPr/>
        </p:nvSpPr>
        <p:spPr bwMode="auto">
          <a:xfrm>
            <a:off x="8453438" y="4822031"/>
            <a:ext cx="303609" cy="12144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pic>
        <p:nvPicPr>
          <p:cNvPr id="120835" name="Picture 2">
            <a:extLst>
              <a:ext uri="{FF2B5EF4-FFF2-40B4-BE49-F238E27FC236}">
                <a16:creationId xmlns:a16="http://schemas.microsoft.com/office/drawing/2014/main" id="{B64D50DA-A4B5-E549-80D5-6A123585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218" y="2037931"/>
            <a:ext cx="4214813" cy="344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6" name="Rectangle 3">
            <a:extLst>
              <a:ext uri="{FF2B5EF4-FFF2-40B4-BE49-F238E27FC236}">
                <a16:creationId xmlns:a16="http://schemas.microsoft.com/office/drawing/2014/main" id="{B845797C-8D6B-8E43-9434-1510B6246C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0824" y="-155216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i="1" dirty="0"/>
              <a:t>Australopithecus africanus</a:t>
            </a:r>
          </a:p>
        </p:txBody>
      </p:sp>
      <p:pic>
        <p:nvPicPr>
          <p:cNvPr id="120837" name="Picture 4">
            <a:extLst>
              <a:ext uri="{FF2B5EF4-FFF2-40B4-BE49-F238E27FC236}">
                <a16:creationId xmlns:a16="http://schemas.microsoft.com/office/drawing/2014/main" id="{34BAC93A-EF54-0D4E-B5DF-7C527E809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555" y="4474890"/>
            <a:ext cx="1410891" cy="14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8" name="Picture 6">
            <a:extLst>
              <a:ext uri="{FF2B5EF4-FFF2-40B4-BE49-F238E27FC236}">
                <a16:creationId xmlns:a16="http://schemas.microsoft.com/office/drawing/2014/main" id="{C7D2A1D2-873F-4F4F-9DE4-418FDCD4D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387" y="3071813"/>
            <a:ext cx="1232297" cy="129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9" name="Rectangle 7">
            <a:extLst>
              <a:ext uri="{FF2B5EF4-FFF2-40B4-BE49-F238E27FC236}">
                <a16:creationId xmlns:a16="http://schemas.microsoft.com/office/drawing/2014/main" id="{140BFDA7-FB33-2B44-92EC-839374FE29DC}"/>
              </a:ext>
            </a:extLst>
          </p:cNvPr>
          <p:cNvSpPr>
            <a:spLocks/>
          </p:cNvSpPr>
          <p:nvPr/>
        </p:nvSpPr>
        <p:spPr bwMode="auto">
          <a:xfrm>
            <a:off x="8819555" y="5036344"/>
            <a:ext cx="1384995" cy="77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266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Lower face</a:t>
            </a:r>
          </a:p>
          <a:p>
            <a:pPr eaLnBrk="1" hangingPunct="1"/>
            <a:r>
              <a:rPr lang="en-US" altLang="en-US" sz="1266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protrudes forward</a:t>
            </a:r>
          </a:p>
          <a:p>
            <a:pPr eaLnBrk="1" hangingPunct="1"/>
            <a:r>
              <a:rPr lang="en-US" altLang="en-US" sz="1266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into a snout</a:t>
            </a:r>
          </a:p>
          <a:p>
            <a:pPr eaLnBrk="1" hangingPunct="1"/>
            <a:r>
              <a:rPr lang="en-US" altLang="en-US" sz="126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(prognathism)</a:t>
            </a:r>
          </a:p>
        </p:txBody>
      </p:sp>
      <p:sp>
        <p:nvSpPr>
          <p:cNvPr id="120840" name="Rectangle 8">
            <a:extLst>
              <a:ext uri="{FF2B5EF4-FFF2-40B4-BE49-F238E27FC236}">
                <a16:creationId xmlns:a16="http://schemas.microsoft.com/office/drawing/2014/main" id="{259EC292-9405-D243-9C42-4A235D7DB020}"/>
              </a:ext>
            </a:extLst>
          </p:cNvPr>
          <p:cNvSpPr>
            <a:spLocks/>
          </p:cNvSpPr>
          <p:nvPr/>
        </p:nvSpPr>
        <p:spPr bwMode="auto">
          <a:xfrm>
            <a:off x="8382000" y="3821906"/>
            <a:ext cx="1277594" cy="19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Low facial angle</a:t>
            </a:r>
          </a:p>
        </p:txBody>
      </p:sp>
      <p:sp>
        <p:nvSpPr>
          <p:cNvPr id="120841" name="Rectangle 9">
            <a:extLst>
              <a:ext uri="{FF2B5EF4-FFF2-40B4-BE49-F238E27FC236}">
                <a16:creationId xmlns:a16="http://schemas.microsoft.com/office/drawing/2014/main" id="{0D32D1B8-2DF8-E243-8784-C73092F1A743}"/>
              </a:ext>
            </a:extLst>
          </p:cNvPr>
          <p:cNvSpPr>
            <a:spLocks/>
          </p:cNvSpPr>
          <p:nvPr/>
        </p:nvSpPr>
        <p:spPr bwMode="auto">
          <a:xfrm>
            <a:off x="8346280" y="3000375"/>
            <a:ext cx="1570229" cy="38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266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Brow ridge-less </a:t>
            </a:r>
            <a:r>
              <a:rPr lang="en-US" altLang="en-US" sz="1266" dirty="0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prominant</a:t>
            </a:r>
            <a:endParaRPr lang="en-US" altLang="en-US" sz="1266" dirty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0842" name="Rectangle 10">
            <a:extLst>
              <a:ext uri="{FF2B5EF4-FFF2-40B4-BE49-F238E27FC236}">
                <a16:creationId xmlns:a16="http://schemas.microsoft.com/office/drawing/2014/main" id="{3C5E59C4-13EA-1B4B-B25E-BD56D4F6C8C9}"/>
              </a:ext>
            </a:extLst>
          </p:cNvPr>
          <p:cNvSpPr>
            <a:spLocks/>
          </p:cNvSpPr>
          <p:nvPr/>
        </p:nvSpPr>
        <p:spPr bwMode="auto">
          <a:xfrm>
            <a:off x="5649515" y="1598414"/>
            <a:ext cx="1279196" cy="19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 sagittal crest</a:t>
            </a:r>
          </a:p>
        </p:txBody>
      </p:sp>
      <p:sp>
        <p:nvSpPr>
          <p:cNvPr id="120843" name="Rectangle 11">
            <a:extLst>
              <a:ext uri="{FF2B5EF4-FFF2-40B4-BE49-F238E27FC236}">
                <a16:creationId xmlns:a16="http://schemas.microsoft.com/office/drawing/2014/main" id="{A5DE3766-7C15-9E4D-985E-11D415E917B9}"/>
              </a:ext>
            </a:extLst>
          </p:cNvPr>
          <p:cNvSpPr>
            <a:spLocks/>
          </p:cNvSpPr>
          <p:nvPr/>
        </p:nvSpPr>
        <p:spPr bwMode="auto">
          <a:xfrm>
            <a:off x="3434954" y="1187648"/>
            <a:ext cx="2305118" cy="58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26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Small brain</a:t>
            </a:r>
          </a:p>
          <a:p>
            <a:pPr eaLnBrk="1" hangingPunct="1"/>
            <a:r>
              <a:rPr lang="en-US" altLang="en-US" sz="126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420-500 cc slighter larger than</a:t>
            </a:r>
          </a:p>
          <a:p>
            <a:pPr eaLnBrk="1" hangingPunct="1"/>
            <a:r>
              <a:rPr lang="en-US" altLang="en-US" sz="1266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afarensis</a:t>
            </a:r>
          </a:p>
        </p:txBody>
      </p:sp>
      <p:sp>
        <p:nvSpPr>
          <p:cNvPr id="120844" name="Rectangle 12">
            <a:extLst>
              <a:ext uri="{FF2B5EF4-FFF2-40B4-BE49-F238E27FC236}">
                <a16:creationId xmlns:a16="http://schemas.microsoft.com/office/drawing/2014/main" id="{BA9ABCC0-8777-DE41-9916-95E4A33E47DA}"/>
              </a:ext>
            </a:extLst>
          </p:cNvPr>
          <p:cNvSpPr>
            <a:spLocks/>
          </p:cNvSpPr>
          <p:nvPr/>
        </p:nvSpPr>
        <p:spPr bwMode="auto">
          <a:xfrm>
            <a:off x="4292203" y="5723930"/>
            <a:ext cx="2500313" cy="3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spcBef>
                <a:spcPts val="1406"/>
              </a:spcBef>
            </a:pPr>
            <a:r>
              <a:rPr lang="en-US" altLang="en-US" sz="1266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Very large molars compared with modern humans (not shown here)</a:t>
            </a:r>
          </a:p>
        </p:txBody>
      </p:sp>
      <p:sp>
        <p:nvSpPr>
          <p:cNvPr id="120845" name="Line 13">
            <a:extLst>
              <a:ext uri="{FF2B5EF4-FFF2-40B4-BE49-F238E27FC236}">
                <a16:creationId xmlns:a16="http://schemas.microsoft.com/office/drawing/2014/main" id="{16966E6B-40BC-7B49-A87B-487495D91B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1937" y="3464719"/>
            <a:ext cx="630660" cy="1035844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0846" name="Line 14">
            <a:extLst>
              <a:ext uri="{FF2B5EF4-FFF2-40B4-BE49-F238E27FC236}">
                <a16:creationId xmlns:a16="http://schemas.microsoft.com/office/drawing/2014/main" id="{C9DBEBA6-0F39-1146-B95F-B96121D34E84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521027" y="2142009"/>
            <a:ext cx="602754" cy="58043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0847" name="Line 15">
            <a:extLst>
              <a:ext uri="{FF2B5EF4-FFF2-40B4-BE49-F238E27FC236}">
                <a16:creationId xmlns:a16="http://schemas.microsoft.com/office/drawing/2014/main" id="{FB79073B-1E60-764D-88EA-8F7177857056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6354961" y="1884164"/>
            <a:ext cx="0" cy="405185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0848" name="Line 16">
            <a:extLst>
              <a:ext uri="{FF2B5EF4-FFF2-40B4-BE49-F238E27FC236}">
                <a16:creationId xmlns:a16="http://schemas.microsoft.com/office/drawing/2014/main" id="{F8023C11-169D-984A-B00D-E0EFB5727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0515" y="3118693"/>
            <a:ext cx="72777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0849" name="Line 17">
            <a:extLst>
              <a:ext uri="{FF2B5EF4-FFF2-40B4-BE49-F238E27FC236}">
                <a16:creationId xmlns:a16="http://schemas.microsoft.com/office/drawing/2014/main" id="{85996A19-4E65-8144-83A1-1343C92F50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21078" y="5443761"/>
            <a:ext cx="583779" cy="369465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0850" name="TextBox 18">
            <a:extLst>
              <a:ext uri="{FF2B5EF4-FFF2-40B4-BE49-F238E27FC236}">
                <a16:creationId xmlns:a16="http://schemas.microsoft.com/office/drawing/2014/main" id="{ACF571F7-AD9C-2F43-8662-DBDAC3FD6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5947172"/>
            <a:ext cx="1703338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Modern Human Skull</a:t>
            </a:r>
            <a:endParaRPr lang="en-US" altLang="en-US" sz="1125">
              <a:solidFill>
                <a:srgbClr val="111518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27836-4073-704B-A27D-549151A3D275}"/>
              </a:ext>
            </a:extLst>
          </p:cNvPr>
          <p:cNvSpPr txBox="1"/>
          <p:nvPr/>
        </p:nvSpPr>
        <p:spPr>
          <a:xfrm>
            <a:off x="204952" y="1598414"/>
            <a:ext cx="2664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Foramen magnum not quite central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2F147-08B4-924D-A396-45BA55BCFB16}"/>
              </a:ext>
            </a:extLst>
          </p:cNvPr>
          <p:cNvSpPr txBox="1"/>
          <p:nvPr/>
        </p:nvSpPr>
        <p:spPr>
          <a:xfrm>
            <a:off x="7457090" y="1598414"/>
            <a:ext cx="3263462" cy="54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9B0AE6-2E78-3446-96B2-950B7C233258}"/>
              </a:ext>
            </a:extLst>
          </p:cNvPr>
          <p:cNvSpPr txBox="1"/>
          <p:nvPr/>
        </p:nvSpPr>
        <p:spPr>
          <a:xfrm>
            <a:off x="4071218" y="4500563"/>
            <a:ext cx="190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00"/>
                </a:highlight>
              </a:rPr>
              <a:t>Decrease zygomatic arches</a:t>
            </a:r>
          </a:p>
        </p:txBody>
      </p:sp>
    </p:spTree>
    <p:extLst>
      <p:ext uri="{BB962C8B-B14F-4D97-AF65-F5344CB8AC3E}">
        <p14:creationId xmlns:p14="http://schemas.microsoft.com/office/powerpoint/2010/main" val="37430082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2">
            <a:extLst>
              <a:ext uri="{FF2B5EF4-FFF2-40B4-BE49-F238E27FC236}">
                <a16:creationId xmlns:a16="http://schemas.microsoft.com/office/drawing/2014/main" id="{E0EA3D52-985C-7545-AD2E-B0F2B69978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/>
              <a:t>Genus Paranthropus</a:t>
            </a:r>
          </a:p>
        </p:txBody>
      </p:sp>
      <p:pic>
        <p:nvPicPr>
          <p:cNvPr id="123908" name="Picture 3">
            <a:extLst>
              <a:ext uri="{FF2B5EF4-FFF2-40B4-BE49-F238E27FC236}">
                <a16:creationId xmlns:a16="http://schemas.microsoft.com/office/drawing/2014/main" id="{37AF055B-062B-7B43-B6AC-113784C46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2" y="3187899"/>
            <a:ext cx="4071938" cy="305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9" name="Picture 4">
            <a:extLst>
              <a:ext uri="{FF2B5EF4-FFF2-40B4-BE49-F238E27FC236}">
                <a16:creationId xmlns:a16="http://schemas.microsoft.com/office/drawing/2014/main" id="{1ECCAB69-F5A1-AF41-A570-5A16569A9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047" y="968871"/>
            <a:ext cx="3580805" cy="249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0" name="Picture 5">
            <a:extLst>
              <a:ext uri="{FF2B5EF4-FFF2-40B4-BE49-F238E27FC236}">
                <a16:creationId xmlns:a16="http://schemas.microsoft.com/office/drawing/2014/main" id="{2601CAE5-D1FE-5F47-8F69-32836009A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17" y="1893094"/>
            <a:ext cx="3071813" cy="379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1" name="Rectangle 6">
            <a:extLst>
              <a:ext uri="{FF2B5EF4-FFF2-40B4-BE49-F238E27FC236}">
                <a16:creationId xmlns:a16="http://schemas.microsoft.com/office/drawing/2014/main" id="{3417A591-2C34-3B4E-86A8-65A266A03D16}"/>
              </a:ext>
            </a:extLst>
          </p:cNvPr>
          <p:cNvSpPr>
            <a:spLocks/>
          </p:cNvSpPr>
          <p:nvPr/>
        </p:nvSpPr>
        <p:spPr bwMode="auto">
          <a:xfrm>
            <a:off x="8337352" y="6045398"/>
            <a:ext cx="1687711" cy="29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spcBef>
                <a:spcPts val="141"/>
              </a:spcBef>
            </a:pPr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P. aethiopicus</a:t>
            </a:r>
          </a:p>
        </p:txBody>
      </p:sp>
      <p:sp>
        <p:nvSpPr>
          <p:cNvPr id="123912" name="Rectangle 7">
            <a:extLst>
              <a:ext uri="{FF2B5EF4-FFF2-40B4-BE49-F238E27FC236}">
                <a16:creationId xmlns:a16="http://schemas.microsoft.com/office/drawing/2014/main" id="{71982B0C-C87A-0C4C-B049-31A5D47F6DF8}"/>
              </a:ext>
            </a:extLst>
          </p:cNvPr>
          <p:cNvSpPr>
            <a:spLocks/>
          </p:cNvSpPr>
          <p:nvPr/>
        </p:nvSpPr>
        <p:spPr bwMode="auto">
          <a:xfrm>
            <a:off x="2961680" y="5840015"/>
            <a:ext cx="919758" cy="29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spcBef>
                <a:spcPts val="141"/>
              </a:spcBef>
            </a:pPr>
            <a:r>
              <a:rPr lang="en-US" altLang="en-US" sz="1687" b="1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P. boisei</a:t>
            </a:r>
          </a:p>
        </p:txBody>
      </p:sp>
      <p:sp>
        <p:nvSpPr>
          <p:cNvPr id="123913" name="Rectangle 8">
            <a:extLst>
              <a:ext uri="{FF2B5EF4-FFF2-40B4-BE49-F238E27FC236}">
                <a16:creationId xmlns:a16="http://schemas.microsoft.com/office/drawing/2014/main" id="{BA5C484C-32D1-7E44-A32F-1B69C4BBA18D}"/>
              </a:ext>
            </a:extLst>
          </p:cNvPr>
          <p:cNvSpPr>
            <a:spLocks/>
          </p:cNvSpPr>
          <p:nvPr/>
        </p:nvSpPr>
        <p:spPr bwMode="auto">
          <a:xfrm>
            <a:off x="5819180" y="3643312"/>
            <a:ext cx="1330523" cy="29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spcBef>
                <a:spcPts val="141"/>
              </a:spcBef>
            </a:pPr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P. robustus</a:t>
            </a:r>
          </a:p>
        </p:txBody>
      </p:sp>
      <p:sp>
        <p:nvSpPr>
          <p:cNvPr id="123914" name="Rectangle 9">
            <a:extLst>
              <a:ext uri="{FF2B5EF4-FFF2-40B4-BE49-F238E27FC236}">
                <a16:creationId xmlns:a16="http://schemas.microsoft.com/office/drawing/2014/main" id="{B24143F8-8041-AD4B-A114-0D64804D9DE5}"/>
              </a:ext>
            </a:extLst>
          </p:cNvPr>
          <p:cNvSpPr>
            <a:spLocks/>
          </p:cNvSpPr>
          <p:nvPr/>
        </p:nvSpPr>
        <p:spPr bwMode="auto">
          <a:xfrm>
            <a:off x="8792766" y="6670476"/>
            <a:ext cx="180379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 courtesy of: </a:t>
            </a:r>
            <a:r>
              <a:rPr lang="en-US" altLang="en-US" sz="70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SkullsUnlimited.com</a:t>
            </a:r>
          </a:p>
        </p:txBody>
      </p:sp>
    </p:spTree>
    <p:extLst>
      <p:ext uri="{BB962C8B-B14F-4D97-AF65-F5344CB8AC3E}">
        <p14:creationId xmlns:p14="http://schemas.microsoft.com/office/powerpoint/2010/main" val="116491109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">
            <a:extLst>
              <a:ext uri="{FF2B5EF4-FFF2-40B4-BE49-F238E27FC236}">
                <a16:creationId xmlns:a16="http://schemas.microsoft.com/office/drawing/2014/main" id="{EE78A07A-2263-7E48-BFDC-E28EE7F198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dirty="0"/>
              <a:t>Paranthropus robustus</a:t>
            </a: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00C77728-CC22-A243-8816-69000E1E69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5864" y="1767200"/>
            <a:ext cx="6315959" cy="4786313"/>
          </a:xfrm>
        </p:spPr>
        <p:txBody>
          <a:bodyPr/>
          <a:lstStyle/>
          <a:p>
            <a:pPr>
              <a:tabLst>
                <a:tab pos="721047" algn="l"/>
              </a:tabLst>
            </a:pPr>
            <a:r>
              <a:rPr lang="en-US" altLang="en-US" sz="1687" dirty="0"/>
              <a:t>Existed between 2.0 and 1.5 MYA</a:t>
            </a:r>
          </a:p>
          <a:p>
            <a:pPr>
              <a:tabLst>
                <a:tab pos="721047" algn="l"/>
              </a:tabLst>
            </a:pPr>
            <a:endParaRPr lang="en-US" altLang="en-US" sz="1687" dirty="0"/>
          </a:p>
          <a:p>
            <a:pPr>
              <a:tabLst>
                <a:tab pos="721047" algn="l"/>
              </a:tabLst>
            </a:pPr>
            <a:r>
              <a:rPr lang="en-US" altLang="en-US" sz="1687" dirty="0"/>
              <a:t>Had a similar body to that of</a:t>
            </a:r>
            <a:br>
              <a:rPr lang="en-US" altLang="en-US" sz="1687" dirty="0"/>
            </a:br>
            <a:r>
              <a:rPr lang="en-US" altLang="en-US" sz="1687" i="1" dirty="0"/>
              <a:t>A. africanus</a:t>
            </a:r>
            <a:r>
              <a:rPr lang="en-US" altLang="en-US" sz="1687" dirty="0"/>
              <a:t>, but a </a:t>
            </a:r>
            <a:r>
              <a:rPr lang="en-US" altLang="en-US" sz="1687" dirty="0">
                <a:highlight>
                  <a:srgbClr val="FFFF00"/>
                </a:highlight>
              </a:rPr>
              <a:t>larger and more robust skull and teeth.</a:t>
            </a:r>
          </a:p>
          <a:p>
            <a:pPr>
              <a:tabLst>
                <a:tab pos="721047" algn="l"/>
              </a:tabLst>
            </a:pPr>
            <a:endParaRPr lang="en-US" altLang="en-US" sz="1687" dirty="0">
              <a:highlight>
                <a:srgbClr val="FFFF00"/>
              </a:highlight>
            </a:endParaRPr>
          </a:p>
          <a:p>
            <a:pPr>
              <a:tabLst>
                <a:tab pos="721047" algn="l"/>
              </a:tabLst>
            </a:pPr>
            <a:r>
              <a:rPr lang="en-US" altLang="en-US" sz="1687" dirty="0"/>
              <a:t>The </a:t>
            </a:r>
            <a:r>
              <a:rPr lang="en-US" altLang="en-US" sz="1687" b="1" dirty="0">
                <a:highlight>
                  <a:srgbClr val="FFFF00"/>
                </a:highlight>
              </a:rPr>
              <a:t>massive face</a:t>
            </a:r>
            <a:r>
              <a:rPr lang="en-US" altLang="en-US" sz="1687" dirty="0">
                <a:highlight>
                  <a:srgbClr val="FFFF00"/>
                </a:highlight>
              </a:rPr>
              <a:t> </a:t>
            </a:r>
            <a:r>
              <a:rPr lang="en-US" altLang="en-US" sz="1687" dirty="0"/>
              <a:t>was flat or dished, </a:t>
            </a:r>
            <a:r>
              <a:rPr lang="en-US" altLang="en-US" sz="1687" dirty="0">
                <a:highlight>
                  <a:srgbClr val="FFFF00"/>
                </a:highlight>
              </a:rPr>
              <a:t>with large brow ridges </a:t>
            </a:r>
            <a:br>
              <a:rPr lang="en-US" altLang="en-US" sz="1687" dirty="0"/>
            </a:br>
            <a:r>
              <a:rPr lang="en-US" altLang="en-US" sz="1687" dirty="0"/>
              <a:t>and </a:t>
            </a:r>
            <a:r>
              <a:rPr lang="en-US" altLang="en-US" sz="1687" dirty="0">
                <a:highlight>
                  <a:srgbClr val="FFFF00"/>
                </a:highlight>
              </a:rPr>
              <a:t>no forehead</a:t>
            </a:r>
            <a:r>
              <a:rPr lang="en-US" altLang="en-US" sz="1687" dirty="0"/>
              <a:t>.</a:t>
            </a:r>
          </a:p>
          <a:p>
            <a:pPr>
              <a:tabLst>
                <a:tab pos="721047" algn="l"/>
              </a:tabLst>
            </a:pPr>
            <a:endParaRPr lang="en-US" altLang="en-US" sz="1687" dirty="0"/>
          </a:p>
          <a:p>
            <a:pPr>
              <a:tabLst>
                <a:tab pos="721047" algn="l"/>
              </a:tabLst>
            </a:pPr>
            <a:r>
              <a:rPr lang="en-US" altLang="en-US" sz="1687" dirty="0">
                <a:highlight>
                  <a:srgbClr val="FFFF00"/>
                </a:highlight>
              </a:rPr>
              <a:t>Massive grinding teeth </a:t>
            </a:r>
            <a:r>
              <a:rPr lang="en-US" altLang="ja-JP" sz="1687" dirty="0"/>
              <a:t>set in a large jaw suggest that it probably fed on a </a:t>
            </a:r>
            <a:r>
              <a:rPr lang="en-US" altLang="ja-JP" sz="1687" b="1" dirty="0"/>
              <a:t>diet of tough</a:t>
            </a:r>
            <a:r>
              <a:rPr lang="en-US" altLang="ja-JP" sz="1687" dirty="0"/>
              <a:t>, </a:t>
            </a:r>
            <a:r>
              <a:rPr lang="en-US" altLang="ja-JP" sz="1687" b="1" dirty="0"/>
              <a:t>coarse plant food</a:t>
            </a:r>
            <a:r>
              <a:rPr lang="en-US" altLang="ja-JP" sz="1687" dirty="0"/>
              <a:t> that needed a lot of chewing. </a:t>
            </a:r>
          </a:p>
          <a:p>
            <a:pPr>
              <a:tabLst>
                <a:tab pos="721047" algn="l"/>
              </a:tabLst>
            </a:pPr>
            <a:endParaRPr lang="en-US" altLang="ja-JP" sz="1687" dirty="0"/>
          </a:p>
          <a:p>
            <a:pPr>
              <a:tabLst>
                <a:tab pos="721047" algn="l"/>
              </a:tabLst>
            </a:pPr>
            <a:r>
              <a:rPr lang="en-US" altLang="en-US" sz="1687" dirty="0"/>
              <a:t>May have used bones as digging tools.</a:t>
            </a:r>
          </a:p>
        </p:txBody>
      </p:sp>
      <p:grpSp>
        <p:nvGrpSpPr>
          <p:cNvPr id="125956" name="Group 3">
            <a:extLst>
              <a:ext uri="{FF2B5EF4-FFF2-40B4-BE49-F238E27FC236}">
                <a16:creationId xmlns:a16="http://schemas.microsoft.com/office/drawing/2014/main" id="{58D81717-ED7B-C344-80FD-9693CDE78704}"/>
              </a:ext>
            </a:extLst>
          </p:cNvPr>
          <p:cNvGrpSpPr>
            <a:grpSpLocks/>
          </p:cNvGrpSpPr>
          <p:nvPr/>
        </p:nvGrpSpPr>
        <p:grpSpPr bwMode="auto">
          <a:xfrm>
            <a:off x="7284772" y="1027906"/>
            <a:ext cx="4482703" cy="4580930"/>
            <a:chOff x="0" y="0"/>
            <a:chExt cx="4016" cy="4104"/>
          </a:xfrm>
        </p:grpSpPr>
        <p:pic>
          <p:nvPicPr>
            <p:cNvPr id="125957" name="Picture 4">
              <a:extLst>
                <a:ext uri="{FF2B5EF4-FFF2-40B4-BE49-F238E27FC236}">
                  <a16:creationId xmlns:a16="http://schemas.microsoft.com/office/drawing/2014/main" id="{318DC227-BF62-6443-9A74-0599F7B5E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" y="0"/>
              <a:ext cx="3916" cy="4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5958" name="Picture 5">
              <a:extLst>
                <a:ext uri="{FF2B5EF4-FFF2-40B4-BE49-F238E27FC236}">
                  <a16:creationId xmlns:a16="http://schemas.microsoft.com/office/drawing/2014/main" id="{29BF63EE-5FF3-564D-9394-BE747EFB53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69"/>
              <a:ext cx="2056" cy="2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959" name="AutoShape 6">
              <a:extLst>
                <a:ext uri="{FF2B5EF4-FFF2-40B4-BE49-F238E27FC236}">
                  <a16:creationId xmlns:a16="http://schemas.microsoft.com/office/drawing/2014/main" id="{0DD1308F-51FC-FF43-A757-D1C285B6F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3744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25960" name="AutoShape 7">
              <a:extLst>
                <a:ext uri="{FF2B5EF4-FFF2-40B4-BE49-F238E27FC236}">
                  <a16:creationId xmlns:a16="http://schemas.microsoft.com/office/drawing/2014/main" id="{D2D1799F-5F9C-6347-9BE7-5EE806E3D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2" y="3632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</p:spTree>
    <p:extLst>
      <p:ext uri="{BB962C8B-B14F-4D97-AF65-F5344CB8AC3E}">
        <p14:creationId xmlns:p14="http://schemas.microsoft.com/office/powerpoint/2010/main" val="3925162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 bldLvl="5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">
            <a:extLst>
              <a:ext uri="{FF2B5EF4-FFF2-40B4-BE49-F238E27FC236}">
                <a16:creationId xmlns:a16="http://schemas.microsoft.com/office/drawing/2014/main" id="{E8D230CF-CE8C-924E-82E6-80227C8AD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701" y="431837"/>
            <a:ext cx="10515600" cy="973481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dirty="0"/>
              <a:t>Paranthropus robustus</a:t>
            </a:r>
          </a:p>
        </p:txBody>
      </p:sp>
      <p:graphicFrame>
        <p:nvGraphicFramePr>
          <p:cNvPr id="64514" name="Group 2">
            <a:extLst>
              <a:ext uri="{FF2B5EF4-FFF2-40B4-BE49-F238E27FC236}">
                <a16:creationId xmlns:a16="http://schemas.microsoft.com/office/drawing/2014/main" id="{4B4E3B0C-CCD2-A341-BBA1-F7A9EAB0A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24796"/>
              </p:ext>
            </p:extLst>
          </p:nvPr>
        </p:nvGraphicFramePr>
        <p:xfrm>
          <a:off x="6384080" y="365124"/>
          <a:ext cx="5499220" cy="6252493"/>
        </p:xfrm>
        <a:graphic>
          <a:graphicData uri="http://schemas.openxmlformats.org/drawingml/2006/table">
            <a:tbl>
              <a:tblPr/>
              <a:tblGrid>
                <a:gridCol w="1833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5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5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Australopithecus robustus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2.2 - 1.5 million years ago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530 cc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7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1.1 - 1.3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5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Heavy build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. Relatively long arms. 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6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Sagittal crest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Heavy brow ridge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Low forehead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Central foramen magnum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Large zygomatic arch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6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Jaw b/w U &amp; parabolic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Very thick massive jaws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small incisors and canines; 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very large molars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prognathic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Southern Africa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0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Culture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014468"/>
                  </a:ext>
                </a:extLst>
              </a:tr>
            </a:tbl>
          </a:graphicData>
        </a:graphic>
      </p:graphicFrame>
      <p:pic>
        <p:nvPicPr>
          <p:cNvPr id="127008" name="Picture 61">
            <a:extLst>
              <a:ext uri="{FF2B5EF4-FFF2-40B4-BE49-F238E27FC236}">
                <a16:creationId xmlns:a16="http://schemas.microsoft.com/office/drawing/2014/main" id="{3B9040DC-35DB-FE4D-96D7-E95F72826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00" y="1573958"/>
            <a:ext cx="2643188" cy="3201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009" name="Picture 62">
            <a:extLst>
              <a:ext uri="{FF2B5EF4-FFF2-40B4-BE49-F238E27FC236}">
                <a16:creationId xmlns:a16="http://schemas.microsoft.com/office/drawing/2014/main" id="{F22BA34A-33A3-6B42-A072-EE406BFF0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993" y="3594336"/>
            <a:ext cx="4063008" cy="283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0095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AutoShape 1">
            <a:extLst>
              <a:ext uri="{FF2B5EF4-FFF2-40B4-BE49-F238E27FC236}">
                <a16:creationId xmlns:a16="http://schemas.microsoft.com/office/drawing/2014/main" id="{74539102-56BB-D748-BAA0-8E5D2B3095CD}"/>
              </a:ext>
            </a:extLst>
          </p:cNvPr>
          <p:cNvSpPr>
            <a:spLocks/>
          </p:cNvSpPr>
          <p:nvPr/>
        </p:nvSpPr>
        <p:spPr bwMode="auto">
          <a:xfrm>
            <a:off x="4202907" y="3312914"/>
            <a:ext cx="820415" cy="796975"/>
          </a:xfrm>
          <a:custGeom>
            <a:avLst/>
            <a:gdLst>
              <a:gd name="T0" fmla="*/ 2147483647 w 19872"/>
              <a:gd name="T1" fmla="*/ 2147483647 h 20310"/>
              <a:gd name="T2" fmla="*/ 0 w 19872"/>
              <a:gd name="T3" fmla="*/ 0 h 20310"/>
              <a:gd name="T4" fmla="*/ 0 60000 65536"/>
              <a:gd name="T5" fmla="*/ 0 60000 65536"/>
              <a:gd name="T6" fmla="*/ 0 w 19872"/>
              <a:gd name="T7" fmla="*/ 0 h 20310"/>
              <a:gd name="T8" fmla="*/ 19872 w 19872"/>
              <a:gd name="T9" fmla="*/ 20310 h 203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872" h="20310">
                <a:moveTo>
                  <a:pt x="19872" y="20236"/>
                </a:moveTo>
                <a:cubicBezTo>
                  <a:pt x="-1728" y="21600"/>
                  <a:pt x="2592" y="3865"/>
                  <a:pt x="0" y="0"/>
                </a:cubicBezTo>
              </a:path>
            </a:pathLst>
          </a:cu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28003" name="AutoShape 2">
            <a:extLst>
              <a:ext uri="{FF2B5EF4-FFF2-40B4-BE49-F238E27FC236}">
                <a16:creationId xmlns:a16="http://schemas.microsoft.com/office/drawing/2014/main" id="{0C15BA01-A014-9741-9A59-628D38650A51}"/>
              </a:ext>
            </a:extLst>
          </p:cNvPr>
          <p:cNvSpPr>
            <a:spLocks/>
          </p:cNvSpPr>
          <p:nvPr/>
        </p:nvSpPr>
        <p:spPr bwMode="auto">
          <a:xfrm>
            <a:off x="5095875" y="1599531"/>
            <a:ext cx="1393031" cy="354955"/>
          </a:xfrm>
          <a:custGeom>
            <a:avLst/>
            <a:gdLst>
              <a:gd name="T0" fmla="*/ 0 w 21600"/>
              <a:gd name="T1" fmla="*/ 2147483647 h 12657"/>
              <a:gd name="T2" fmla="*/ 2147483647 w 21600"/>
              <a:gd name="T3" fmla="*/ 2147483647 h 12657"/>
              <a:gd name="T4" fmla="*/ 0 60000 65536"/>
              <a:gd name="T5" fmla="*/ 0 60000 65536"/>
              <a:gd name="T6" fmla="*/ 0 w 21600"/>
              <a:gd name="T7" fmla="*/ 0 h 12657"/>
              <a:gd name="T8" fmla="*/ 21600 w 21600"/>
              <a:gd name="T9" fmla="*/ 12657 h 1265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600" h="12657">
                <a:moveTo>
                  <a:pt x="0" y="12657"/>
                </a:moveTo>
                <a:cubicBezTo>
                  <a:pt x="7338" y="-8943"/>
                  <a:pt x="14053" y="3436"/>
                  <a:pt x="21600" y="4398"/>
                </a:cubicBezTo>
              </a:path>
            </a:pathLst>
          </a:custGeom>
          <a:noFill/>
          <a:ln w="25400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pic>
        <p:nvPicPr>
          <p:cNvPr id="128004" name="Picture 3">
            <a:extLst>
              <a:ext uri="{FF2B5EF4-FFF2-40B4-BE49-F238E27FC236}">
                <a16:creationId xmlns:a16="http://schemas.microsoft.com/office/drawing/2014/main" id="{2DF78DB0-435F-7747-BD96-70317689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469" y="1718965"/>
            <a:ext cx="4679156" cy="37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5" name="Rectangle 4">
            <a:extLst>
              <a:ext uri="{FF2B5EF4-FFF2-40B4-BE49-F238E27FC236}">
                <a16:creationId xmlns:a16="http://schemas.microsoft.com/office/drawing/2014/main" id="{6C5FC2B3-3DE9-484C-B44B-10EA4E0A2D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1411" y="-251210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dirty="0"/>
              <a:t>Paranthropus robustus</a:t>
            </a:r>
          </a:p>
        </p:txBody>
      </p:sp>
      <p:pic>
        <p:nvPicPr>
          <p:cNvPr id="128006" name="Picture 6">
            <a:extLst>
              <a:ext uri="{FF2B5EF4-FFF2-40B4-BE49-F238E27FC236}">
                <a16:creationId xmlns:a16="http://schemas.microsoft.com/office/drawing/2014/main" id="{79D1F0A2-2A2C-624D-9709-9FB42E260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39" y="4823148"/>
            <a:ext cx="1410891" cy="143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7" name="Picture 8">
            <a:extLst>
              <a:ext uri="{FF2B5EF4-FFF2-40B4-BE49-F238E27FC236}">
                <a16:creationId xmlns:a16="http://schemas.microsoft.com/office/drawing/2014/main" id="{799014DB-3005-7A4A-9EF4-3FFF7F607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20" y="3339703"/>
            <a:ext cx="1348383" cy="145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8" name="Rectangle 9">
            <a:extLst>
              <a:ext uri="{FF2B5EF4-FFF2-40B4-BE49-F238E27FC236}">
                <a16:creationId xmlns:a16="http://schemas.microsoft.com/office/drawing/2014/main" id="{4B1BE510-D5CC-774C-9128-8ECD0849F710}"/>
              </a:ext>
            </a:extLst>
          </p:cNvPr>
          <p:cNvSpPr>
            <a:spLocks/>
          </p:cNvSpPr>
          <p:nvPr/>
        </p:nvSpPr>
        <p:spPr bwMode="auto">
          <a:xfrm>
            <a:off x="9297293" y="4875608"/>
            <a:ext cx="1089422" cy="71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9000"/>
              </a:lnSpc>
            </a:pPr>
            <a:r>
              <a:rPr lang="en-US" altLang="en-US" sz="11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Small incisors </a:t>
            </a:r>
            <a:r>
              <a:rPr lang="en-US" altLang="en-US" sz="112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(missing in this specimen)</a:t>
            </a:r>
          </a:p>
        </p:txBody>
      </p:sp>
      <p:sp>
        <p:nvSpPr>
          <p:cNvPr id="128009" name="Rectangle 10">
            <a:extLst>
              <a:ext uri="{FF2B5EF4-FFF2-40B4-BE49-F238E27FC236}">
                <a16:creationId xmlns:a16="http://schemas.microsoft.com/office/drawing/2014/main" id="{37136501-69E0-E149-9EDC-436A6F851EE8}"/>
              </a:ext>
            </a:extLst>
          </p:cNvPr>
          <p:cNvSpPr>
            <a:spLocks/>
          </p:cNvSpPr>
          <p:nvPr/>
        </p:nvSpPr>
        <p:spPr bwMode="auto">
          <a:xfrm>
            <a:off x="5944195" y="5884664"/>
            <a:ext cx="2294930" cy="65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9000"/>
              </a:lnSpc>
            </a:pPr>
            <a:r>
              <a:rPr lang="en-US" altLang="en-US" sz="11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Massive molars </a:t>
            </a:r>
            <a:r>
              <a:rPr lang="en-US" altLang="en-US" sz="112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have thick enamel and are well worn,  suggesting a tough vegetarian diet</a:t>
            </a:r>
          </a:p>
        </p:txBody>
      </p:sp>
      <p:sp>
        <p:nvSpPr>
          <p:cNvPr id="128010" name="Rectangle 11">
            <a:extLst>
              <a:ext uri="{FF2B5EF4-FFF2-40B4-BE49-F238E27FC236}">
                <a16:creationId xmlns:a16="http://schemas.microsoft.com/office/drawing/2014/main" id="{36352D6F-30D1-2444-AE99-720AA652C083}"/>
              </a:ext>
            </a:extLst>
          </p:cNvPr>
          <p:cNvSpPr>
            <a:spLocks/>
          </p:cNvSpPr>
          <p:nvPr/>
        </p:nvSpPr>
        <p:spPr bwMode="auto">
          <a:xfrm>
            <a:off x="9216926" y="3804047"/>
            <a:ext cx="1250156" cy="52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Massive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zygomatic arch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and cheek bones</a:t>
            </a:r>
          </a:p>
        </p:txBody>
      </p:sp>
      <p:sp>
        <p:nvSpPr>
          <p:cNvPr id="128011" name="Rectangle 12">
            <a:extLst>
              <a:ext uri="{FF2B5EF4-FFF2-40B4-BE49-F238E27FC236}">
                <a16:creationId xmlns:a16="http://schemas.microsoft.com/office/drawing/2014/main" id="{B8479BA8-4FEA-8D4E-869A-38D98D549F3D}"/>
              </a:ext>
            </a:extLst>
          </p:cNvPr>
          <p:cNvSpPr>
            <a:spLocks/>
          </p:cNvSpPr>
          <p:nvPr/>
        </p:nvSpPr>
        <p:spPr bwMode="auto">
          <a:xfrm>
            <a:off x="8582532" y="3187899"/>
            <a:ext cx="1149354" cy="1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lnSpc>
                <a:spcPct val="119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Low facial angle</a:t>
            </a:r>
          </a:p>
        </p:txBody>
      </p:sp>
      <p:sp>
        <p:nvSpPr>
          <p:cNvPr id="128012" name="Rectangle 13">
            <a:extLst>
              <a:ext uri="{FF2B5EF4-FFF2-40B4-BE49-F238E27FC236}">
                <a16:creationId xmlns:a16="http://schemas.microsoft.com/office/drawing/2014/main" id="{32EEE990-EA26-7E4E-AAE8-DA1D727C124F}"/>
              </a:ext>
            </a:extLst>
          </p:cNvPr>
          <p:cNvSpPr>
            <a:spLocks/>
          </p:cNvSpPr>
          <p:nvPr/>
        </p:nvSpPr>
        <p:spPr bwMode="auto">
          <a:xfrm>
            <a:off x="8627188" y="2357438"/>
            <a:ext cx="1237518" cy="1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lnSpc>
                <a:spcPct val="119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Heavy brow ridge</a:t>
            </a:r>
          </a:p>
        </p:txBody>
      </p:sp>
      <p:sp>
        <p:nvSpPr>
          <p:cNvPr id="128013" name="Rectangle 14">
            <a:extLst>
              <a:ext uri="{FF2B5EF4-FFF2-40B4-BE49-F238E27FC236}">
                <a16:creationId xmlns:a16="http://schemas.microsoft.com/office/drawing/2014/main" id="{080D9EDF-F9CD-E344-B8CF-6BCC1E342B0E}"/>
              </a:ext>
            </a:extLst>
          </p:cNvPr>
          <p:cNvSpPr>
            <a:spLocks/>
          </p:cNvSpPr>
          <p:nvPr/>
        </p:nvSpPr>
        <p:spPr bwMode="auto">
          <a:xfrm>
            <a:off x="7091660" y="1134070"/>
            <a:ext cx="1643063" cy="52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9000"/>
              </a:lnSpc>
            </a:pPr>
            <a:r>
              <a:rPr lang="en-US" altLang="en-US" sz="112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Very prominent </a:t>
            </a:r>
            <a:r>
              <a:rPr lang="en-US" altLang="en-US" sz="11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sagittal cres</a:t>
            </a:r>
            <a:r>
              <a:rPr lang="en-US" altLang="en-US" sz="112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 for the attachment of powerful jaw muscles</a:t>
            </a:r>
          </a:p>
        </p:txBody>
      </p:sp>
      <p:sp>
        <p:nvSpPr>
          <p:cNvPr id="128014" name="Rectangle 15">
            <a:extLst>
              <a:ext uri="{FF2B5EF4-FFF2-40B4-BE49-F238E27FC236}">
                <a16:creationId xmlns:a16="http://schemas.microsoft.com/office/drawing/2014/main" id="{F70BBD2C-7C19-304E-8394-208F2E5F20A5}"/>
              </a:ext>
            </a:extLst>
          </p:cNvPr>
          <p:cNvSpPr>
            <a:spLocks/>
          </p:cNvSpPr>
          <p:nvPr/>
        </p:nvSpPr>
        <p:spPr bwMode="auto">
          <a:xfrm>
            <a:off x="3278683" y="1669851"/>
            <a:ext cx="836768" cy="36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Small brain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(530 cc) </a:t>
            </a:r>
          </a:p>
        </p:txBody>
      </p:sp>
      <p:sp>
        <p:nvSpPr>
          <p:cNvPr id="128015" name="Rectangle 16">
            <a:extLst>
              <a:ext uri="{FF2B5EF4-FFF2-40B4-BE49-F238E27FC236}">
                <a16:creationId xmlns:a16="http://schemas.microsoft.com/office/drawing/2014/main" id="{D304362B-8BC8-F447-BCC6-4938DFDC5A83}"/>
              </a:ext>
            </a:extLst>
          </p:cNvPr>
          <p:cNvSpPr>
            <a:spLocks/>
          </p:cNvSpPr>
          <p:nvPr/>
        </p:nvSpPr>
        <p:spPr bwMode="auto">
          <a:xfrm>
            <a:off x="2805410" y="2848570"/>
            <a:ext cx="1117294" cy="56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125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 of the rear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125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and top of this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125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 is missing </a:t>
            </a:r>
          </a:p>
        </p:txBody>
      </p:sp>
      <p:sp>
        <p:nvSpPr>
          <p:cNvPr id="128016" name="Rectangle 17">
            <a:extLst>
              <a:ext uri="{FF2B5EF4-FFF2-40B4-BE49-F238E27FC236}">
                <a16:creationId xmlns:a16="http://schemas.microsoft.com/office/drawing/2014/main" id="{2C66C60F-765A-3548-A646-2D2F99FA9E41}"/>
              </a:ext>
            </a:extLst>
          </p:cNvPr>
          <p:cNvSpPr>
            <a:spLocks/>
          </p:cNvSpPr>
          <p:nvPr/>
        </p:nvSpPr>
        <p:spPr bwMode="auto">
          <a:xfrm>
            <a:off x="3823395" y="4643438"/>
            <a:ext cx="1768078" cy="33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9000"/>
              </a:lnSpc>
            </a:pPr>
            <a:r>
              <a:rPr lang="en-US" altLang="en-US" sz="11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Little of the skull is behind the foramen magnum</a:t>
            </a:r>
          </a:p>
        </p:txBody>
      </p:sp>
      <p:sp>
        <p:nvSpPr>
          <p:cNvPr id="128017" name="Line 18">
            <a:extLst>
              <a:ext uri="{FF2B5EF4-FFF2-40B4-BE49-F238E27FC236}">
                <a16:creationId xmlns:a16="http://schemas.microsoft.com/office/drawing/2014/main" id="{F8F72FA1-F9D8-EB44-8AAF-70554E3AB3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230196" y="2973586"/>
            <a:ext cx="811486" cy="1482328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18" name="Line 19">
            <a:extLst>
              <a:ext uri="{FF2B5EF4-FFF2-40B4-BE49-F238E27FC236}">
                <a16:creationId xmlns:a16="http://schemas.microsoft.com/office/drawing/2014/main" id="{FC797327-17E9-654E-8FC3-9C1B64968C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836" y="4429125"/>
            <a:ext cx="1199927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19" name="AutoShape 20">
            <a:extLst>
              <a:ext uri="{FF2B5EF4-FFF2-40B4-BE49-F238E27FC236}">
                <a16:creationId xmlns:a16="http://schemas.microsoft.com/office/drawing/2014/main" id="{0AFBF6D2-1392-C54C-83DA-150C0210EA2A}"/>
              </a:ext>
            </a:extLst>
          </p:cNvPr>
          <p:cNvSpPr>
            <a:spLocks/>
          </p:cNvSpPr>
          <p:nvPr/>
        </p:nvSpPr>
        <p:spPr bwMode="auto">
          <a:xfrm>
            <a:off x="6069211" y="1294805"/>
            <a:ext cx="973336" cy="49113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0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>
            <a:solidFill>
              <a:srgbClr val="000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28020" name="Line 21">
            <a:extLst>
              <a:ext uri="{FF2B5EF4-FFF2-40B4-BE49-F238E27FC236}">
                <a16:creationId xmlns:a16="http://schemas.microsoft.com/office/drawing/2014/main" id="{62E837D5-2B18-D44B-815B-8E0864C74C3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8439" y="5122292"/>
            <a:ext cx="440903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21" name="Line 22">
            <a:extLst>
              <a:ext uri="{FF2B5EF4-FFF2-40B4-BE49-F238E27FC236}">
                <a16:creationId xmlns:a16="http://schemas.microsoft.com/office/drawing/2014/main" id="{687EEB15-4F06-F046-BFA4-85904F044D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60605" y="5280794"/>
            <a:ext cx="343793" cy="504527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22" name="Line 23">
            <a:extLst>
              <a:ext uri="{FF2B5EF4-FFF2-40B4-BE49-F238E27FC236}">
                <a16:creationId xmlns:a16="http://schemas.microsoft.com/office/drawing/2014/main" id="{A266F504-2398-D945-8095-6524BAD7FE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9277" y="3893344"/>
            <a:ext cx="1192113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23" name="Line 24">
            <a:extLst>
              <a:ext uri="{FF2B5EF4-FFF2-40B4-BE49-F238E27FC236}">
                <a16:creationId xmlns:a16="http://schemas.microsoft.com/office/drawing/2014/main" id="{352211A8-0735-D24B-8DB1-9BD32F5D6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7947" y="2440037"/>
            <a:ext cx="821531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24" name="Line 25">
            <a:extLst>
              <a:ext uri="{FF2B5EF4-FFF2-40B4-BE49-F238E27FC236}">
                <a16:creationId xmlns:a16="http://schemas.microsoft.com/office/drawing/2014/main" id="{16B59725-E53A-2F45-B6AE-E5743DB4EE3F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106912" y="1939975"/>
            <a:ext cx="1218902" cy="333747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25" name="Line 26">
            <a:extLst>
              <a:ext uri="{FF2B5EF4-FFF2-40B4-BE49-F238E27FC236}">
                <a16:creationId xmlns:a16="http://schemas.microsoft.com/office/drawing/2014/main" id="{ECF85B80-92D6-7E49-97A9-029D0B18217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844603" y="3154412"/>
            <a:ext cx="542479" cy="484436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28026" name="TextBox 27">
            <a:extLst>
              <a:ext uri="{FF2B5EF4-FFF2-40B4-BE49-F238E27FC236}">
                <a16:creationId xmlns:a16="http://schemas.microsoft.com/office/drawing/2014/main" id="{87ACFD00-AC0A-254B-B4CC-7F4519DDF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6268641"/>
            <a:ext cx="17033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/>
              <a:t>A modern human skull</a:t>
            </a:r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7EA793-27BC-4E4B-86AF-DF59DBB7778E}"/>
              </a:ext>
            </a:extLst>
          </p:cNvPr>
          <p:cNvSpPr txBox="1"/>
          <p:nvPr/>
        </p:nvSpPr>
        <p:spPr>
          <a:xfrm>
            <a:off x="9443545" y="1294805"/>
            <a:ext cx="1937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 / flat forehead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F3BEF0-D825-4347-8100-D574CCA6DD52}"/>
              </a:ext>
            </a:extLst>
          </p:cNvPr>
          <p:cNvSpPr txBox="1"/>
          <p:nvPr/>
        </p:nvSpPr>
        <p:spPr>
          <a:xfrm>
            <a:off x="3620245" y="5122292"/>
            <a:ext cx="1791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Central foramen magnum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8706B-FCEE-554D-8D75-60F8A0C6C38C}"/>
              </a:ext>
            </a:extLst>
          </p:cNvPr>
          <p:cNvSpPr txBox="1"/>
          <p:nvPr/>
        </p:nvSpPr>
        <p:spPr>
          <a:xfrm>
            <a:off x="424543" y="3638849"/>
            <a:ext cx="1208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Massive jaw</a:t>
            </a:r>
          </a:p>
        </p:txBody>
      </p:sp>
    </p:spTree>
    <p:extLst>
      <p:ext uri="{BB962C8B-B14F-4D97-AF65-F5344CB8AC3E}">
        <p14:creationId xmlns:p14="http://schemas.microsoft.com/office/powerpoint/2010/main" val="202601499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>
            <a:extLst>
              <a:ext uri="{FF2B5EF4-FFF2-40B4-BE49-F238E27FC236}">
                <a16:creationId xmlns:a16="http://schemas.microsoft.com/office/drawing/2014/main" id="{D79C9A12-8EDA-0446-B7CB-B5BC8B2405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1278" y="1446609"/>
            <a:ext cx="10935093" cy="1741289"/>
          </a:xfrm>
        </p:spPr>
        <p:txBody>
          <a:bodyPr>
            <a:normAutofit/>
          </a:bodyPr>
          <a:lstStyle/>
          <a:p>
            <a:pPr>
              <a:tabLst>
                <a:tab pos="0" algn="l"/>
              </a:tabLst>
            </a:pPr>
            <a:r>
              <a:rPr lang="en-US" altLang="en-US" sz="2000" dirty="0"/>
              <a:t>There is good fossil evidence that </a:t>
            </a:r>
            <a:r>
              <a:rPr lang="en-US" altLang="en-US" sz="2000" b="1" dirty="0"/>
              <a:t>four</a:t>
            </a:r>
            <a:r>
              <a:rPr lang="en-US" altLang="en-US" sz="2000" dirty="0"/>
              <a:t> kinds of hominin lived about 1.8 MYA in what is now part of northern Kenya.</a:t>
            </a:r>
          </a:p>
          <a:p>
            <a:pPr>
              <a:tabLst>
                <a:tab pos="0" algn="l"/>
              </a:tabLst>
            </a:pPr>
            <a:r>
              <a:rPr lang="en-US" altLang="en-US" sz="2000" dirty="0"/>
              <a:t>They foraged in the same area around Lake Turkana.</a:t>
            </a:r>
          </a:p>
          <a:p>
            <a:pPr>
              <a:tabLst>
                <a:tab pos="0" algn="l"/>
              </a:tabLst>
            </a:pPr>
            <a:r>
              <a:rPr lang="en-US" altLang="en-US" sz="2000" dirty="0"/>
              <a:t>We have no idea how, or if, these different species interacted.</a:t>
            </a: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F734F16A-7B6F-9F45-BD38-37331617E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1870" y="-228328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b="1" dirty="0"/>
              <a:t>Once We Were Not Alone</a:t>
            </a:r>
          </a:p>
        </p:txBody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1342B5F0-D05A-0A42-9B12-76726D301166}"/>
              </a:ext>
            </a:extLst>
          </p:cNvPr>
          <p:cNvSpPr>
            <a:spLocks/>
          </p:cNvSpPr>
          <p:nvPr/>
        </p:nvSpPr>
        <p:spPr bwMode="auto">
          <a:xfrm>
            <a:off x="2408455" y="5848946"/>
            <a:ext cx="1123193" cy="30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969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P. boisei</a:t>
            </a:r>
          </a:p>
        </p:txBody>
      </p:sp>
      <p:sp>
        <p:nvSpPr>
          <p:cNvPr id="132101" name="Rectangle 4">
            <a:extLst>
              <a:ext uri="{FF2B5EF4-FFF2-40B4-BE49-F238E27FC236}">
                <a16:creationId xmlns:a16="http://schemas.microsoft.com/office/drawing/2014/main" id="{4F551F4D-CCA0-1940-94DF-AF7FE6975B59}"/>
              </a:ext>
            </a:extLst>
          </p:cNvPr>
          <p:cNvSpPr>
            <a:spLocks/>
          </p:cNvSpPr>
          <p:nvPr/>
        </p:nvSpPr>
        <p:spPr bwMode="auto">
          <a:xfrm>
            <a:off x="4595506" y="5848946"/>
            <a:ext cx="1240724" cy="30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969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H. habilis</a:t>
            </a:r>
          </a:p>
        </p:txBody>
      </p:sp>
      <p:sp>
        <p:nvSpPr>
          <p:cNvPr id="132102" name="Rectangle 5">
            <a:extLst>
              <a:ext uri="{FF2B5EF4-FFF2-40B4-BE49-F238E27FC236}">
                <a16:creationId xmlns:a16="http://schemas.microsoft.com/office/drawing/2014/main" id="{C2559875-DFCE-434B-9DDA-254E6949EA2C}"/>
              </a:ext>
            </a:extLst>
          </p:cNvPr>
          <p:cNvSpPr>
            <a:spLocks/>
          </p:cNvSpPr>
          <p:nvPr/>
        </p:nvSpPr>
        <p:spPr bwMode="auto">
          <a:xfrm>
            <a:off x="6365145" y="5848946"/>
            <a:ext cx="1800173" cy="30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969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H. rudolfensis</a:t>
            </a:r>
          </a:p>
        </p:txBody>
      </p:sp>
      <p:sp>
        <p:nvSpPr>
          <p:cNvPr id="132103" name="Rectangle 6">
            <a:extLst>
              <a:ext uri="{FF2B5EF4-FFF2-40B4-BE49-F238E27FC236}">
                <a16:creationId xmlns:a16="http://schemas.microsoft.com/office/drawing/2014/main" id="{A480C573-5A3A-E148-A255-1523B2540BD3}"/>
              </a:ext>
            </a:extLst>
          </p:cNvPr>
          <p:cNvSpPr>
            <a:spLocks/>
          </p:cNvSpPr>
          <p:nvPr/>
        </p:nvSpPr>
        <p:spPr bwMode="auto">
          <a:xfrm>
            <a:off x="8676817" y="5848946"/>
            <a:ext cx="1436291" cy="30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969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H. ergaster</a:t>
            </a:r>
          </a:p>
        </p:txBody>
      </p:sp>
      <p:pic>
        <p:nvPicPr>
          <p:cNvPr id="132104" name="Picture 7">
            <a:extLst>
              <a:ext uri="{FF2B5EF4-FFF2-40B4-BE49-F238E27FC236}">
                <a16:creationId xmlns:a16="http://schemas.microsoft.com/office/drawing/2014/main" id="{DF6136EC-AE16-3F41-AFDB-7D891BC1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102" y="3686845"/>
            <a:ext cx="1857375" cy="181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5" name="Picture 8">
            <a:extLst>
              <a:ext uri="{FF2B5EF4-FFF2-40B4-BE49-F238E27FC236}">
                <a16:creationId xmlns:a16="http://schemas.microsoft.com/office/drawing/2014/main" id="{1D9CB504-20CF-DF4B-9D9A-2BF851471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758" y="3670103"/>
            <a:ext cx="1830586" cy="226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6" name="Picture 9">
            <a:extLst>
              <a:ext uri="{FF2B5EF4-FFF2-40B4-BE49-F238E27FC236}">
                <a16:creationId xmlns:a16="http://schemas.microsoft.com/office/drawing/2014/main" id="{098B3D50-D276-E44E-8A63-E15B57248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102" y="3763863"/>
            <a:ext cx="2118568" cy="165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7" name="Picture 10">
            <a:extLst>
              <a:ext uri="{FF2B5EF4-FFF2-40B4-BE49-F238E27FC236}">
                <a16:creationId xmlns:a16="http://schemas.microsoft.com/office/drawing/2014/main" id="{A5086513-6388-1D4A-BCFB-8118835F9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735" y="3517181"/>
            <a:ext cx="1705570" cy="2153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8" name="Rectangle 11">
            <a:extLst>
              <a:ext uri="{FF2B5EF4-FFF2-40B4-BE49-F238E27FC236}">
                <a16:creationId xmlns:a16="http://schemas.microsoft.com/office/drawing/2014/main" id="{4D56F938-8C49-8F4F-A954-23977342E5D6}"/>
              </a:ext>
            </a:extLst>
          </p:cNvPr>
          <p:cNvSpPr>
            <a:spLocks/>
          </p:cNvSpPr>
          <p:nvPr/>
        </p:nvSpPr>
        <p:spPr bwMode="auto">
          <a:xfrm>
            <a:off x="1747242" y="6670476"/>
            <a:ext cx="180379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Photos courtesy of: </a:t>
            </a:r>
            <a:r>
              <a:rPr lang="en-US" altLang="en-US" sz="703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SkullsUnlimited.com</a:t>
            </a:r>
          </a:p>
        </p:txBody>
      </p:sp>
    </p:spTree>
    <p:extLst>
      <p:ext uri="{BB962C8B-B14F-4D97-AF65-F5344CB8AC3E}">
        <p14:creationId xmlns:p14="http://schemas.microsoft.com/office/powerpoint/2010/main" val="1388241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3" grpId="0" build="p" bldLvl="5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2">
            <a:extLst>
              <a:ext uri="{FF2B5EF4-FFF2-40B4-BE49-F238E27FC236}">
                <a16:creationId xmlns:a16="http://schemas.microsoft.com/office/drawing/2014/main" id="{F2E2DDF7-5BC1-F24D-8982-12569BE6A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92" y="919758"/>
            <a:ext cx="1821656" cy="229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4" name="Rectangle 3">
            <a:extLst>
              <a:ext uri="{FF2B5EF4-FFF2-40B4-BE49-F238E27FC236}">
                <a16:creationId xmlns:a16="http://schemas.microsoft.com/office/drawing/2014/main" id="{4B64A0B3-29B9-924B-9E00-B54663F68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8950" y="43505"/>
            <a:ext cx="10515600" cy="876254"/>
          </a:xfrm>
        </p:spPr>
        <p:txBody>
          <a:bodyPr anchor="b"/>
          <a:lstStyle/>
          <a:p>
            <a:pPr algn="ctr">
              <a:tabLst>
                <a:tab pos="669703" algn="l"/>
              </a:tabLst>
            </a:pPr>
            <a:r>
              <a:rPr lang="en-US" altLang="en-US" b="1" dirty="0"/>
              <a:t>Genus Homo</a:t>
            </a:r>
          </a:p>
        </p:txBody>
      </p:sp>
      <p:pic>
        <p:nvPicPr>
          <p:cNvPr id="133125" name="Picture 4">
            <a:extLst>
              <a:ext uri="{FF2B5EF4-FFF2-40B4-BE49-F238E27FC236}">
                <a16:creationId xmlns:a16="http://schemas.microsoft.com/office/drawing/2014/main" id="{7781C388-9FC6-5B4D-92E4-9AF60989D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59" y="716889"/>
            <a:ext cx="1857375" cy="181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Picture 5">
            <a:extLst>
              <a:ext uri="{FF2B5EF4-FFF2-40B4-BE49-F238E27FC236}">
                <a16:creationId xmlns:a16="http://schemas.microsoft.com/office/drawing/2014/main" id="{55303BBF-1C5C-2E47-9D57-5BC674A50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984" y="3517181"/>
            <a:ext cx="1928813" cy="224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7" name="Picture 6">
            <a:extLst>
              <a:ext uri="{FF2B5EF4-FFF2-40B4-BE49-F238E27FC236}">
                <a16:creationId xmlns:a16="http://schemas.microsoft.com/office/drawing/2014/main" id="{1087922F-7721-0641-986F-CCE8A5F2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703" y="549176"/>
            <a:ext cx="2277070" cy="206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8" name="Picture 7">
            <a:extLst>
              <a:ext uri="{FF2B5EF4-FFF2-40B4-BE49-F238E27FC236}">
                <a16:creationId xmlns:a16="http://schemas.microsoft.com/office/drawing/2014/main" id="{12617E5A-D615-9047-99F2-6CAC12D8C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609" y="3437930"/>
            <a:ext cx="2384227" cy="213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9" name="Picture 8">
            <a:extLst>
              <a:ext uri="{FF2B5EF4-FFF2-40B4-BE49-F238E27FC236}">
                <a16:creationId xmlns:a16="http://schemas.microsoft.com/office/drawing/2014/main" id="{B76A6E88-5BE2-3A4C-81B6-9D29D43DC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734" y="3476997"/>
            <a:ext cx="2135312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0" name="Rectangle 9">
            <a:extLst>
              <a:ext uri="{FF2B5EF4-FFF2-40B4-BE49-F238E27FC236}">
                <a16:creationId xmlns:a16="http://schemas.microsoft.com/office/drawing/2014/main" id="{F956AF1C-CF43-0440-87D0-7B719873E66B}"/>
              </a:ext>
            </a:extLst>
          </p:cNvPr>
          <p:cNvSpPr>
            <a:spLocks/>
          </p:cNvSpPr>
          <p:nvPr/>
        </p:nvSpPr>
        <p:spPr bwMode="auto">
          <a:xfrm>
            <a:off x="7873008" y="5822156"/>
            <a:ext cx="2696766" cy="61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Homo sapiens</a:t>
            </a:r>
            <a:endParaRPr lang="en-US" altLang="en-US" sz="1687" b="1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130,000 years ago - Present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Africa and western Asia, then global</a:t>
            </a:r>
          </a:p>
        </p:txBody>
      </p:sp>
      <p:sp>
        <p:nvSpPr>
          <p:cNvPr id="133131" name="Rectangle 10">
            <a:extLst>
              <a:ext uri="{FF2B5EF4-FFF2-40B4-BE49-F238E27FC236}">
                <a16:creationId xmlns:a16="http://schemas.microsoft.com/office/drawing/2014/main" id="{A2F88E9C-4442-4A4A-ADBA-7A24F4787E01}"/>
              </a:ext>
            </a:extLst>
          </p:cNvPr>
          <p:cNvSpPr>
            <a:spLocks/>
          </p:cNvSpPr>
          <p:nvPr/>
        </p:nvSpPr>
        <p:spPr bwMode="auto">
          <a:xfrm>
            <a:off x="7856003" y="2759274"/>
            <a:ext cx="2559996" cy="64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Homo neanderthalensis</a:t>
            </a:r>
            <a:endParaRPr lang="en-US" altLang="en-US" sz="1687" b="1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150,000 – 30,000 years ago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Europe and western Asia</a:t>
            </a:r>
          </a:p>
        </p:txBody>
      </p:sp>
      <p:sp>
        <p:nvSpPr>
          <p:cNvPr id="133132" name="Rectangle 11">
            <a:extLst>
              <a:ext uri="{FF2B5EF4-FFF2-40B4-BE49-F238E27FC236}">
                <a16:creationId xmlns:a16="http://schemas.microsoft.com/office/drawing/2014/main" id="{42EB0BD9-93C7-0E44-9E02-8E4B03B8C840}"/>
              </a:ext>
            </a:extLst>
          </p:cNvPr>
          <p:cNvSpPr>
            <a:spLocks/>
          </p:cNvSpPr>
          <p:nvPr/>
        </p:nvSpPr>
        <p:spPr bwMode="auto">
          <a:xfrm>
            <a:off x="5118815" y="5795367"/>
            <a:ext cx="2499082" cy="64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687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Archaic </a:t>
            </a:r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Homo sapiens </a:t>
            </a:r>
            <a:endParaRPr lang="en-US" altLang="en-US" sz="1687" b="1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400,000 – 100,000 years ago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Africa, Asia and Europe</a:t>
            </a:r>
          </a:p>
        </p:txBody>
      </p:sp>
      <p:sp>
        <p:nvSpPr>
          <p:cNvPr id="133133" name="Rectangle 12">
            <a:extLst>
              <a:ext uri="{FF2B5EF4-FFF2-40B4-BE49-F238E27FC236}">
                <a16:creationId xmlns:a16="http://schemas.microsoft.com/office/drawing/2014/main" id="{23E52684-A9BB-2145-9F71-D5F11A6D1DC0}"/>
              </a:ext>
            </a:extLst>
          </p:cNvPr>
          <p:cNvSpPr>
            <a:spLocks/>
          </p:cNvSpPr>
          <p:nvPr/>
        </p:nvSpPr>
        <p:spPr bwMode="auto">
          <a:xfrm>
            <a:off x="1970484" y="5688211"/>
            <a:ext cx="2143125" cy="80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Homo erectus</a:t>
            </a:r>
            <a:endParaRPr lang="en-US" altLang="en-US" sz="1687" b="1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1.8 MYA- 300,000 years ago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Africa, Asia, Indonesia and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possibly Europe</a:t>
            </a:r>
          </a:p>
        </p:txBody>
      </p:sp>
      <p:sp>
        <p:nvSpPr>
          <p:cNvPr id="133134" name="Rectangle 13">
            <a:extLst>
              <a:ext uri="{FF2B5EF4-FFF2-40B4-BE49-F238E27FC236}">
                <a16:creationId xmlns:a16="http://schemas.microsoft.com/office/drawing/2014/main" id="{A99AEF09-18B8-344B-B6BB-BC5893943E04}"/>
              </a:ext>
            </a:extLst>
          </p:cNvPr>
          <p:cNvSpPr>
            <a:spLocks/>
          </p:cNvSpPr>
          <p:nvPr/>
        </p:nvSpPr>
        <p:spPr bwMode="auto">
          <a:xfrm>
            <a:off x="1907977" y="2652117"/>
            <a:ext cx="1651992" cy="80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Homo habilis</a:t>
            </a:r>
            <a:endParaRPr lang="en-US" altLang="en-US" sz="1687" b="1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2.4 MYA - 1.6 MYA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Eastern, and possibly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Southern Africa</a:t>
            </a:r>
          </a:p>
        </p:txBody>
      </p:sp>
      <p:sp>
        <p:nvSpPr>
          <p:cNvPr id="133135" name="Rectangle 14">
            <a:extLst>
              <a:ext uri="{FF2B5EF4-FFF2-40B4-BE49-F238E27FC236}">
                <a16:creationId xmlns:a16="http://schemas.microsoft.com/office/drawing/2014/main" id="{76E00B88-FA01-B340-A929-29C4854E45BF}"/>
              </a:ext>
            </a:extLst>
          </p:cNvPr>
          <p:cNvSpPr>
            <a:spLocks/>
          </p:cNvSpPr>
          <p:nvPr/>
        </p:nvSpPr>
        <p:spPr bwMode="auto">
          <a:xfrm>
            <a:off x="8792766" y="6670476"/>
            <a:ext cx="180379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 courtesy of: </a:t>
            </a:r>
            <a:r>
              <a:rPr lang="en-US" altLang="en-US" sz="70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SkullsUnlimited.com</a:t>
            </a:r>
          </a:p>
        </p:txBody>
      </p:sp>
      <p:sp>
        <p:nvSpPr>
          <p:cNvPr id="133136" name="Rectangle 15">
            <a:extLst>
              <a:ext uri="{FF2B5EF4-FFF2-40B4-BE49-F238E27FC236}">
                <a16:creationId xmlns:a16="http://schemas.microsoft.com/office/drawing/2014/main" id="{F2CA30B4-6FB9-204E-BD9B-AF3E1C62DC8F}"/>
              </a:ext>
            </a:extLst>
          </p:cNvPr>
          <p:cNvSpPr>
            <a:spLocks/>
          </p:cNvSpPr>
          <p:nvPr/>
        </p:nvSpPr>
        <p:spPr bwMode="auto">
          <a:xfrm>
            <a:off x="4104680" y="2652117"/>
            <a:ext cx="1651992" cy="80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687" b="1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Homo ergaster</a:t>
            </a:r>
            <a:endParaRPr lang="en-US" altLang="en-US" sz="1687" b="1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1.8 MYA - 1.4 MYA</a:t>
            </a:r>
          </a:p>
          <a:p>
            <a:pPr algn="ctr" eaLnBrk="1" hangingPunct="1"/>
            <a:r>
              <a:rPr lang="en-US" altLang="en-US" sz="1266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Africa, possibly western Asia</a:t>
            </a:r>
          </a:p>
        </p:txBody>
      </p:sp>
    </p:spTree>
    <p:extLst>
      <p:ext uri="{BB962C8B-B14F-4D97-AF65-F5344CB8AC3E}">
        <p14:creationId xmlns:p14="http://schemas.microsoft.com/office/powerpoint/2010/main" val="28527058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">
            <a:extLst>
              <a:ext uri="{FF2B5EF4-FFF2-40B4-BE49-F238E27FC236}">
                <a16:creationId xmlns:a16="http://schemas.microsoft.com/office/drawing/2014/main" id="{3CB9E033-86C4-5343-9C35-F2A74152F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4989" y="-174892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habilis</a:t>
            </a: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69304F8C-2D65-D147-A0F8-7F2E7FB28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4989" y="1762812"/>
            <a:ext cx="4945261" cy="4559407"/>
          </a:xfrm>
        </p:spPr>
        <p:txBody>
          <a:bodyPr>
            <a:normAutofit/>
          </a:bodyPr>
          <a:lstStyle/>
          <a:p>
            <a:pPr>
              <a:tabLst>
                <a:tab pos="721047" algn="l"/>
                <a:tab pos="977766" algn="l"/>
              </a:tabLst>
            </a:pPr>
            <a:r>
              <a:rPr lang="en-US" altLang="en-US" sz="2000" dirty="0"/>
              <a:t>Existed between 2.5 and 1.5 MYA.</a:t>
            </a:r>
          </a:p>
          <a:p>
            <a:pPr>
              <a:tabLst>
                <a:tab pos="721047" algn="l"/>
                <a:tab pos="977766" algn="l"/>
              </a:tabLst>
            </a:pPr>
            <a:endParaRPr lang="en-US" altLang="en-US" sz="2000" dirty="0"/>
          </a:p>
          <a:p>
            <a:pPr>
              <a:tabLst>
                <a:tab pos="721047" algn="l"/>
                <a:tab pos="977766" algn="l"/>
              </a:tabLst>
            </a:pPr>
            <a:r>
              <a:rPr lang="en-US" altLang="en-US" sz="2000" dirty="0"/>
              <a:t>Although similar to australopithecines in many ways, their brain size was considerably larger.</a:t>
            </a:r>
          </a:p>
        </p:txBody>
      </p:sp>
      <p:grpSp>
        <p:nvGrpSpPr>
          <p:cNvPr id="134148" name="Group 3">
            <a:extLst>
              <a:ext uri="{FF2B5EF4-FFF2-40B4-BE49-F238E27FC236}">
                <a16:creationId xmlns:a16="http://schemas.microsoft.com/office/drawing/2014/main" id="{FD82E3F2-B21D-6046-B4D1-26F284D6D665}"/>
              </a:ext>
            </a:extLst>
          </p:cNvPr>
          <p:cNvGrpSpPr>
            <a:grpSpLocks/>
          </p:cNvGrpSpPr>
          <p:nvPr/>
        </p:nvGrpSpPr>
        <p:grpSpPr bwMode="auto">
          <a:xfrm>
            <a:off x="6024562" y="1122909"/>
            <a:ext cx="4500563" cy="5386834"/>
            <a:chOff x="0" y="0"/>
            <a:chExt cx="4032" cy="4825"/>
          </a:xfrm>
        </p:grpSpPr>
        <p:pic>
          <p:nvPicPr>
            <p:cNvPr id="134149" name="Picture 4">
              <a:extLst>
                <a:ext uri="{FF2B5EF4-FFF2-40B4-BE49-F238E27FC236}">
                  <a16:creationId xmlns:a16="http://schemas.microsoft.com/office/drawing/2014/main" id="{F1A730EC-5F06-B042-9F67-937B8DEB0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32" cy="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4150" name="Picture 5">
              <a:extLst>
                <a:ext uri="{FF2B5EF4-FFF2-40B4-BE49-F238E27FC236}">
                  <a16:creationId xmlns:a16="http://schemas.microsoft.com/office/drawing/2014/main" id="{A8582677-C465-F941-99F4-20FB33A1BE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" y="2121"/>
              <a:ext cx="2156" cy="2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4151" name="AutoShape 6">
              <a:extLst>
                <a:ext uri="{FF2B5EF4-FFF2-40B4-BE49-F238E27FC236}">
                  <a16:creationId xmlns:a16="http://schemas.microsoft.com/office/drawing/2014/main" id="{476FAD15-15F9-F74F-817A-24BBE54F3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2281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34152" name="AutoShape 7">
              <a:extLst>
                <a:ext uri="{FF2B5EF4-FFF2-40B4-BE49-F238E27FC236}">
                  <a16:creationId xmlns:a16="http://schemas.microsoft.com/office/drawing/2014/main" id="{5CC655CF-B10B-504B-A68E-65878262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2049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</p:spTree>
    <p:extLst>
      <p:ext uri="{BB962C8B-B14F-4D97-AF65-F5344CB8AC3E}">
        <p14:creationId xmlns:p14="http://schemas.microsoft.com/office/powerpoint/2010/main" val="3053954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build="p" bldLvl="5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">
            <a:extLst>
              <a:ext uri="{FF2B5EF4-FFF2-40B4-BE49-F238E27FC236}">
                <a16:creationId xmlns:a16="http://schemas.microsoft.com/office/drawing/2014/main" id="{7A24859B-1E69-C440-A5F1-E82771160E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habilis</a:t>
            </a:r>
          </a:p>
        </p:txBody>
      </p:sp>
      <p:graphicFrame>
        <p:nvGraphicFramePr>
          <p:cNvPr id="72706" name="Group 2">
            <a:extLst>
              <a:ext uri="{FF2B5EF4-FFF2-40B4-BE49-F238E27FC236}">
                <a16:creationId xmlns:a16="http://schemas.microsoft.com/office/drawing/2014/main" id="{698E813A-2740-8D44-ADF7-179F2E628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538052"/>
              </p:ext>
            </p:extLst>
          </p:nvPr>
        </p:nvGraphicFramePr>
        <p:xfrm>
          <a:off x="5599157" y="160046"/>
          <a:ext cx="6131385" cy="6581867"/>
        </p:xfrm>
        <a:graphic>
          <a:graphicData uri="http://schemas.openxmlformats.org/drawingml/2006/table">
            <a:tbl>
              <a:tblPr/>
              <a:tblGrid>
                <a:gridCol w="1585374">
                  <a:extLst>
                    <a:ext uri="{9D8B030D-6E8A-4147-A177-3AD203B41FA5}">
                      <a16:colId xmlns:a16="http://schemas.microsoft.com/office/drawing/2014/main" val="2756033166"/>
                    </a:ext>
                  </a:extLst>
                </a:gridCol>
                <a:gridCol w="84468">
                  <a:extLst>
                    <a:ext uri="{9D8B030D-6E8A-4147-A177-3AD203B41FA5}">
                      <a16:colId xmlns:a16="http://schemas.microsoft.com/office/drawing/2014/main" val="419948914"/>
                    </a:ext>
                  </a:extLst>
                </a:gridCol>
                <a:gridCol w="4461543">
                  <a:extLst>
                    <a:ext uri="{9D8B030D-6E8A-4147-A177-3AD203B41FA5}">
                      <a16:colId xmlns:a16="http://schemas.microsoft.com/office/drawing/2014/main" val="191310045"/>
                    </a:ext>
                  </a:extLst>
                </a:gridCol>
              </a:tblGrid>
              <a:tr h="563474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Handy man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778417"/>
                  </a:ext>
                </a:extLst>
              </a:tr>
              <a:tr h="610431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2.5 - 1.5 million years ago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82537"/>
                  </a:ext>
                </a:extLst>
              </a:tr>
              <a:tr h="582550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500 - 650 cc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464869"/>
                  </a:ext>
                </a:extLst>
              </a:tr>
              <a:tr h="569344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1.0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87240"/>
                  </a:ext>
                </a:extLst>
              </a:tr>
              <a:tr h="1112235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Small &amp; slight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Relatively long arms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Less curved fingers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Short, more opposable thumb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522316"/>
                  </a:ext>
                </a:extLst>
              </a:tr>
              <a:tr h="851785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Small face with developed nose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Decrease prognathism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Decrease brow ridge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60823"/>
                  </a:ext>
                </a:extLst>
              </a:tr>
              <a:tr h="77184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Smaller, narrow molars; thinner jaw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parabolic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52291"/>
                  </a:ext>
                </a:extLst>
              </a:tr>
              <a:tr h="76010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Eastern, and possibly Southern Africa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657957"/>
                  </a:ext>
                </a:extLst>
              </a:tr>
              <a:tr h="760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Culture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Oldowan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 / pebble culture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Scavenger/ hunter-gatherer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471418"/>
                  </a:ext>
                </a:extLst>
              </a:tr>
            </a:tbl>
          </a:graphicData>
        </a:graphic>
      </p:graphicFrame>
      <p:pic>
        <p:nvPicPr>
          <p:cNvPr id="135209" name="Picture 86">
            <a:extLst>
              <a:ext uri="{FF2B5EF4-FFF2-40B4-BE49-F238E27FC236}">
                <a16:creationId xmlns:a16="http://schemas.microsoft.com/office/drawing/2014/main" id="{78CF34DB-5C24-0E4F-A079-FCD1A2868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601" y="1919883"/>
            <a:ext cx="2406551" cy="301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210" name="Picture 87">
            <a:extLst>
              <a:ext uri="{FF2B5EF4-FFF2-40B4-BE49-F238E27FC236}">
                <a16:creationId xmlns:a16="http://schemas.microsoft.com/office/drawing/2014/main" id="{48CB820C-A640-0C4A-9D33-7E5C76D54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998" y="3978175"/>
            <a:ext cx="1967880" cy="191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211" name="Picture 88">
            <a:extLst>
              <a:ext uri="{FF2B5EF4-FFF2-40B4-BE49-F238E27FC236}">
                <a16:creationId xmlns:a16="http://schemas.microsoft.com/office/drawing/2014/main" id="{7029DEE1-40C5-5642-9E93-BB8F4FA00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75" y="4938116"/>
            <a:ext cx="1956718" cy="18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6787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1">
            <a:extLst>
              <a:ext uri="{FF2B5EF4-FFF2-40B4-BE49-F238E27FC236}">
                <a16:creationId xmlns:a16="http://schemas.microsoft.com/office/drawing/2014/main" id="{EB3872C1-07E7-374E-8D8D-2EE6E1733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3" y="1802681"/>
            <a:ext cx="4393406" cy="342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5" name="Oval 2">
            <a:extLst>
              <a:ext uri="{FF2B5EF4-FFF2-40B4-BE49-F238E27FC236}">
                <a16:creationId xmlns:a16="http://schemas.microsoft.com/office/drawing/2014/main" id="{6DC24309-E6D7-D34E-80EE-3802B40A1518}"/>
              </a:ext>
            </a:extLst>
          </p:cNvPr>
          <p:cNvSpPr>
            <a:spLocks/>
          </p:cNvSpPr>
          <p:nvPr/>
        </p:nvSpPr>
        <p:spPr bwMode="auto">
          <a:xfrm>
            <a:off x="6774656" y="2652117"/>
            <a:ext cx="392906" cy="482203"/>
          </a:xfrm>
          <a:prstGeom prst="ellipse">
            <a:avLst/>
          </a:prstGeom>
          <a:solidFill>
            <a:srgbClr val="3CC6D6">
              <a:alpha val="60783"/>
            </a:srgbClr>
          </a:solidFill>
          <a:ln w="38100">
            <a:solidFill>
              <a:srgbClr val="FFF7F2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DFA215CA-1668-CC40-BC03-935EED31C1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4255" y="-360537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habilis</a:t>
            </a:r>
          </a:p>
        </p:txBody>
      </p:sp>
      <p:pic>
        <p:nvPicPr>
          <p:cNvPr id="136197" name="Picture 4">
            <a:extLst>
              <a:ext uri="{FF2B5EF4-FFF2-40B4-BE49-F238E27FC236}">
                <a16:creationId xmlns:a16="http://schemas.microsoft.com/office/drawing/2014/main" id="{FA6C6B23-96CC-F140-8C98-4131759EC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609" y="4832077"/>
            <a:ext cx="1410891" cy="14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8" name="Rectangle 6">
            <a:extLst>
              <a:ext uri="{FF2B5EF4-FFF2-40B4-BE49-F238E27FC236}">
                <a16:creationId xmlns:a16="http://schemas.microsoft.com/office/drawing/2014/main" id="{DE588754-DD25-8B44-A398-C4F5D252A1FE}"/>
              </a:ext>
            </a:extLst>
          </p:cNvPr>
          <p:cNvSpPr>
            <a:spLocks/>
          </p:cNvSpPr>
          <p:nvPr/>
        </p:nvSpPr>
        <p:spPr bwMode="auto">
          <a:xfrm>
            <a:off x="1988344" y="4429125"/>
            <a:ext cx="1123706" cy="207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7000"/>
              </a:lnSpc>
            </a:pPr>
            <a:r>
              <a:rPr lang="en-US" altLang="en-US" sz="126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Small variant</a:t>
            </a:r>
          </a:p>
        </p:txBody>
      </p:sp>
      <p:sp>
        <p:nvSpPr>
          <p:cNvPr id="136199" name="Rectangle 7">
            <a:extLst>
              <a:ext uri="{FF2B5EF4-FFF2-40B4-BE49-F238E27FC236}">
                <a16:creationId xmlns:a16="http://schemas.microsoft.com/office/drawing/2014/main" id="{25822F35-B9F8-144E-A4AD-AD4543884EEA}"/>
              </a:ext>
            </a:extLst>
          </p:cNvPr>
          <p:cNvSpPr>
            <a:spLocks/>
          </p:cNvSpPr>
          <p:nvPr/>
        </p:nvSpPr>
        <p:spPr bwMode="auto">
          <a:xfrm>
            <a:off x="1979414" y="2812852"/>
            <a:ext cx="1131720" cy="207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7000"/>
              </a:lnSpc>
            </a:pPr>
            <a:r>
              <a:rPr lang="en-US" altLang="en-US" sz="126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 variant</a:t>
            </a:r>
          </a:p>
        </p:txBody>
      </p:sp>
      <p:pic>
        <p:nvPicPr>
          <p:cNvPr id="136200" name="Picture 8">
            <a:extLst>
              <a:ext uri="{FF2B5EF4-FFF2-40B4-BE49-F238E27FC236}">
                <a16:creationId xmlns:a16="http://schemas.microsoft.com/office/drawing/2014/main" id="{EDC76AEF-1357-4349-9C80-F976125DE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2" y="1187649"/>
            <a:ext cx="1580555" cy="160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1" name="Picture 9">
            <a:extLst>
              <a:ext uri="{FF2B5EF4-FFF2-40B4-BE49-F238E27FC236}">
                <a16:creationId xmlns:a16="http://schemas.microsoft.com/office/drawing/2014/main" id="{C5DF6980-B84E-DC43-931E-C51A8CCE2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258" y="3321844"/>
            <a:ext cx="1313781" cy="105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202" name="Rectangle 10">
            <a:extLst>
              <a:ext uri="{FF2B5EF4-FFF2-40B4-BE49-F238E27FC236}">
                <a16:creationId xmlns:a16="http://schemas.microsoft.com/office/drawing/2014/main" id="{4A0E311B-FF67-9B4C-B56D-8A76F47EAB61}"/>
              </a:ext>
            </a:extLst>
          </p:cNvPr>
          <p:cNvSpPr>
            <a:spLocks/>
          </p:cNvSpPr>
          <p:nvPr/>
        </p:nvSpPr>
        <p:spPr bwMode="auto">
          <a:xfrm>
            <a:off x="9266039" y="4714875"/>
            <a:ext cx="1239122" cy="44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07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Projecting jaw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(prognathism)</a:t>
            </a:r>
          </a:p>
        </p:txBody>
      </p:sp>
      <p:sp>
        <p:nvSpPr>
          <p:cNvPr id="136203" name="Rectangle 11">
            <a:extLst>
              <a:ext uri="{FF2B5EF4-FFF2-40B4-BE49-F238E27FC236}">
                <a16:creationId xmlns:a16="http://schemas.microsoft.com/office/drawing/2014/main" id="{B3E3D083-F964-F64B-A8BE-55BCDE240867}"/>
              </a:ext>
            </a:extLst>
          </p:cNvPr>
          <p:cNvSpPr>
            <a:spLocks/>
          </p:cNvSpPr>
          <p:nvPr/>
        </p:nvSpPr>
        <p:spPr bwMode="auto">
          <a:xfrm>
            <a:off x="8980289" y="3911203"/>
            <a:ext cx="859210" cy="2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Flat nose</a:t>
            </a:r>
          </a:p>
        </p:txBody>
      </p:sp>
      <p:sp>
        <p:nvSpPr>
          <p:cNvPr id="136204" name="Rectangle 12">
            <a:extLst>
              <a:ext uri="{FF2B5EF4-FFF2-40B4-BE49-F238E27FC236}">
                <a16:creationId xmlns:a16="http://schemas.microsoft.com/office/drawing/2014/main" id="{8A603029-ABAC-0449-9E70-E6549F9CE2F5}"/>
              </a:ext>
            </a:extLst>
          </p:cNvPr>
          <p:cNvSpPr>
            <a:spLocks/>
          </p:cNvSpPr>
          <p:nvPr/>
        </p:nvSpPr>
        <p:spPr bwMode="auto">
          <a:xfrm>
            <a:off x="8810625" y="2955726"/>
            <a:ext cx="180379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Smaller, narrower face than the  australopithecines</a:t>
            </a:r>
          </a:p>
        </p:txBody>
      </p:sp>
      <p:sp>
        <p:nvSpPr>
          <p:cNvPr id="136205" name="Rectangle 13">
            <a:extLst>
              <a:ext uri="{FF2B5EF4-FFF2-40B4-BE49-F238E27FC236}">
                <a16:creationId xmlns:a16="http://schemas.microsoft.com/office/drawing/2014/main" id="{FAF44F5E-98EB-144E-9361-6D971F046AC9}"/>
              </a:ext>
            </a:extLst>
          </p:cNvPr>
          <p:cNvSpPr>
            <a:spLocks/>
          </p:cNvSpPr>
          <p:nvPr/>
        </p:nvSpPr>
        <p:spPr bwMode="auto">
          <a:xfrm>
            <a:off x="8917781" y="2330648"/>
            <a:ext cx="977832" cy="2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Brow ridge</a:t>
            </a:r>
          </a:p>
        </p:txBody>
      </p:sp>
      <p:sp>
        <p:nvSpPr>
          <p:cNvPr id="136206" name="Rectangle 14">
            <a:extLst>
              <a:ext uri="{FF2B5EF4-FFF2-40B4-BE49-F238E27FC236}">
                <a16:creationId xmlns:a16="http://schemas.microsoft.com/office/drawing/2014/main" id="{7F773F5B-63FD-3940-A1C2-785F8DFDE3D9}"/>
              </a:ext>
            </a:extLst>
          </p:cNvPr>
          <p:cNvSpPr>
            <a:spLocks/>
          </p:cNvSpPr>
          <p:nvPr/>
        </p:nvSpPr>
        <p:spPr bwMode="auto">
          <a:xfrm>
            <a:off x="5926336" y="1259086"/>
            <a:ext cx="3226845" cy="21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Rounded cranium with no sagittal crest</a:t>
            </a:r>
          </a:p>
        </p:txBody>
      </p:sp>
      <p:sp>
        <p:nvSpPr>
          <p:cNvPr id="136207" name="Rectangle 15">
            <a:extLst>
              <a:ext uri="{FF2B5EF4-FFF2-40B4-BE49-F238E27FC236}">
                <a16:creationId xmlns:a16="http://schemas.microsoft.com/office/drawing/2014/main" id="{B8485472-891E-A445-8FDE-8D1680F22742}"/>
              </a:ext>
            </a:extLst>
          </p:cNvPr>
          <p:cNvSpPr>
            <a:spLocks/>
          </p:cNvSpPr>
          <p:nvPr/>
        </p:nvSpPr>
        <p:spPr bwMode="auto">
          <a:xfrm>
            <a:off x="7435453" y="5536406"/>
            <a:ext cx="1830586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Tooth row displays a modern curve, with narrow molars</a:t>
            </a:r>
          </a:p>
        </p:txBody>
      </p:sp>
      <p:sp>
        <p:nvSpPr>
          <p:cNvPr id="136208" name="Rectangle 16">
            <a:extLst>
              <a:ext uri="{FF2B5EF4-FFF2-40B4-BE49-F238E27FC236}">
                <a16:creationId xmlns:a16="http://schemas.microsoft.com/office/drawing/2014/main" id="{1CE43743-9F2F-904F-BF67-8C9511F54177}"/>
              </a:ext>
            </a:extLst>
          </p:cNvPr>
          <p:cNvSpPr>
            <a:spLocks/>
          </p:cNvSpPr>
          <p:nvPr/>
        </p:nvSpPr>
        <p:spPr bwMode="auto">
          <a:xfrm>
            <a:off x="3149203" y="1071563"/>
            <a:ext cx="2714625" cy="45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lnSpc>
                <a:spcPct val="107000"/>
              </a:lnSpc>
            </a:pPr>
            <a:r>
              <a:rPr lang="en-US" altLang="en-US" sz="1406"/>
              <a:t>Bigger brain</a:t>
            </a:r>
            <a:br>
              <a:rPr lang="en-US" altLang="en-US" sz="1406"/>
            </a:br>
            <a:r>
              <a:rPr lang="en-US" altLang="en-US" sz="1406"/>
              <a:t>(500-650 cc for small variant)</a:t>
            </a:r>
            <a:endParaRPr lang="en-US" altLang="en-US" sz="1406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6209" name="Rectangle 17">
            <a:extLst>
              <a:ext uri="{FF2B5EF4-FFF2-40B4-BE49-F238E27FC236}">
                <a16:creationId xmlns:a16="http://schemas.microsoft.com/office/drawing/2014/main" id="{D5610394-C1E3-FE4B-992D-DDECD98FCC0E}"/>
              </a:ext>
            </a:extLst>
          </p:cNvPr>
          <p:cNvSpPr>
            <a:spLocks/>
          </p:cNvSpPr>
          <p:nvPr/>
        </p:nvSpPr>
        <p:spPr bwMode="auto">
          <a:xfrm>
            <a:off x="3577828" y="1964531"/>
            <a:ext cx="1125141" cy="1089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Bulge in the Broca's area of the brain for speech production</a:t>
            </a:r>
          </a:p>
        </p:txBody>
      </p:sp>
      <p:sp>
        <p:nvSpPr>
          <p:cNvPr id="136210" name="Rectangle 18">
            <a:extLst>
              <a:ext uri="{FF2B5EF4-FFF2-40B4-BE49-F238E27FC236}">
                <a16:creationId xmlns:a16="http://schemas.microsoft.com/office/drawing/2014/main" id="{B4A59BE3-7EFC-C64C-958F-D5DBB1FBF8F2}"/>
              </a:ext>
            </a:extLst>
          </p:cNvPr>
          <p:cNvSpPr>
            <a:spLocks/>
          </p:cNvSpPr>
          <p:nvPr/>
        </p:nvSpPr>
        <p:spPr bwMode="auto">
          <a:xfrm>
            <a:off x="4595812" y="4902399"/>
            <a:ext cx="2214563" cy="41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More of the skull is behind the foramen magnum</a:t>
            </a:r>
          </a:p>
        </p:txBody>
      </p:sp>
      <p:sp>
        <p:nvSpPr>
          <p:cNvPr id="136211" name="Rectangle 19">
            <a:extLst>
              <a:ext uri="{FF2B5EF4-FFF2-40B4-BE49-F238E27FC236}">
                <a16:creationId xmlns:a16="http://schemas.microsoft.com/office/drawing/2014/main" id="{B67A1D6F-12F4-4A47-A02C-4E9466365835}"/>
              </a:ext>
            </a:extLst>
          </p:cNvPr>
          <p:cNvSpPr>
            <a:spLocks/>
          </p:cNvSpPr>
          <p:nvPr/>
        </p:nvSpPr>
        <p:spPr bwMode="auto">
          <a:xfrm>
            <a:off x="5015508" y="5652492"/>
            <a:ext cx="2125266" cy="41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Jaw is less massive than in the australopithecines</a:t>
            </a:r>
          </a:p>
        </p:txBody>
      </p:sp>
      <p:sp>
        <p:nvSpPr>
          <p:cNvPr id="73748" name="Line 20">
            <a:extLst>
              <a:ext uri="{FF2B5EF4-FFF2-40B4-BE49-F238E27FC236}">
                <a16:creationId xmlns:a16="http://schemas.microsoft.com/office/drawing/2014/main" id="{3D7E1FF9-CF31-5943-AE3E-92A51178CD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4742" y="4741664"/>
            <a:ext cx="1357313" cy="0"/>
          </a:xfrm>
          <a:prstGeom prst="line">
            <a:avLst/>
          </a:prstGeom>
          <a:noFill/>
          <a:ln w="88900">
            <a:solidFill>
              <a:srgbClr val="FF0000"/>
            </a:solidFill>
            <a:miter lim="800000"/>
            <a:headEnd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grpSp>
        <p:nvGrpSpPr>
          <p:cNvPr id="136213" name="Group 21">
            <a:extLst>
              <a:ext uri="{FF2B5EF4-FFF2-40B4-BE49-F238E27FC236}">
                <a16:creationId xmlns:a16="http://schemas.microsoft.com/office/drawing/2014/main" id="{95EE92E4-303C-6943-9847-08B85598A5E0}"/>
              </a:ext>
            </a:extLst>
          </p:cNvPr>
          <p:cNvGrpSpPr>
            <a:grpSpLocks/>
          </p:cNvGrpSpPr>
          <p:nvPr/>
        </p:nvGrpSpPr>
        <p:grpSpPr bwMode="auto">
          <a:xfrm>
            <a:off x="8962430" y="4509492"/>
            <a:ext cx="237753" cy="848320"/>
            <a:chOff x="0" y="0"/>
            <a:chExt cx="213" cy="760"/>
          </a:xfrm>
        </p:grpSpPr>
        <p:sp>
          <p:nvSpPr>
            <p:cNvPr id="73750" name="Line 22">
              <a:extLst>
                <a:ext uri="{FF2B5EF4-FFF2-40B4-BE49-F238E27FC236}">
                  <a16:creationId xmlns:a16="http://schemas.microsoft.com/office/drawing/2014/main" id="{FD7A6EF0-C469-6849-BDC1-6CA9692416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213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/>
              <a:tailEnd/>
            </a:ln>
            <a:effectLst>
              <a:outerShdw blurRad="25400" dist="12699" dir="5400000" algn="ctr" rotWithShape="0">
                <a:schemeClr val="bg2">
                  <a:alpha val="2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73751" name="Line 23">
              <a:extLst>
                <a:ext uri="{FF2B5EF4-FFF2-40B4-BE49-F238E27FC236}">
                  <a16:creationId xmlns:a16="http://schemas.microsoft.com/office/drawing/2014/main" id="{D08BD1DE-BEAB-D040-99E5-998384182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744"/>
              <a:ext cx="213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/>
              <a:tailEnd/>
            </a:ln>
            <a:effectLst>
              <a:outerShdw blurRad="25400" dist="12699" dir="5400000" algn="ctr" rotWithShape="0">
                <a:schemeClr val="bg2">
                  <a:alpha val="2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73752" name="Line 24">
              <a:extLst>
                <a:ext uri="{FF2B5EF4-FFF2-40B4-BE49-F238E27FC236}">
                  <a16:creationId xmlns:a16="http://schemas.microsoft.com/office/drawing/2014/main" id="{CC3445D2-2D15-6143-B91A-65CAF259DF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205" y="13"/>
              <a:ext cx="0" cy="74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/>
              <a:tailEnd/>
            </a:ln>
            <a:effectLst>
              <a:outerShdw blurRad="25400" dist="12699" dir="5400000" algn="ctr" rotWithShape="0">
                <a:schemeClr val="bg2">
                  <a:alpha val="2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</p:grpSp>
      <p:sp>
        <p:nvSpPr>
          <p:cNvPr id="73753" name="Line 25">
            <a:extLst>
              <a:ext uri="{FF2B5EF4-FFF2-40B4-BE49-F238E27FC236}">
                <a16:creationId xmlns:a16="http://schemas.microsoft.com/office/drawing/2014/main" id="{0BF5FD97-C6AB-604A-A444-4802E74D6671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060157" y="1511350"/>
            <a:ext cx="1006822" cy="936501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3754" name="Line 26">
            <a:extLst>
              <a:ext uri="{FF2B5EF4-FFF2-40B4-BE49-F238E27FC236}">
                <a16:creationId xmlns:a16="http://schemas.microsoft.com/office/drawing/2014/main" id="{65DA80EE-FC93-744C-AF51-1F6396F126E9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6428631" y="1487910"/>
            <a:ext cx="0" cy="298028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3755" name="Line 27">
            <a:extLst>
              <a:ext uri="{FF2B5EF4-FFF2-40B4-BE49-F238E27FC236}">
                <a16:creationId xmlns:a16="http://schemas.microsoft.com/office/drawing/2014/main" id="{9154B583-5500-2144-943D-0E37332E1F35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390930" y="2464594"/>
            <a:ext cx="573732" cy="241102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3756" name="Line 28">
            <a:extLst>
              <a:ext uri="{FF2B5EF4-FFF2-40B4-BE49-F238E27FC236}">
                <a16:creationId xmlns:a16="http://schemas.microsoft.com/office/drawing/2014/main" id="{B31863F3-F163-AD4B-8D1C-0EACCD3A148B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606359" y="4000500"/>
            <a:ext cx="347141" cy="11162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3757" name="Line 29">
            <a:extLst>
              <a:ext uri="{FF2B5EF4-FFF2-40B4-BE49-F238E27FC236}">
                <a16:creationId xmlns:a16="http://schemas.microsoft.com/office/drawing/2014/main" id="{A9AEEB76-2BCB-9F4D-AF4F-490B517987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86006" y="5106666"/>
            <a:ext cx="0" cy="381744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3758" name="Line 30">
            <a:extLst>
              <a:ext uri="{FF2B5EF4-FFF2-40B4-BE49-F238E27FC236}">
                <a16:creationId xmlns:a16="http://schemas.microsoft.com/office/drawing/2014/main" id="{2BAF369F-7042-5E44-99EF-462127181FE0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577953" y="2419946"/>
            <a:ext cx="2328416" cy="479971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36220" name="TextBox 31">
            <a:extLst>
              <a:ext uri="{FF2B5EF4-FFF2-40B4-BE49-F238E27FC236}">
                <a16:creationId xmlns:a16="http://schemas.microsoft.com/office/drawing/2014/main" id="{409E12E0-8952-FA48-A60D-CAA7A3496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6268641"/>
            <a:ext cx="17033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/>
              <a:t>A modern human skull</a:t>
            </a:r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</p:spTree>
    <p:extLst>
      <p:ext uri="{BB962C8B-B14F-4D97-AF65-F5344CB8AC3E}">
        <p14:creationId xmlns:p14="http://schemas.microsoft.com/office/powerpoint/2010/main" val="42667421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">
            <a:extLst>
              <a:ext uri="{FF2B5EF4-FFF2-40B4-BE49-F238E27FC236}">
                <a16:creationId xmlns:a16="http://schemas.microsoft.com/office/drawing/2014/main" id="{88D33711-1BA8-5345-81E8-9ABCC88FEE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6310" y="-265254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erectus</a:t>
            </a: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8B29AE9C-44B5-D741-BD8C-BFAB74E1D6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6754" y="1241226"/>
            <a:ext cx="6499419" cy="5282122"/>
          </a:xfrm>
        </p:spPr>
        <p:txBody>
          <a:bodyPr>
            <a:normAutofit/>
          </a:bodyPr>
          <a:lstStyle/>
          <a:p>
            <a:pPr>
              <a:tabLst>
                <a:tab pos="686446" algn="l"/>
              </a:tabLst>
            </a:pPr>
            <a:r>
              <a:rPr lang="en-US" altLang="en-US" sz="1800" i="1" dirty="0"/>
              <a:t>Homo erectus</a:t>
            </a:r>
            <a:r>
              <a:rPr lang="en-US" altLang="en-US" sz="1800" dirty="0"/>
              <a:t> is reserved for the later Asian forms (shown here), with dates ranging from 1 million to 300,000 years ago.</a:t>
            </a:r>
          </a:p>
          <a:p>
            <a:pPr>
              <a:tabLst>
                <a:tab pos="686446" algn="l"/>
              </a:tabLst>
            </a:pPr>
            <a:endParaRPr lang="en-US" altLang="en-US" sz="1800" dirty="0"/>
          </a:p>
          <a:p>
            <a:pPr>
              <a:tabLst>
                <a:tab pos="686446" algn="l"/>
              </a:tabLst>
            </a:pPr>
            <a:r>
              <a:rPr lang="en-US" altLang="en-US" sz="1800" dirty="0"/>
              <a:t>Thought to be the first humans to venture out of Africa.</a:t>
            </a:r>
          </a:p>
          <a:p>
            <a:pPr>
              <a:tabLst>
                <a:tab pos="686446" algn="l"/>
              </a:tabLst>
            </a:pPr>
            <a:endParaRPr lang="en-US" altLang="en-US" sz="1800" dirty="0"/>
          </a:p>
          <a:p>
            <a:pPr>
              <a:tabLst>
                <a:tab pos="686446" algn="l"/>
              </a:tabLst>
            </a:pPr>
            <a:r>
              <a:rPr lang="en-US" altLang="en-US" sz="1800" dirty="0"/>
              <a:t>Skulls were strongly buttressed with ridges of bone, skull walls greatly thickened, and larger brain volumes.</a:t>
            </a:r>
          </a:p>
          <a:p>
            <a:pPr>
              <a:tabLst>
                <a:tab pos="686446" algn="l"/>
              </a:tabLst>
            </a:pPr>
            <a:endParaRPr lang="en-US" altLang="en-US" sz="1800" dirty="0"/>
          </a:p>
          <a:p>
            <a:pPr>
              <a:tabLst>
                <a:tab pos="686446" algn="l"/>
              </a:tabLst>
            </a:pPr>
            <a:r>
              <a:rPr lang="en-US" altLang="en-US" sz="1800" dirty="0"/>
              <a:t>These simple hunter-gatherers used stone tools and fire. </a:t>
            </a:r>
          </a:p>
          <a:p>
            <a:pPr>
              <a:tabLst>
                <a:tab pos="686446" algn="l"/>
              </a:tabLst>
            </a:pPr>
            <a:endParaRPr lang="en-US" altLang="en-US" sz="1800" dirty="0"/>
          </a:p>
          <a:p>
            <a:pPr>
              <a:tabLst>
                <a:tab pos="686446" algn="l"/>
              </a:tabLst>
            </a:pPr>
            <a:r>
              <a:rPr lang="en-US" altLang="en-US" sz="1800" dirty="0"/>
              <a:t>By this group of hominins, the environment as a selective agent was diminishing. These hominins were now modifying their environment to suit their own purpose. The use of fire, the building of shelters and a range of sophisticated tools enabled </a:t>
            </a:r>
            <a:r>
              <a:rPr lang="en-US" altLang="en-US" sz="1800" i="1" dirty="0"/>
              <a:t>H. erectus </a:t>
            </a:r>
            <a:r>
              <a:rPr lang="en-US" altLang="en-US" sz="1800" dirty="0"/>
              <a:t>to become more independent of the environment.</a:t>
            </a:r>
          </a:p>
        </p:txBody>
      </p:sp>
      <p:grpSp>
        <p:nvGrpSpPr>
          <p:cNvPr id="140292" name="Group 3">
            <a:extLst>
              <a:ext uri="{FF2B5EF4-FFF2-40B4-BE49-F238E27FC236}">
                <a16:creationId xmlns:a16="http://schemas.microsoft.com/office/drawing/2014/main" id="{FE2D9E2A-9240-E346-AA22-78A576DE76E8}"/>
              </a:ext>
            </a:extLst>
          </p:cNvPr>
          <p:cNvGrpSpPr>
            <a:grpSpLocks/>
          </p:cNvGrpSpPr>
          <p:nvPr/>
        </p:nvGrpSpPr>
        <p:grpSpPr bwMode="auto">
          <a:xfrm>
            <a:off x="7162260" y="106040"/>
            <a:ext cx="4777383" cy="3322960"/>
            <a:chOff x="0" y="0"/>
            <a:chExt cx="4280" cy="2976"/>
          </a:xfrm>
        </p:grpSpPr>
        <p:pic>
          <p:nvPicPr>
            <p:cNvPr id="140294" name="Picture 5">
              <a:extLst>
                <a:ext uri="{FF2B5EF4-FFF2-40B4-BE49-F238E27FC236}">
                  <a16:creationId xmlns:a16="http://schemas.microsoft.com/office/drawing/2014/main" id="{1A49A81B-7CED-4040-9459-B771A50224C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80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295" name="AutoShape 6">
              <a:extLst>
                <a:ext uri="{FF2B5EF4-FFF2-40B4-BE49-F238E27FC236}">
                  <a16:creationId xmlns:a16="http://schemas.microsoft.com/office/drawing/2014/main" id="{C5E794F0-D884-3F48-8E4D-1B1C441FE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" y="2134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296" name="AutoShape 7">
              <a:extLst>
                <a:ext uri="{FF2B5EF4-FFF2-40B4-BE49-F238E27FC236}">
                  <a16:creationId xmlns:a16="http://schemas.microsoft.com/office/drawing/2014/main" id="{86252758-15C5-3147-A2E3-D23F079A6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38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297" name="AutoShape 8">
              <a:extLst>
                <a:ext uri="{FF2B5EF4-FFF2-40B4-BE49-F238E27FC236}">
                  <a16:creationId xmlns:a16="http://schemas.microsoft.com/office/drawing/2014/main" id="{229CE638-B533-6A43-B4EB-FAC064C5E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" y="1502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298" name="AutoShape 9">
              <a:extLst>
                <a:ext uri="{FF2B5EF4-FFF2-40B4-BE49-F238E27FC236}">
                  <a16:creationId xmlns:a16="http://schemas.microsoft.com/office/drawing/2014/main" id="{9A2731B1-798F-704F-BC23-0B3B82945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942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299" name="AutoShape 10">
              <a:extLst>
                <a:ext uri="{FF2B5EF4-FFF2-40B4-BE49-F238E27FC236}">
                  <a16:creationId xmlns:a16="http://schemas.microsoft.com/office/drawing/2014/main" id="{1B2C56C7-D5CE-6E41-A9A7-BBA205F7E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" y="726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300" name="AutoShape 11">
              <a:extLst>
                <a:ext uri="{FF2B5EF4-FFF2-40B4-BE49-F238E27FC236}">
                  <a16:creationId xmlns:a16="http://schemas.microsoft.com/office/drawing/2014/main" id="{7E7E350B-D09A-2A43-B9C8-26F0D27FF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1078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301" name="AutoShape 12">
              <a:extLst>
                <a:ext uri="{FF2B5EF4-FFF2-40B4-BE49-F238E27FC236}">
                  <a16:creationId xmlns:a16="http://schemas.microsoft.com/office/drawing/2014/main" id="{B6287A90-7FBB-C14F-AD55-CB4C43D48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" y="726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0302" name="AutoShape 13">
              <a:extLst>
                <a:ext uri="{FF2B5EF4-FFF2-40B4-BE49-F238E27FC236}">
                  <a16:creationId xmlns:a16="http://schemas.microsoft.com/office/drawing/2014/main" id="{09E8FD79-4582-E34A-8F70-23A5F1C52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" y="1822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  <p:pic>
        <p:nvPicPr>
          <p:cNvPr id="140293" name="Picture 14">
            <a:extLst>
              <a:ext uri="{FF2B5EF4-FFF2-40B4-BE49-F238E27FC236}">
                <a16:creationId xmlns:a16="http://schemas.microsoft.com/office/drawing/2014/main" id="{0B21F66F-95D0-E846-8E5A-465C7BD05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893" y="3678411"/>
            <a:ext cx="3661172" cy="297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2891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build="p" bldLvl="5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1">
            <a:extLst>
              <a:ext uri="{FF2B5EF4-FFF2-40B4-BE49-F238E27FC236}">
                <a16:creationId xmlns:a16="http://schemas.microsoft.com/office/drawing/2014/main" id="{4AA7AFD5-E196-DE41-BF25-0CBF8E4A5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9364"/>
            <a:ext cx="3902273" cy="317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5" name="Rectangle 2">
            <a:extLst>
              <a:ext uri="{FF2B5EF4-FFF2-40B4-BE49-F238E27FC236}">
                <a16:creationId xmlns:a16="http://schemas.microsoft.com/office/drawing/2014/main" id="{496F6186-D08F-8E4B-AEF6-7DF8233A2E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-307268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erectus</a:t>
            </a:r>
          </a:p>
        </p:txBody>
      </p:sp>
      <p:graphicFrame>
        <p:nvGraphicFramePr>
          <p:cNvPr id="78851" name="Group 3">
            <a:extLst>
              <a:ext uri="{FF2B5EF4-FFF2-40B4-BE49-F238E27FC236}">
                <a16:creationId xmlns:a16="http://schemas.microsoft.com/office/drawing/2014/main" id="{B2C844DB-F3B4-5048-A88E-DB02FC210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001528"/>
              </p:ext>
            </p:extLst>
          </p:nvPr>
        </p:nvGraphicFramePr>
        <p:xfrm>
          <a:off x="5667375" y="311086"/>
          <a:ext cx="5767338" cy="6569774"/>
        </p:xfrm>
        <a:graphic>
          <a:graphicData uri="http://schemas.openxmlformats.org/drawingml/2006/table">
            <a:tbl>
              <a:tblPr/>
              <a:tblGrid>
                <a:gridCol w="1922917">
                  <a:extLst>
                    <a:ext uri="{9D8B030D-6E8A-4147-A177-3AD203B41FA5}">
                      <a16:colId xmlns:a16="http://schemas.microsoft.com/office/drawing/2014/main" val="371400389"/>
                    </a:ext>
                  </a:extLst>
                </a:gridCol>
                <a:gridCol w="3844421">
                  <a:extLst>
                    <a:ext uri="{9D8B030D-6E8A-4147-A177-3AD203B41FA5}">
                      <a16:colId xmlns:a16="http://schemas.microsoft.com/office/drawing/2014/main" val="1741330975"/>
                    </a:ext>
                  </a:extLst>
                </a:gridCol>
              </a:tblGrid>
              <a:tr h="60956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Upright man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998251"/>
                  </a:ext>
                </a:extLst>
              </a:tr>
              <a:tr h="56602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1.8 - 0.3 million years ago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431064"/>
                  </a:ext>
                </a:extLst>
              </a:tr>
              <a:tr h="52248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1000- 1250 cc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784547"/>
                  </a:ext>
                </a:extLst>
              </a:tr>
              <a:tr h="54425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1.3 - 1.5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89665"/>
                  </a:ext>
                </a:extLst>
              </a:tr>
              <a:tr h="78981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Robust but 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‘</a:t>
                      </a:r>
                      <a:r>
                        <a:rPr kumimoji="0" lang="en-US" altLang="ja-JP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human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’</a:t>
                      </a:r>
                      <a:r>
                        <a:rPr kumimoji="0" lang="en-US" altLang="ja-JP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 skeleton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Long </a:t>
                      </a:r>
                      <a:r>
                        <a:rPr kumimoji="0" lang="en-US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legs:arms</a:t>
                      </a: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Modern human foot-like anatomy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040711"/>
                  </a:ext>
                </a:extLst>
              </a:tr>
              <a:tr h="85991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Flat, thick skull with sagittal keel</a:t>
                      </a:r>
                      <a:b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</a:b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large brow ridge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Slight prognathism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85018"/>
                  </a:ext>
                </a:extLst>
              </a:tr>
              <a:tr h="82726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Smaller teeth than </a:t>
                      </a:r>
                      <a:r>
                        <a:rPr kumimoji="0" lang="en-US" altLang="en-US" sz="13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H. habilis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</a:t>
                      </a:r>
                      <a:b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</a:b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robust jaw in larger individuals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Receding chin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93822"/>
                  </a:ext>
                </a:extLst>
              </a:tr>
              <a:tr h="92522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Africa, Asia, Indonesia, and possibly Europe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94737"/>
                  </a:ext>
                </a:extLst>
              </a:tr>
              <a:tr h="925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Culture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Acheulin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 tools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Control fire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Hunter/ gatherer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151780"/>
                  </a:ext>
                </a:extLst>
              </a:tr>
            </a:tbl>
          </a:graphicData>
        </a:graphic>
      </p:graphicFrame>
      <p:pic>
        <p:nvPicPr>
          <p:cNvPr id="141345" name="Picture 62">
            <a:extLst>
              <a:ext uri="{FF2B5EF4-FFF2-40B4-BE49-F238E27FC236}">
                <a16:creationId xmlns:a16="http://schemas.microsoft.com/office/drawing/2014/main" id="{87D9EC6F-C9E2-254B-AD0B-22F2DA202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36" y="3548435"/>
            <a:ext cx="3411141" cy="330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44458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">
            <a:extLst>
              <a:ext uri="{FF2B5EF4-FFF2-40B4-BE49-F238E27FC236}">
                <a16:creationId xmlns:a16="http://schemas.microsoft.com/office/drawing/2014/main" id="{E0419F34-5458-1C45-B507-690350AAC50C}"/>
              </a:ext>
            </a:extLst>
          </p:cNvPr>
          <p:cNvSpPr>
            <a:spLocks/>
          </p:cNvSpPr>
          <p:nvPr/>
        </p:nvSpPr>
        <p:spPr bwMode="auto">
          <a:xfrm>
            <a:off x="8819555" y="1821656"/>
            <a:ext cx="184844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Shelving forehead</a:t>
            </a:r>
          </a:p>
        </p:txBody>
      </p:sp>
      <p:pic>
        <p:nvPicPr>
          <p:cNvPr id="142339" name="Picture 2">
            <a:extLst>
              <a:ext uri="{FF2B5EF4-FFF2-40B4-BE49-F238E27FC236}">
                <a16:creationId xmlns:a16="http://schemas.microsoft.com/office/drawing/2014/main" id="{FDA8BCFC-FF69-2045-844D-789B81CB3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848445"/>
            <a:ext cx="4598789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0" name="Rectangle 3">
            <a:extLst>
              <a:ext uri="{FF2B5EF4-FFF2-40B4-BE49-F238E27FC236}">
                <a16:creationId xmlns:a16="http://schemas.microsoft.com/office/drawing/2014/main" id="{77F01BDD-F328-1549-936D-46196ED68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5463" y="-437618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erectus</a:t>
            </a:r>
          </a:p>
        </p:txBody>
      </p:sp>
      <p:pic>
        <p:nvPicPr>
          <p:cNvPr id="142341" name="Picture 4">
            <a:extLst>
              <a:ext uri="{FF2B5EF4-FFF2-40B4-BE49-F238E27FC236}">
                <a16:creationId xmlns:a16="http://schemas.microsoft.com/office/drawing/2014/main" id="{5EA6942E-4C01-6646-8955-6614D3CD1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555" y="4823148"/>
            <a:ext cx="1410891" cy="14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2" name="Rectangle 6">
            <a:extLst>
              <a:ext uri="{FF2B5EF4-FFF2-40B4-BE49-F238E27FC236}">
                <a16:creationId xmlns:a16="http://schemas.microsoft.com/office/drawing/2014/main" id="{051EABEB-31D0-A147-A346-E8C074208267}"/>
              </a:ext>
            </a:extLst>
          </p:cNvPr>
          <p:cNvSpPr>
            <a:spLocks/>
          </p:cNvSpPr>
          <p:nvPr/>
        </p:nvSpPr>
        <p:spPr bwMode="auto">
          <a:xfrm>
            <a:off x="2024062" y="4286250"/>
            <a:ext cx="1259086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lnSpc>
                <a:spcPct val="111000"/>
              </a:lnSpc>
            </a:pPr>
            <a:r>
              <a:rPr lang="en-US" altLang="en-US" sz="126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Older</a:t>
            </a:r>
            <a:endParaRPr lang="en-US" altLang="en-US" sz="1266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11000"/>
              </a:lnSpc>
            </a:pPr>
            <a:r>
              <a:rPr lang="en-US" altLang="en-US" sz="126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African forms</a:t>
            </a:r>
          </a:p>
        </p:txBody>
      </p:sp>
      <p:sp>
        <p:nvSpPr>
          <p:cNvPr id="142343" name="Rectangle 7">
            <a:extLst>
              <a:ext uri="{FF2B5EF4-FFF2-40B4-BE49-F238E27FC236}">
                <a16:creationId xmlns:a16="http://schemas.microsoft.com/office/drawing/2014/main" id="{F1D346FF-BCE2-7349-8514-793BDF68B05F}"/>
              </a:ext>
            </a:extLst>
          </p:cNvPr>
          <p:cNvSpPr>
            <a:spLocks/>
          </p:cNvSpPr>
          <p:nvPr/>
        </p:nvSpPr>
        <p:spPr bwMode="auto">
          <a:xfrm>
            <a:off x="2077640" y="2303860"/>
            <a:ext cx="1098352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7000"/>
              </a:lnSpc>
            </a:pPr>
            <a:r>
              <a:rPr lang="en-US" altLang="en-US" sz="126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More recent Asian forms</a:t>
            </a:r>
          </a:p>
        </p:txBody>
      </p:sp>
      <p:pic>
        <p:nvPicPr>
          <p:cNvPr id="142344" name="Picture 8">
            <a:extLst>
              <a:ext uri="{FF2B5EF4-FFF2-40B4-BE49-F238E27FC236}">
                <a16:creationId xmlns:a16="http://schemas.microsoft.com/office/drawing/2014/main" id="{19E4454B-1C16-C645-82E5-6A3826962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91" y="3018234"/>
            <a:ext cx="1502420" cy="122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5" name="Picture 9">
            <a:extLst>
              <a:ext uri="{FF2B5EF4-FFF2-40B4-BE49-F238E27FC236}">
                <a16:creationId xmlns:a16="http://schemas.microsoft.com/office/drawing/2014/main" id="{80DC23F0-4A46-EB4D-B3EC-DFDE2E364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328" y="767953"/>
            <a:ext cx="1596182" cy="149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6" name="Rectangle 10">
            <a:extLst>
              <a:ext uri="{FF2B5EF4-FFF2-40B4-BE49-F238E27FC236}">
                <a16:creationId xmlns:a16="http://schemas.microsoft.com/office/drawing/2014/main" id="{A635FEDB-168A-2F41-B8F9-AD78644DEA66}"/>
              </a:ext>
            </a:extLst>
          </p:cNvPr>
          <p:cNvSpPr>
            <a:spLocks/>
          </p:cNvSpPr>
          <p:nvPr/>
        </p:nvSpPr>
        <p:spPr bwMode="auto">
          <a:xfrm>
            <a:off x="9516071" y="4697016"/>
            <a:ext cx="918521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Projecting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jaw</a:t>
            </a:r>
          </a:p>
        </p:txBody>
      </p:sp>
      <p:sp>
        <p:nvSpPr>
          <p:cNvPr id="142347" name="Rectangle 11">
            <a:extLst>
              <a:ext uri="{FF2B5EF4-FFF2-40B4-BE49-F238E27FC236}">
                <a16:creationId xmlns:a16="http://schemas.microsoft.com/office/drawing/2014/main" id="{420780A4-8F4F-9E4D-8F02-97B40281B2FA}"/>
              </a:ext>
            </a:extLst>
          </p:cNvPr>
          <p:cNvSpPr>
            <a:spLocks/>
          </p:cNvSpPr>
          <p:nvPr/>
        </p:nvSpPr>
        <p:spPr bwMode="auto">
          <a:xfrm>
            <a:off x="9167813" y="6188274"/>
            <a:ext cx="727763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 chin</a:t>
            </a:r>
          </a:p>
        </p:txBody>
      </p:sp>
      <p:sp>
        <p:nvSpPr>
          <p:cNvPr id="142348" name="Rectangle 12">
            <a:extLst>
              <a:ext uri="{FF2B5EF4-FFF2-40B4-BE49-F238E27FC236}">
                <a16:creationId xmlns:a16="http://schemas.microsoft.com/office/drawing/2014/main" id="{17706B18-257B-DA4D-AAF8-00377AD07B4B}"/>
              </a:ext>
            </a:extLst>
          </p:cNvPr>
          <p:cNvSpPr>
            <a:spLocks/>
          </p:cNvSpPr>
          <p:nvPr/>
        </p:nvSpPr>
        <p:spPr bwMode="auto">
          <a:xfrm>
            <a:off x="6980039" y="5956102"/>
            <a:ext cx="1903598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Teeth are smaller than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H. habilis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but more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massive than our own</a:t>
            </a:r>
          </a:p>
        </p:txBody>
      </p:sp>
      <p:sp>
        <p:nvSpPr>
          <p:cNvPr id="142349" name="Rectangle 13">
            <a:extLst>
              <a:ext uri="{FF2B5EF4-FFF2-40B4-BE49-F238E27FC236}">
                <a16:creationId xmlns:a16="http://schemas.microsoft.com/office/drawing/2014/main" id="{C1A91E88-CFC8-3744-B8BD-2A29A283CB20}"/>
              </a:ext>
            </a:extLst>
          </p:cNvPr>
          <p:cNvSpPr>
            <a:spLocks/>
          </p:cNvSpPr>
          <p:nvPr/>
        </p:nvSpPr>
        <p:spPr bwMode="auto">
          <a:xfrm>
            <a:off x="9123164" y="3214688"/>
            <a:ext cx="807913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Flat face</a:t>
            </a:r>
          </a:p>
        </p:txBody>
      </p:sp>
      <p:sp>
        <p:nvSpPr>
          <p:cNvPr id="142350" name="Rectangle 14">
            <a:extLst>
              <a:ext uri="{FF2B5EF4-FFF2-40B4-BE49-F238E27FC236}">
                <a16:creationId xmlns:a16="http://schemas.microsoft.com/office/drawing/2014/main" id="{A2E3E30C-6323-EB4E-B520-4417F8EFE631}"/>
              </a:ext>
            </a:extLst>
          </p:cNvPr>
          <p:cNvSpPr>
            <a:spLocks/>
          </p:cNvSpPr>
          <p:nvPr/>
        </p:nvSpPr>
        <p:spPr bwMode="auto">
          <a:xfrm>
            <a:off x="9203531" y="2428875"/>
            <a:ext cx="106263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Thick brow ridge</a:t>
            </a:r>
          </a:p>
        </p:txBody>
      </p:sp>
      <p:sp>
        <p:nvSpPr>
          <p:cNvPr id="142351" name="Rectangle 15">
            <a:extLst>
              <a:ext uri="{FF2B5EF4-FFF2-40B4-BE49-F238E27FC236}">
                <a16:creationId xmlns:a16="http://schemas.microsoft.com/office/drawing/2014/main" id="{0840704D-02C6-4747-B595-586F8FD0E91C}"/>
              </a:ext>
            </a:extLst>
          </p:cNvPr>
          <p:cNvSpPr>
            <a:spLocks/>
          </p:cNvSpPr>
          <p:nvPr/>
        </p:nvSpPr>
        <p:spPr bwMode="auto">
          <a:xfrm>
            <a:off x="7971234" y="1178719"/>
            <a:ext cx="2527102" cy="53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Long, flattened cranium with a distinctive keel along the top</a:t>
            </a:r>
          </a:p>
        </p:txBody>
      </p:sp>
      <p:sp>
        <p:nvSpPr>
          <p:cNvPr id="142352" name="Rectangle 16">
            <a:extLst>
              <a:ext uri="{FF2B5EF4-FFF2-40B4-BE49-F238E27FC236}">
                <a16:creationId xmlns:a16="http://schemas.microsoft.com/office/drawing/2014/main" id="{396BA6BD-8320-0A47-9A9D-A6506037E7F2}"/>
              </a:ext>
            </a:extLst>
          </p:cNvPr>
          <p:cNvSpPr>
            <a:spLocks/>
          </p:cNvSpPr>
          <p:nvPr/>
        </p:nvSpPr>
        <p:spPr bwMode="auto">
          <a:xfrm>
            <a:off x="5774531" y="803672"/>
            <a:ext cx="2223492" cy="9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/>
              <a:t>Bigger brain with increase over time, although body size was also increasing</a:t>
            </a:r>
            <a:br>
              <a:rPr lang="en-US" altLang="en-US" sz="1406"/>
            </a:br>
            <a:r>
              <a:rPr lang="en-US" altLang="en-US" sz="1406"/>
              <a:t>1000-1250 cc</a:t>
            </a:r>
            <a:endParaRPr lang="en-US" altLang="en-US" sz="1406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2353" name="Rectangle 17">
            <a:extLst>
              <a:ext uri="{FF2B5EF4-FFF2-40B4-BE49-F238E27FC236}">
                <a16:creationId xmlns:a16="http://schemas.microsoft.com/office/drawing/2014/main" id="{89AE62ED-DF4E-6A4A-AF20-18855605FFDD}"/>
              </a:ext>
            </a:extLst>
          </p:cNvPr>
          <p:cNvSpPr>
            <a:spLocks/>
          </p:cNvSpPr>
          <p:nvPr/>
        </p:nvSpPr>
        <p:spPr bwMode="auto">
          <a:xfrm>
            <a:off x="3836789" y="1017984"/>
            <a:ext cx="171521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Bulge in the Broca's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area of the brain for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speech production</a:t>
            </a:r>
          </a:p>
        </p:txBody>
      </p:sp>
      <p:sp>
        <p:nvSpPr>
          <p:cNvPr id="142354" name="Rectangle 18">
            <a:extLst>
              <a:ext uri="{FF2B5EF4-FFF2-40B4-BE49-F238E27FC236}">
                <a16:creationId xmlns:a16="http://schemas.microsoft.com/office/drawing/2014/main" id="{4728D0B6-433D-9646-B7BA-D40C69D8557C}"/>
              </a:ext>
            </a:extLst>
          </p:cNvPr>
          <p:cNvSpPr>
            <a:spLocks/>
          </p:cNvSpPr>
          <p:nvPr/>
        </p:nvSpPr>
        <p:spPr bwMode="auto">
          <a:xfrm>
            <a:off x="3524250" y="1812727"/>
            <a:ext cx="1732359" cy="66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Bulge in Wernicke's area of the brain for speech recognition</a:t>
            </a:r>
          </a:p>
        </p:txBody>
      </p:sp>
      <p:sp>
        <p:nvSpPr>
          <p:cNvPr id="142355" name="Rectangle 19">
            <a:extLst>
              <a:ext uri="{FF2B5EF4-FFF2-40B4-BE49-F238E27FC236}">
                <a16:creationId xmlns:a16="http://schemas.microsoft.com/office/drawing/2014/main" id="{B826D4CF-154B-0547-975A-5AD1F8861031}"/>
              </a:ext>
            </a:extLst>
          </p:cNvPr>
          <p:cNvSpPr>
            <a:spLocks/>
          </p:cNvSpPr>
          <p:nvPr/>
        </p:nvSpPr>
        <p:spPr bwMode="auto">
          <a:xfrm>
            <a:off x="3738562" y="4563071"/>
            <a:ext cx="174728" cy="22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</p:txBody>
      </p:sp>
      <p:sp>
        <p:nvSpPr>
          <p:cNvPr id="142356" name="Rectangle 20">
            <a:extLst>
              <a:ext uri="{FF2B5EF4-FFF2-40B4-BE49-F238E27FC236}">
                <a16:creationId xmlns:a16="http://schemas.microsoft.com/office/drawing/2014/main" id="{47F3E248-678B-C64E-AD09-A8BC166F7F40}"/>
              </a:ext>
            </a:extLst>
          </p:cNvPr>
          <p:cNvSpPr>
            <a:spLocks/>
          </p:cNvSpPr>
          <p:nvPr/>
        </p:nvSpPr>
        <p:spPr bwMode="auto">
          <a:xfrm>
            <a:off x="4694039" y="5420320"/>
            <a:ext cx="2271456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Attachment for strong neck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muscles to stop the head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from sagging forward</a:t>
            </a:r>
          </a:p>
        </p:txBody>
      </p:sp>
      <p:sp>
        <p:nvSpPr>
          <p:cNvPr id="142357" name="Line 21">
            <a:extLst>
              <a:ext uri="{FF2B5EF4-FFF2-40B4-BE49-F238E27FC236}">
                <a16:creationId xmlns:a16="http://schemas.microsoft.com/office/drawing/2014/main" id="{97932A1E-FF75-064E-A60E-CEA7ED2057EA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315028" y="1975694"/>
            <a:ext cx="519038" cy="473273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2358" name="Line 22">
            <a:extLst>
              <a:ext uri="{FF2B5EF4-FFF2-40B4-BE49-F238E27FC236}">
                <a16:creationId xmlns:a16="http://schemas.microsoft.com/office/drawing/2014/main" id="{2B3F418E-5551-0E4F-94D0-98894D813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582918" y="2595191"/>
            <a:ext cx="584895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9895" name="Line 23">
            <a:extLst>
              <a:ext uri="{FF2B5EF4-FFF2-40B4-BE49-F238E27FC236}">
                <a16:creationId xmlns:a16="http://schemas.microsoft.com/office/drawing/2014/main" id="{DB48390A-DE93-904D-B77A-80DA88A6D32A}"/>
              </a:ext>
            </a:extLst>
          </p:cNvPr>
          <p:cNvSpPr>
            <a:spLocks noChangeShapeType="1"/>
          </p:cNvSpPr>
          <p:nvPr/>
        </p:nvSpPr>
        <p:spPr bwMode="auto">
          <a:xfrm>
            <a:off x="9039449" y="5851178"/>
            <a:ext cx="271239" cy="32705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9896" name="Line 24">
            <a:extLst>
              <a:ext uri="{FF2B5EF4-FFF2-40B4-BE49-F238E27FC236}">
                <a16:creationId xmlns:a16="http://schemas.microsoft.com/office/drawing/2014/main" id="{DFA9FDDF-4D38-0F45-BFB0-4C16E16249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41097" y="4974953"/>
            <a:ext cx="279053" cy="965522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9897" name="Line 25">
            <a:extLst>
              <a:ext uri="{FF2B5EF4-FFF2-40B4-BE49-F238E27FC236}">
                <a16:creationId xmlns:a16="http://schemas.microsoft.com/office/drawing/2014/main" id="{254C1A82-CBAD-3A4E-B222-F392659AB2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21412" y="4428010"/>
            <a:ext cx="484436" cy="965522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9898" name="Line 26">
            <a:extLst>
              <a:ext uri="{FF2B5EF4-FFF2-40B4-BE49-F238E27FC236}">
                <a16:creationId xmlns:a16="http://schemas.microsoft.com/office/drawing/2014/main" id="{0E00CFF0-3685-F245-8377-1DD3CB570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0478" y="4258346"/>
            <a:ext cx="679772" cy="1135186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2364" name="Line 28">
            <a:extLst>
              <a:ext uri="{FF2B5EF4-FFF2-40B4-BE49-F238E27FC236}">
                <a16:creationId xmlns:a16="http://schemas.microsoft.com/office/drawing/2014/main" id="{FC235DA3-4BC5-5E45-A8AC-E622B894A65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6524625" y="1768078"/>
            <a:ext cx="221010" cy="334863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2365" name="Line 29">
            <a:extLst>
              <a:ext uri="{FF2B5EF4-FFF2-40B4-BE49-F238E27FC236}">
                <a16:creationId xmlns:a16="http://schemas.microsoft.com/office/drawing/2014/main" id="{E0CE294F-30D0-294F-A519-147B9CE2B06B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193236" y="1500187"/>
            <a:ext cx="777999" cy="541363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2366" name="Oval 30">
            <a:extLst>
              <a:ext uri="{FF2B5EF4-FFF2-40B4-BE49-F238E27FC236}">
                <a16:creationId xmlns:a16="http://schemas.microsoft.com/office/drawing/2014/main" id="{19AD1268-549B-F34E-A353-7FE7AF96A002}"/>
              </a:ext>
            </a:extLst>
          </p:cNvPr>
          <p:cNvSpPr>
            <a:spLocks/>
          </p:cNvSpPr>
          <p:nvPr/>
        </p:nvSpPr>
        <p:spPr bwMode="auto">
          <a:xfrm>
            <a:off x="6962180" y="2562820"/>
            <a:ext cx="392906" cy="482203"/>
          </a:xfrm>
          <a:prstGeom prst="ellipse">
            <a:avLst/>
          </a:prstGeom>
          <a:solidFill>
            <a:srgbClr val="85FFFF">
              <a:alpha val="60783"/>
            </a:srgbClr>
          </a:solidFill>
          <a:ln w="38100">
            <a:solidFill>
              <a:srgbClr val="FFF7F2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42367" name="Oval 31">
            <a:extLst>
              <a:ext uri="{FF2B5EF4-FFF2-40B4-BE49-F238E27FC236}">
                <a16:creationId xmlns:a16="http://schemas.microsoft.com/office/drawing/2014/main" id="{A9F10121-10C9-1D47-A119-B2DE7CCBDDA1}"/>
              </a:ext>
            </a:extLst>
          </p:cNvPr>
          <p:cNvSpPr>
            <a:spLocks/>
          </p:cNvSpPr>
          <p:nvPr/>
        </p:nvSpPr>
        <p:spPr bwMode="auto">
          <a:xfrm>
            <a:off x="5792391" y="3178969"/>
            <a:ext cx="392906" cy="482203"/>
          </a:xfrm>
          <a:prstGeom prst="ellipse">
            <a:avLst/>
          </a:prstGeom>
          <a:solidFill>
            <a:srgbClr val="FFF85D">
              <a:alpha val="61960"/>
            </a:srgbClr>
          </a:solidFill>
          <a:ln w="38100">
            <a:solidFill>
              <a:srgbClr val="FFF7F2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42368" name="Line 32">
            <a:extLst>
              <a:ext uri="{FF2B5EF4-FFF2-40B4-BE49-F238E27FC236}">
                <a16:creationId xmlns:a16="http://schemas.microsoft.com/office/drawing/2014/main" id="{F531195E-CA15-4648-B2A8-37E26F1680E6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524500" y="1607344"/>
            <a:ext cx="1618506" cy="1205508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79905" name="Line 33">
            <a:extLst>
              <a:ext uri="{FF2B5EF4-FFF2-40B4-BE49-F238E27FC236}">
                <a16:creationId xmlns:a16="http://schemas.microsoft.com/office/drawing/2014/main" id="{8B884200-728C-2446-82AA-7C26B7A560E0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953000" y="2547194"/>
            <a:ext cx="1030263" cy="88962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2370" name="AutoShape 34">
            <a:extLst>
              <a:ext uri="{FF2B5EF4-FFF2-40B4-BE49-F238E27FC236}">
                <a16:creationId xmlns:a16="http://schemas.microsoft.com/office/drawing/2014/main" id="{B473724F-D8B5-3445-AD05-621B174D187D}"/>
              </a:ext>
            </a:extLst>
          </p:cNvPr>
          <p:cNvSpPr>
            <a:spLocks/>
          </p:cNvSpPr>
          <p:nvPr/>
        </p:nvSpPr>
        <p:spPr bwMode="auto">
          <a:xfrm>
            <a:off x="9176742" y="4250531"/>
            <a:ext cx="267891" cy="1464469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endParaRPr lang="en-US" altLang="en-US" sz="1969"/>
          </a:p>
        </p:txBody>
      </p:sp>
      <p:sp>
        <p:nvSpPr>
          <p:cNvPr id="142371" name="TextBox 37">
            <a:extLst>
              <a:ext uri="{FF2B5EF4-FFF2-40B4-BE49-F238E27FC236}">
                <a16:creationId xmlns:a16="http://schemas.microsoft.com/office/drawing/2014/main" id="{F7AEB5E9-33E5-2F49-A675-D68FF12BE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6268641"/>
            <a:ext cx="1703338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modern human skull</a:t>
            </a:r>
            <a:endParaRPr lang="en-US" altLang="en-US" sz="1125">
              <a:solidFill>
                <a:srgbClr val="111518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</p:spTree>
    <p:extLst>
      <p:ext uri="{BB962C8B-B14F-4D97-AF65-F5344CB8AC3E}">
        <p14:creationId xmlns:p14="http://schemas.microsoft.com/office/powerpoint/2010/main" val="229613265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1">
            <a:extLst>
              <a:ext uri="{FF2B5EF4-FFF2-40B4-BE49-F238E27FC236}">
                <a16:creationId xmlns:a16="http://schemas.microsoft.com/office/drawing/2014/main" id="{880A0C45-09D7-F746-972C-3041FE7BB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40" y="3887185"/>
            <a:ext cx="3084091" cy="289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5" name="Rectangle 1">
            <a:extLst>
              <a:ext uri="{FF2B5EF4-FFF2-40B4-BE49-F238E27FC236}">
                <a16:creationId xmlns:a16="http://schemas.microsoft.com/office/drawing/2014/main" id="{85E85E24-4C71-BB4B-AC91-702AF6ECE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6028" y="-162726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neanderthalensis</a:t>
            </a: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CCEE1CA0-C815-884B-A209-D56F53BA5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6028" y="1473398"/>
            <a:ext cx="6360380" cy="5031097"/>
          </a:xfrm>
        </p:spPr>
        <p:txBody>
          <a:bodyPr>
            <a:noAutofit/>
          </a:bodyPr>
          <a:lstStyle/>
          <a:p>
            <a:pPr>
              <a:tabLst>
                <a:tab pos="721047" algn="l"/>
              </a:tabLst>
            </a:pPr>
            <a:r>
              <a:rPr lang="en-US" altLang="en-US" sz="2000" dirty="0"/>
              <a:t>Neanderthals existed between </a:t>
            </a:r>
            <a:r>
              <a:rPr lang="en-US" altLang="en-US" sz="2000" b="1" dirty="0"/>
              <a:t>230,000</a:t>
            </a:r>
            <a:r>
              <a:rPr lang="en-US" altLang="en-US" sz="2000" dirty="0"/>
              <a:t> and </a:t>
            </a:r>
            <a:r>
              <a:rPr lang="en-US" altLang="en-US" sz="2000" b="1" dirty="0"/>
              <a:t>30,000</a:t>
            </a:r>
            <a:r>
              <a:rPr lang="en-US" altLang="en-US" sz="2000" dirty="0"/>
              <a:t>  years ago.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They had </a:t>
            </a:r>
            <a:r>
              <a:rPr lang="en-US" altLang="en-US" sz="2000" b="1" dirty="0"/>
              <a:t>short</a:t>
            </a:r>
            <a:r>
              <a:rPr lang="en-US" altLang="en-US" sz="2000" dirty="0"/>
              <a:t>, </a:t>
            </a:r>
            <a:r>
              <a:rPr lang="en-US" altLang="en-US" sz="2000" b="1" dirty="0"/>
              <a:t>squat</a:t>
            </a:r>
            <a:r>
              <a:rPr lang="en-US" altLang="en-US" sz="2000" dirty="0"/>
              <a:t>, </a:t>
            </a:r>
            <a:r>
              <a:rPr lang="en-US" altLang="en-US" sz="2000" b="1" dirty="0"/>
              <a:t>cold-adapted bodies</a:t>
            </a:r>
            <a:r>
              <a:rPr lang="en-US" altLang="en-US" sz="2000" dirty="0"/>
              <a:t> with thick and heavy bones.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Recent research suggests that the Neanderthals split off from the line to modern humans nearly </a:t>
            </a:r>
            <a:r>
              <a:rPr lang="en-US" altLang="en-US" sz="2000" b="1" dirty="0"/>
              <a:t>600,000</a:t>
            </a:r>
            <a:r>
              <a:rPr lang="en-US" altLang="en-US" sz="2000" dirty="0"/>
              <a:t> years ago.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For this reason they are no longer classified as a subspecies of </a:t>
            </a:r>
            <a:r>
              <a:rPr lang="en-US" altLang="en-US" sz="2000" i="1" dirty="0"/>
              <a:t>Homo sapiens</a:t>
            </a:r>
            <a:r>
              <a:rPr lang="en-US" altLang="en-US" sz="2000" dirty="0"/>
              <a:t> (previously </a:t>
            </a:r>
            <a:r>
              <a:rPr lang="en-US" altLang="en-US" sz="2000" i="1" dirty="0"/>
              <a:t>Homo sapiens neanderthalensis</a:t>
            </a:r>
            <a:r>
              <a:rPr lang="en-US" altLang="en-US" sz="2000" dirty="0"/>
              <a:t>).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Debatable – some believe parallel species</a:t>
            </a:r>
          </a:p>
        </p:txBody>
      </p:sp>
      <p:grpSp>
        <p:nvGrpSpPr>
          <p:cNvPr id="146437" name="Group 3">
            <a:extLst>
              <a:ext uri="{FF2B5EF4-FFF2-40B4-BE49-F238E27FC236}">
                <a16:creationId xmlns:a16="http://schemas.microsoft.com/office/drawing/2014/main" id="{EC928223-D6E5-D644-A772-CC2B0C4652E7}"/>
              </a:ext>
            </a:extLst>
          </p:cNvPr>
          <p:cNvGrpSpPr>
            <a:grpSpLocks/>
          </p:cNvGrpSpPr>
          <p:nvPr/>
        </p:nvGrpSpPr>
        <p:grpSpPr bwMode="auto">
          <a:xfrm>
            <a:off x="7187540" y="154208"/>
            <a:ext cx="4705945" cy="3767212"/>
            <a:chOff x="0" y="0"/>
            <a:chExt cx="4216" cy="3374"/>
          </a:xfrm>
        </p:grpSpPr>
        <p:pic>
          <p:nvPicPr>
            <p:cNvPr id="146438" name="Picture 4">
              <a:extLst>
                <a:ext uri="{FF2B5EF4-FFF2-40B4-BE49-F238E27FC236}">
                  <a16:creationId xmlns:a16="http://schemas.microsoft.com/office/drawing/2014/main" id="{07897595-1BAF-7C49-B845-D162FEEB54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07" t="15884" r="114" b="8676"/>
            <a:stretch>
              <a:fillRect/>
            </a:stretch>
          </p:blipFill>
          <p:spPr bwMode="auto">
            <a:xfrm>
              <a:off x="0" y="0"/>
              <a:ext cx="4216" cy="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439" name="AutoShape 5">
              <a:extLst>
                <a:ext uri="{FF2B5EF4-FFF2-40B4-BE49-F238E27FC236}">
                  <a16:creationId xmlns:a16="http://schemas.microsoft.com/office/drawing/2014/main" id="{DE53B851-74F9-A646-8C0C-3E9630566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1227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6440" name="AutoShape 6">
              <a:extLst>
                <a:ext uri="{FF2B5EF4-FFF2-40B4-BE49-F238E27FC236}">
                  <a16:creationId xmlns:a16="http://schemas.microsoft.com/office/drawing/2014/main" id="{027A0422-A94D-0847-A20A-E7C2154A3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" y="1043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6441" name="AutoShape 7">
              <a:extLst>
                <a:ext uri="{FF2B5EF4-FFF2-40B4-BE49-F238E27FC236}">
                  <a16:creationId xmlns:a16="http://schemas.microsoft.com/office/drawing/2014/main" id="{C5AE9600-5B36-EE44-89D1-FD98558E3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" y="1147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6442" name="AutoShape 8">
              <a:extLst>
                <a:ext uri="{FF2B5EF4-FFF2-40B4-BE49-F238E27FC236}">
                  <a16:creationId xmlns:a16="http://schemas.microsoft.com/office/drawing/2014/main" id="{1F39E8BE-4B25-3B40-A27A-FDE338F71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347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46443" name="AutoShape 9">
              <a:extLst>
                <a:ext uri="{FF2B5EF4-FFF2-40B4-BE49-F238E27FC236}">
                  <a16:creationId xmlns:a16="http://schemas.microsoft.com/office/drawing/2014/main" id="{0CA4081C-AF6B-B54D-8BBC-8F42330E7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" y="1147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</p:spTree>
    <p:extLst>
      <p:ext uri="{BB962C8B-B14F-4D97-AF65-F5344CB8AC3E}">
        <p14:creationId xmlns:p14="http://schemas.microsoft.com/office/powerpoint/2010/main" val="2833399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bldLvl="5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1">
            <a:extLst>
              <a:ext uri="{FF2B5EF4-FFF2-40B4-BE49-F238E27FC236}">
                <a16:creationId xmlns:a16="http://schemas.microsoft.com/office/drawing/2014/main" id="{23207165-4D19-1543-A1A1-5DBAB80CD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721" y="3842233"/>
            <a:ext cx="3084091" cy="289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59" name="Rectangle 2">
            <a:extLst>
              <a:ext uri="{FF2B5EF4-FFF2-40B4-BE49-F238E27FC236}">
                <a16:creationId xmlns:a16="http://schemas.microsoft.com/office/drawing/2014/main" id="{37EEB59C-3189-7D43-B616-F7467690F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-361157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neanderthalensis</a:t>
            </a:r>
          </a:p>
        </p:txBody>
      </p:sp>
      <p:graphicFrame>
        <p:nvGraphicFramePr>
          <p:cNvPr id="84995" name="Group 3">
            <a:extLst>
              <a:ext uri="{FF2B5EF4-FFF2-40B4-BE49-F238E27FC236}">
                <a16:creationId xmlns:a16="http://schemas.microsoft.com/office/drawing/2014/main" id="{25BABF7A-4A21-3141-8FC1-2397CD215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55883"/>
              </p:ext>
            </p:extLst>
          </p:nvPr>
        </p:nvGraphicFramePr>
        <p:xfrm>
          <a:off x="5874765" y="964406"/>
          <a:ext cx="5943820" cy="5541322"/>
        </p:xfrm>
        <a:graphic>
          <a:graphicData uri="http://schemas.openxmlformats.org/drawingml/2006/table">
            <a:tbl>
              <a:tblPr/>
              <a:tblGrid>
                <a:gridCol w="1981759">
                  <a:extLst>
                    <a:ext uri="{9D8B030D-6E8A-4147-A177-3AD203B41FA5}">
                      <a16:colId xmlns:a16="http://schemas.microsoft.com/office/drawing/2014/main" val="4083664241"/>
                    </a:ext>
                  </a:extLst>
                </a:gridCol>
                <a:gridCol w="3962061">
                  <a:extLst>
                    <a:ext uri="{9D8B030D-6E8A-4147-A177-3AD203B41FA5}">
                      <a16:colId xmlns:a16="http://schemas.microsoft.com/office/drawing/2014/main" val="2934701952"/>
                    </a:ext>
                  </a:extLst>
                </a:gridCol>
              </a:tblGrid>
              <a:tr h="710690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The </a:t>
                      </a: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Neanderthals</a:t>
                      </a: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;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H. sapiens neanderthalensis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365976"/>
                  </a:ext>
                </a:extLst>
              </a:tr>
              <a:tr h="53559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Helvetica" pitchFamily="2" charset="0"/>
                        </a:rPr>
                        <a:t>230,000 - 30,000 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years ago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977994"/>
                  </a:ext>
                </a:extLst>
              </a:tr>
              <a:tr h="494393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1200 - 1750 cc (average 1450 cc)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839697"/>
                  </a:ext>
                </a:extLst>
              </a:tr>
              <a:tr h="514992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1.5 - 1.7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582918"/>
                  </a:ext>
                </a:extLst>
              </a:tr>
              <a:tr h="720990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Robust but 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‘</a:t>
                      </a:r>
                      <a:r>
                        <a:rPr kumimoji="0" lang="en-US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human</a:t>
                      </a:r>
                      <a:r>
                        <a:rPr kumimoji="0" lang="ja-JP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’</a:t>
                      </a:r>
                      <a:r>
                        <a:rPr kumimoji="0" lang="en-US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 skeleton,</a:t>
                      </a:r>
                      <a:br>
                        <a:rPr kumimoji="0" lang="en-US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</a:br>
                      <a:r>
                        <a:rPr kumimoji="0" lang="en-US" altLang="ja-JP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adapted for cold climates</a:t>
                      </a:r>
                      <a:endParaRPr kumimoji="0" lang="en-US" altLang="en-U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567646"/>
                  </a:ext>
                </a:extLst>
              </a:tr>
              <a:tr h="1091785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Double-arched heavy brow ridge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, high rounded orbits, mid-face projection, weak chin, long low skull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333417"/>
                  </a:ext>
                </a:extLst>
              </a:tr>
              <a:tr h="813688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Extreme prognathism </a:t>
                      </a: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ヒラギノ角ゴ ProN W3" panose="020B0300000000000000" pitchFamily="34" charset="-128"/>
                        <a:sym typeface="Arial" panose="020B0604020202020204" pitchFamily="34" charset="0"/>
                      </a:endParaRP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Similar to Archaic </a:t>
                      </a:r>
                      <a:r>
                        <a:rPr kumimoji="0" lang="en-US" altLang="en-US" sz="13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H. sapiens</a:t>
                      </a: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;</a:t>
                      </a:r>
                      <a:b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</a:b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except for incisors, smaller teeth.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58927"/>
                  </a:ext>
                </a:extLst>
              </a:tr>
              <a:tr h="659191">
                <a:tc>
                  <a:txBody>
                    <a:bodyPr/>
                    <a:lstStyle>
                      <a:lvl1pPr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114300" eaLnBrk="0" hangingPunct="0">
                        <a:lnSpc>
                          <a:spcPct val="114000"/>
                        </a:lnSpc>
                        <a:spcBef>
                          <a:spcPts val="2000"/>
                        </a:spcBef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1pPr>
                      <a:lvl2pPr marL="37931725" indent="-37474525"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buClr>
                          <a:srgbClr val="0B5ABB"/>
                        </a:buClr>
                        <a:buSzPct val="139000"/>
                        <a:buFont typeface="Lucida Grande" panose="020B0600040502020204" pitchFamily="34" charset="0"/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2pPr>
                      <a:lvl3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3pPr>
                      <a:lvl4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4pPr>
                      <a:lvl5pPr eaLnBrk="0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5pPr>
                      <a:lvl6pPr marL="4572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6pPr>
                      <a:lvl7pPr marL="9144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7pPr>
                      <a:lvl8pPr marL="13716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8pPr>
                      <a:lvl9pPr marL="1828800" eaLnBrk="0" fontAlgn="base" hangingPunct="0">
                        <a:lnSpc>
                          <a:spcPct val="117000"/>
                        </a:lnSpc>
                        <a:spcBef>
                          <a:spcPts val="1500"/>
                        </a:spcBef>
                        <a:spcAft>
                          <a:spcPct val="0"/>
                        </a:spcAft>
                        <a:tabLst>
                          <a:tab pos="5207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panose="020B0600040502020204" pitchFamily="34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ヒラギノ角ゴ ProN W3" panose="020B0300000000000000" pitchFamily="34" charset="-128"/>
                          <a:sym typeface="Arial" panose="020B0604020202020204" pitchFamily="34" charset="0"/>
                        </a:rPr>
                        <a:t>Europe and western Asia.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876415"/>
                  </a:ext>
                </a:extLst>
              </a:tr>
            </a:tbl>
          </a:graphicData>
        </a:graphic>
      </p:graphicFrame>
      <p:pic>
        <p:nvPicPr>
          <p:cNvPr id="147489" name="Picture 62">
            <a:extLst>
              <a:ext uri="{FF2B5EF4-FFF2-40B4-BE49-F238E27FC236}">
                <a16:creationId xmlns:a16="http://schemas.microsoft.com/office/drawing/2014/main" id="{1BDDFFC5-E876-5047-B8E9-9C18B46EA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05" y="1464026"/>
            <a:ext cx="2179960" cy="301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04961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">
            <a:extLst>
              <a:ext uri="{FF2B5EF4-FFF2-40B4-BE49-F238E27FC236}">
                <a16:creationId xmlns:a16="http://schemas.microsoft.com/office/drawing/2014/main" id="{D3DEC065-F728-894D-ADA5-BFC5EB62B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880" y="1723430"/>
            <a:ext cx="4090913" cy="40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3" name="Rectangle 2">
            <a:extLst>
              <a:ext uri="{FF2B5EF4-FFF2-40B4-BE49-F238E27FC236}">
                <a16:creationId xmlns:a16="http://schemas.microsoft.com/office/drawing/2014/main" id="{9D025FA6-4454-4549-87C3-27B348273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6263" y="218777"/>
            <a:ext cx="9152930" cy="812602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neanderthalensis</a:t>
            </a:r>
          </a:p>
        </p:txBody>
      </p:sp>
      <p:pic>
        <p:nvPicPr>
          <p:cNvPr id="148484" name="Picture 4">
            <a:extLst>
              <a:ext uri="{FF2B5EF4-FFF2-40B4-BE49-F238E27FC236}">
                <a16:creationId xmlns:a16="http://schemas.microsoft.com/office/drawing/2014/main" id="{6617C698-9F16-9D4F-8591-7E436833F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39" y="4823148"/>
            <a:ext cx="1410891" cy="143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5" name="Picture 6">
            <a:extLst>
              <a:ext uri="{FF2B5EF4-FFF2-40B4-BE49-F238E27FC236}">
                <a16:creationId xmlns:a16="http://schemas.microsoft.com/office/drawing/2014/main" id="{A48DABB5-13F0-CD42-9260-4580A0AA8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310" y="3128740"/>
            <a:ext cx="1580555" cy="148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6" name="Rectangle 7">
            <a:extLst>
              <a:ext uri="{FF2B5EF4-FFF2-40B4-BE49-F238E27FC236}">
                <a16:creationId xmlns:a16="http://schemas.microsoft.com/office/drawing/2014/main" id="{05076B74-7CCF-7A42-98D6-0D1221FB7E5D}"/>
              </a:ext>
            </a:extLst>
          </p:cNvPr>
          <p:cNvSpPr>
            <a:spLocks/>
          </p:cNvSpPr>
          <p:nvPr/>
        </p:nvSpPr>
        <p:spPr bwMode="auto">
          <a:xfrm>
            <a:off x="9033867" y="5482828"/>
            <a:ext cx="955326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Weak chin</a:t>
            </a:r>
          </a:p>
        </p:txBody>
      </p:sp>
      <p:sp>
        <p:nvSpPr>
          <p:cNvPr id="148487" name="Rectangle 8">
            <a:extLst>
              <a:ext uri="{FF2B5EF4-FFF2-40B4-BE49-F238E27FC236}">
                <a16:creationId xmlns:a16="http://schemas.microsoft.com/office/drawing/2014/main" id="{6B7ED6D9-9EE1-2242-A212-7B76C9F04143}"/>
              </a:ext>
            </a:extLst>
          </p:cNvPr>
          <p:cNvSpPr>
            <a:spLocks/>
          </p:cNvSpPr>
          <p:nvPr/>
        </p:nvSpPr>
        <p:spPr bwMode="auto">
          <a:xfrm>
            <a:off x="8864203" y="4286250"/>
            <a:ext cx="1141338" cy="64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Swept back,</a:t>
            </a:r>
          </a:p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lightly built</a:t>
            </a:r>
          </a:p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cheek bones</a:t>
            </a:r>
          </a:p>
        </p:txBody>
      </p:sp>
      <p:sp>
        <p:nvSpPr>
          <p:cNvPr id="148488" name="Rectangle 9">
            <a:extLst>
              <a:ext uri="{FF2B5EF4-FFF2-40B4-BE49-F238E27FC236}">
                <a16:creationId xmlns:a16="http://schemas.microsoft.com/office/drawing/2014/main" id="{4582BFFC-A3FC-B04B-9DE6-00F9F5885468}"/>
              </a:ext>
            </a:extLst>
          </p:cNvPr>
          <p:cNvSpPr>
            <a:spLocks/>
          </p:cNvSpPr>
          <p:nvPr/>
        </p:nvSpPr>
        <p:spPr bwMode="auto">
          <a:xfrm>
            <a:off x="8873133" y="3437930"/>
            <a:ext cx="1651992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 prominant nose and mid-facial projection</a:t>
            </a:r>
          </a:p>
        </p:txBody>
      </p:sp>
      <p:sp>
        <p:nvSpPr>
          <p:cNvPr id="148489" name="Rectangle 10">
            <a:extLst>
              <a:ext uri="{FF2B5EF4-FFF2-40B4-BE49-F238E27FC236}">
                <a16:creationId xmlns:a16="http://schemas.microsoft.com/office/drawing/2014/main" id="{7F7580CB-3F5B-A24E-8C2F-3CBE372CE197}"/>
              </a:ext>
            </a:extLst>
          </p:cNvPr>
          <p:cNvSpPr>
            <a:spLocks/>
          </p:cNvSpPr>
          <p:nvPr/>
        </p:nvSpPr>
        <p:spPr bwMode="auto">
          <a:xfrm>
            <a:off x="8935641" y="2214563"/>
            <a:ext cx="1561325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 brow ridges</a:t>
            </a:r>
          </a:p>
        </p:txBody>
      </p:sp>
      <p:sp>
        <p:nvSpPr>
          <p:cNvPr id="148490" name="Rectangle 11">
            <a:extLst>
              <a:ext uri="{FF2B5EF4-FFF2-40B4-BE49-F238E27FC236}">
                <a16:creationId xmlns:a16="http://schemas.microsoft.com/office/drawing/2014/main" id="{04C4828C-61C5-B448-ADF9-A6BC7071881E}"/>
              </a:ext>
            </a:extLst>
          </p:cNvPr>
          <p:cNvSpPr>
            <a:spLocks/>
          </p:cNvSpPr>
          <p:nvPr/>
        </p:nvSpPr>
        <p:spPr bwMode="auto">
          <a:xfrm>
            <a:off x="7881938" y="1812727"/>
            <a:ext cx="1484381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Sloping forehead</a:t>
            </a:r>
          </a:p>
        </p:txBody>
      </p:sp>
      <p:sp>
        <p:nvSpPr>
          <p:cNvPr id="148491" name="Rectangle 12">
            <a:extLst>
              <a:ext uri="{FF2B5EF4-FFF2-40B4-BE49-F238E27FC236}">
                <a16:creationId xmlns:a16="http://schemas.microsoft.com/office/drawing/2014/main" id="{C488A305-D15C-7E4E-ABFC-D60B78B4A80D}"/>
              </a:ext>
            </a:extLst>
          </p:cNvPr>
          <p:cNvSpPr>
            <a:spLocks/>
          </p:cNvSpPr>
          <p:nvPr/>
        </p:nvSpPr>
        <p:spPr bwMode="auto">
          <a:xfrm>
            <a:off x="6060281" y="1321594"/>
            <a:ext cx="1572225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Low, long cranium</a:t>
            </a:r>
          </a:p>
        </p:txBody>
      </p:sp>
      <p:sp>
        <p:nvSpPr>
          <p:cNvPr id="148492" name="Rectangle 13">
            <a:extLst>
              <a:ext uri="{FF2B5EF4-FFF2-40B4-BE49-F238E27FC236}">
                <a16:creationId xmlns:a16="http://schemas.microsoft.com/office/drawing/2014/main" id="{A1FBC2B7-6FE6-764D-9F04-E3C75F55DE47}"/>
              </a:ext>
            </a:extLst>
          </p:cNvPr>
          <p:cNvSpPr>
            <a:spLocks/>
          </p:cNvSpPr>
          <p:nvPr/>
        </p:nvSpPr>
        <p:spPr bwMode="auto">
          <a:xfrm>
            <a:off x="7033617" y="5804297"/>
            <a:ext cx="1713611" cy="64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Teeth are smaller</a:t>
            </a:r>
          </a:p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than </a:t>
            </a:r>
            <a:r>
              <a:rPr lang="en-US" altLang="en-US" sz="1406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H. erectus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but</a:t>
            </a:r>
          </a:p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bigger than our own</a:t>
            </a:r>
          </a:p>
        </p:txBody>
      </p:sp>
      <p:sp>
        <p:nvSpPr>
          <p:cNvPr id="148493" name="Rectangle 14">
            <a:extLst>
              <a:ext uri="{FF2B5EF4-FFF2-40B4-BE49-F238E27FC236}">
                <a16:creationId xmlns:a16="http://schemas.microsoft.com/office/drawing/2014/main" id="{6604D24E-AD5B-AF4A-9356-4197CC2A49AB}"/>
              </a:ext>
            </a:extLst>
          </p:cNvPr>
          <p:cNvSpPr>
            <a:spLocks/>
          </p:cNvSpPr>
          <p:nvPr/>
        </p:nvSpPr>
        <p:spPr bwMode="auto">
          <a:xfrm>
            <a:off x="5363766" y="5527477"/>
            <a:ext cx="1623842" cy="64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Powerful jaw but</a:t>
            </a:r>
          </a:p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reduced compared</a:t>
            </a:r>
          </a:p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 </a:t>
            </a:r>
            <a:r>
              <a:rPr lang="en-US" altLang="en-US" sz="1406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H. erectus</a:t>
            </a:r>
          </a:p>
        </p:txBody>
      </p:sp>
      <p:sp>
        <p:nvSpPr>
          <p:cNvPr id="148494" name="Rectangle 15">
            <a:extLst>
              <a:ext uri="{FF2B5EF4-FFF2-40B4-BE49-F238E27FC236}">
                <a16:creationId xmlns:a16="http://schemas.microsoft.com/office/drawing/2014/main" id="{0B9E4D29-6D5F-8E4F-88C4-5E151ED845B4}"/>
              </a:ext>
            </a:extLst>
          </p:cNvPr>
          <p:cNvSpPr>
            <a:spLocks/>
          </p:cNvSpPr>
          <p:nvPr/>
        </p:nvSpPr>
        <p:spPr bwMode="auto">
          <a:xfrm>
            <a:off x="4185047" y="4688086"/>
            <a:ext cx="2303859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 widest at the base (unlike modern skulls which are widest near the top)</a:t>
            </a:r>
          </a:p>
        </p:txBody>
      </p:sp>
      <p:sp>
        <p:nvSpPr>
          <p:cNvPr id="148495" name="Rectangle 16">
            <a:extLst>
              <a:ext uri="{FF2B5EF4-FFF2-40B4-BE49-F238E27FC236}">
                <a16:creationId xmlns:a16="http://schemas.microsoft.com/office/drawing/2014/main" id="{B2246B4E-51CF-1E44-8E18-645279A6B31C}"/>
              </a:ext>
            </a:extLst>
          </p:cNvPr>
          <p:cNvSpPr>
            <a:spLocks/>
          </p:cNvSpPr>
          <p:nvPr/>
        </p:nvSpPr>
        <p:spPr bwMode="auto">
          <a:xfrm>
            <a:off x="3354586" y="2678906"/>
            <a:ext cx="1199046" cy="64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Occipital lobe</a:t>
            </a:r>
          </a:p>
          <a:p>
            <a:pPr eaLnBrk="1" hangingPunct="1"/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(bun-like</a:t>
            </a:r>
          </a:p>
          <a:p>
            <a:pPr eaLnBrk="1" hangingPunct="1"/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swelling)</a:t>
            </a:r>
          </a:p>
        </p:txBody>
      </p:sp>
      <p:sp>
        <p:nvSpPr>
          <p:cNvPr id="148496" name="Rectangle 17">
            <a:extLst>
              <a:ext uri="{FF2B5EF4-FFF2-40B4-BE49-F238E27FC236}">
                <a16:creationId xmlns:a16="http://schemas.microsoft.com/office/drawing/2014/main" id="{0C4A175D-48B6-4043-AEC0-680769154C98}"/>
              </a:ext>
            </a:extLst>
          </p:cNvPr>
          <p:cNvSpPr>
            <a:spLocks/>
          </p:cNvSpPr>
          <p:nvPr/>
        </p:nvSpPr>
        <p:spPr bwMode="auto">
          <a:xfrm>
            <a:off x="3363515" y="1178719"/>
            <a:ext cx="2839641" cy="64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 brain (</a:t>
            </a:r>
            <a:r>
              <a:rPr lang="en-US" altLang="en-US" sz="140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1200-1750 cc</a:t>
            </a:r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 eaLnBrk="1" hangingPunct="1"/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Larger than a modern</a:t>
            </a:r>
          </a:p>
          <a:p>
            <a:pPr eaLnBrk="1" hangingPunct="1"/>
            <a:r>
              <a:rPr lang="en-US" altLang="en-US" sz="140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brain but organized differently</a:t>
            </a:r>
          </a:p>
        </p:txBody>
      </p:sp>
      <p:sp>
        <p:nvSpPr>
          <p:cNvPr id="148497" name="Line 18">
            <a:extLst>
              <a:ext uri="{FF2B5EF4-FFF2-40B4-BE49-F238E27FC236}">
                <a16:creationId xmlns:a16="http://schemas.microsoft.com/office/drawing/2014/main" id="{942BC453-74F5-8740-8EF1-144BC6A767E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203031" y="1916535"/>
            <a:ext cx="697632" cy="73335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498" name="Line 19">
            <a:extLst>
              <a:ext uri="{FF2B5EF4-FFF2-40B4-BE49-F238E27FC236}">
                <a16:creationId xmlns:a16="http://schemas.microsoft.com/office/drawing/2014/main" id="{1DEADC04-44F2-994B-946A-5762D59A8CB1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6750100" y="1571625"/>
            <a:ext cx="0" cy="392906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499" name="Line 20">
            <a:extLst>
              <a:ext uri="{FF2B5EF4-FFF2-40B4-BE49-F238E27FC236}">
                <a16:creationId xmlns:a16="http://schemas.microsoft.com/office/drawing/2014/main" id="{98325339-1662-5243-BE37-AE41D6DB6252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425533" y="2402086"/>
            <a:ext cx="482203" cy="439787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0" name="Line 21">
            <a:extLst>
              <a:ext uri="{FF2B5EF4-FFF2-40B4-BE49-F238E27FC236}">
                <a16:creationId xmlns:a16="http://schemas.microsoft.com/office/drawing/2014/main" id="{25A464A5-9889-F843-AAD5-308AF77C7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8408" y="3743771"/>
            <a:ext cx="322585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1" name="Line 22">
            <a:extLst>
              <a:ext uri="{FF2B5EF4-FFF2-40B4-BE49-F238E27FC236}">
                <a16:creationId xmlns:a16="http://schemas.microsoft.com/office/drawing/2014/main" id="{BC8167F0-033A-484C-8869-216FEDE39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5086" y="3912320"/>
            <a:ext cx="1535906" cy="50676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2" name="Line 23">
            <a:extLst>
              <a:ext uri="{FF2B5EF4-FFF2-40B4-BE49-F238E27FC236}">
                <a16:creationId xmlns:a16="http://schemas.microsoft.com/office/drawing/2014/main" id="{ADB7CF83-50A1-DD4F-AC5A-AE9F268FC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7796" y="5515199"/>
            <a:ext cx="370582" cy="56926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3" name="Line 24">
            <a:extLst>
              <a:ext uri="{FF2B5EF4-FFF2-40B4-BE49-F238E27FC236}">
                <a16:creationId xmlns:a16="http://schemas.microsoft.com/office/drawing/2014/main" id="{49EA0FFC-5661-BB40-B1D9-2D1D252753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96250" y="4915793"/>
            <a:ext cx="34603" cy="834926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4" name="Line 25">
            <a:extLst>
              <a:ext uri="{FF2B5EF4-FFF2-40B4-BE49-F238E27FC236}">
                <a16:creationId xmlns:a16="http://schemas.microsoft.com/office/drawing/2014/main" id="{481AD8B9-720B-E644-AA6C-54B8A5A894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14381" y="4863331"/>
            <a:ext cx="521271" cy="625078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5" name="Line 26">
            <a:extLst>
              <a:ext uri="{FF2B5EF4-FFF2-40B4-BE49-F238E27FC236}">
                <a16:creationId xmlns:a16="http://schemas.microsoft.com/office/drawing/2014/main" id="{4547073C-63E9-5843-9939-7127363813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7344" y="4084216"/>
            <a:ext cx="628427" cy="570383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6" name="Line 27">
            <a:extLst>
              <a:ext uri="{FF2B5EF4-FFF2-40B4-BE49-F238E27FC236}">
                <a16:creationId xmlns:a16="http://schemas.microsoft.com/office/drawing/2014/main" id="{C3D4CC26-3811-A24B-8681-7B69D7493F09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185047" y="3250406"/>
            <a:ext cx="561454" cy="394023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7" name="Line 28">
            <a:extLst>
              <a:ext uri="{FF2B5EF4-FFF2-40B4-BE49-F238E27FC236}">
                <a16:creationId xmlns:a16="http://schemas.microsoft.com/office/drawing/2014/main" id="{237E0802-DC00-974D-BC72-1AD8A2E397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4506" y="1964531"/>
            <a:ext cx="702097" cy="594941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8508" name="TextBox 29">
            <a:extLst>
              <a:ext uri="{FF2B5EF4-FFF2-40B4-BE49-F238E27FC236}">
                <a16:creationId xmlns:a16="http://schemas.microsoft.com/office/drawing/2014/main" id="{B2F7AE22-94D5-B64C-9BA9-AA7CF0718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6268641"/>
            <a:ext cx="17033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/>
              <a:t>A modern human skull</a:t>
            </a:r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</p:spTree>
    <p:extLst>
      <p:ext uri="{BB962C8B-B14F-4D97-AF65-F5344CB8AC3E}">
        <p14:creationId xmlns:p14="http://schemas.microsoft.com/office/powerpoint/2010/main" val="229276524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Group 1">
            <a:extLst>
              <a:ext uri="{FF2B5EF4-FFF2-40B4-BE49-F238E27FC236}">
                <a16:creationId xmlns:a16="http://schemas.microsoft.com/office/drawing/2014/main" id="{363C954E-8FB2-C841-9647-F5DD36657648}"/>
              </a:ext>
            </a:extLst>
          </p:cNvPr>
          <p:cNvGrpSpPr>
            <a:grpSpLocks/>
          </p:cNvGrpSpPr>
          <p:nvPr/>
        </p:nvGrpSpPr>
        <p:grpSpPr bwMode="auto">
          <a:xfrm>
            <a:off x="5767834" y="294680"/>
            <a:ext cx="2473523" cy="6474023"/>
            <a:chOff x="0" y="0"/>
            <a:chExt cx="2216" cy="5799"/>
          </a:xfrm>
        </p:grpSpPr>
        <p:pic>
          <p:nvPicPr>
            <p:cNvPr id="149536" name="Picture 2">
              <a:extLst>
                <a:ext uri="{FF2B5EF4-FFF2-40B4-BE49-F238E27FC236}">
                  <a16:creationId xmlns:a16="http://schemas.microsoft.com/office/drawing/2014/main" id="{6ABFFB47-759E-694C-9A7F-72D7819953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16" cy="5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9537" name="Rectangle 3">
              <a:extLst>
                <a:ext uri="{FF2B5EF4-FFF2-40B4-BE49-F238E27FC236}">
                  <a16:creationId xmlns:a16="http://schemas.microsoft.com/office/drawing/2014/main" id="{A7D0A8A1-8F59-5542-9842-D9E18988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" y="5711"/>
              <a:ext cx="1360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r>
                <a:rPr lang="en-US" altLang="en-US" sz="703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Photo courtesy of: </a:t>
              </a:r>
              <a:r>
                <a:rPr lang="en-US" altLang="en-US" sz="703" b="1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Bone Clones®</a:t>
              </a:r>
            </a:p>
          </p:txBody>
        </p:sp>
      </p:grpSp>
      <p:sp>
        <p:nvSpPr>
          <p:cNvPr id="149507" name="Rectangle 4">
            <a:extLst>
              <a:ext uri="{FF2B5EF4-FFF2-40B4-BE49-F238E27FC236}">
                <a16:creationId xmlns:a16="http://schemas.microsoft.com/office/drawing/2014/main" id="{98CDD002-E7DD-344D-B319-471956162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9930" y="248359"/>
            <a:ext cx="4830961" cy="876224"/>
          </a:xfrm>
        </p:spPr>
        <p:txBody>
          <a:bodyPr anchor="b">
            <a:normAutofit fontScale="90000"/>
          </a:bodyPr>
          <a:lstStyle/>
          <a:p>
            <a:pPr>
              <a:lnSpc>
                <a:spcPct val="100000"/>
              </a:lnSpc>
              <a:tabLst>
                <a:tab pos="669703" algn="l"/>
              </a:tabLst>
            </a:pPr>
            <a:r>
              <a:rPr lang="en-US" altLang="en-US" i="1" dirty="0"/>
              <a:t>Neanderthal</a:t>
            </a:r>
            <a:r>
              <a:rPr lang="en-US" altLang="en-US" dirty="0"/>
              <a:t> Skeleton</a:t>
            </a:r>
          </a:p>
        </p:txBody>
      </p:sp>
      <p:sp>
        <p:nvSpPr>
          <p:cNvPr id="149508" name="Rectangle 5">
            <a:extLst>
              <a:ext uri="{FF2B5EF4-FFF2-40B4-BE49-F238E27FC236}">
                <a16:creationId xmlns:a16="http://schemas.microsoft.com/office/drawing/2014/main" id="{676EB3F6-76C6-BE4D-957A-DC5D3F0C2B3E}"/>
              </a:ext>
            </a:extLst>
          </p:cNvPr>
          <p:cNvSpPr>
            <a:spLocks/>
          </p:cNvSpPr>
          <p:nvPr/>
        </p:nvSpPr>
        <p:spPr bwMode="auto">
          <a:xfrm>
            <a:off x="7694414" y="598289"/>
            <a:ext cx="1240724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Clavicle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long</a:t>
            </a:r>
          </a:p>
        </p:txBody>
      </p:sp>
      <p:sp>
        <p:nvSpPr>
          <p:cNvPr id="149509" name="Line 6">
            <a:extLst>
              <a:ext uri="{FF2B5EF4-FFF2-40B4-BE49-F238E27FC236}">
                <a16:creationId xmlns:a16="http://schemas.microsoft.com/office/drawing/2014/main" id="{2E937450-A40C-8B46-B8FF-CA8DB168A33E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244581" y="714375"/>
            <a:ext cx="449833" cy="552525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10" name="Rectangle 7">
            <a:extLst>
              <a:ext uri="{FF2B5EF4-FFF2-40B4-BE49-F238E27FC236}">
                <a16:creationId xmlns:a16="http://schemas.microsoft.com/office/drawing/2014/main" id="{F26A49AF-058E-2548-A151-D72E0BA8B21E}"/>
              </a:ext>
            </a:extLst>
          </p:cNvPr>
          <p:cNvSpPr>
            <a:spLocks/>
          </p:cNvSpPr>
          <p:nvPr/>
        </p:nvSpPr>
        <p:spPr bwMode="auto">
          <a:xfrm>
            <a:off x="7792640" y="1687711"/>
            <a:ext cx="1500188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Scapula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: wide with more muscle</a:t>
            </a:r>
          </a:p>
        </p:txBody>
      </p:sp>
      <p:sp>
        <p:nvSpPr>
          <p:cNvPr id="149511" name="Rectangle 8">
            <a:extLst>
              <a:ext uri="{FF2B5EF4-FFF2-40B4-BE49-F238E27FC236}">
                <a16:creationId xmlns:a16="http://schemas.microsoft.com/office/drawing/2014/main" id="{8EEA8A93-6E51-B846-9A34-F8027EEE03A2}"/>
              </a:ext>
            </a:extLst>
          </p:cNvPr>
          <p:cNvSpPr>
            <a:spLocks/>
          </p:cNvSpPr>
          <p:nvPr/>
        </p:nvSpPr>
        <p:spPr bwMode="auto">
          <a:xfrm>
            <a:off x="7873008" y="1125141"/>
            <a:ext cx="1880323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Shoulder joint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large </a:t>
            </a:r>
          </a:p>
        </p:txBody>
      </p:sp>
      <p:sp>
        <p:nvSpPr>
          <p:cNvPr id="149512" name="Rectangle 9">
            <a:extLst>
              <a:ext uri="{FF2B5EF4-FFF2-40B4-BE49-F238E27FC236}">
                <a16:creationId xmlns:a16="http://schemas.microsoft.com/office/drawing/2014/main" id="{8D3CD6F3-E7C4-4742-98E4-55190B2FBC18}"/>
              </a:ext>
            </a:extLst>
          </p:cNvPr>
          <p:cNvSpPr>
            <a:spLocks/>
          </p:cNvSpPr>
          <p:nvPr/>
        </p:nvSpPr>
        <p:spPr bwMode="auto">
          <a:xfrm>
            <a:off x="3613547" y="1794867"/>
            <a:ext cx="2169914" cy="1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Rib cage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Large and wide</a:t>
            </a:r>
          </a:p>
        </p:txBody>
      </p:sp>
      <p:sp>
        <p:nvSpPr>
          <p:cNvPr id="149513" name="Rectangle 10">
            <a:extLst>
              <a:ext uri="{FF2B5EF4-FFF2-40B4-BE49-F238E27FC236}">
                <a16:creationId xmlns:a16="http://schemas.microsoft.com/office/drawing/2014/main" id="{3943DCB4-AF9D-B946-8CA8-38385EC7482E}"/>
              </a:ext>
            </a:extLst>
          </p:cNvPr>
          <p:cNvSpPr>
            <a:spLocks/>
          </p:cNvSpPr>
          <p:nvPr/>
        </p:nvSpPr>
        <p:spPr bwMode="auto">
          <a:xfrm>
            <a:off x="8239125" y="2500313"/>
            <a:ext cx="1577355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Elbow joint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large</a:t>
            </a:r>
          </a:p>
        </p:txBody>
      </p:sp>
      <p:sp>
        <p:nvSpPr>
          <p:cNvPr id="149514" name="Rectangle 11">
            <a:extLst>
              <a:ext uri="{FF2B5EF4-FFF2-40B4-BE49-F238E27FC236}">
                <a16:creationId xmlns:a16="http://schemas.microsoft.com/office/drawing/2014/main" id="{8C7CE759-DBCE-354B-B12E-5A1DB448397E}"/>
              </a:ext>
            </a:extLst>
          </p:cNvPr>
          <p:cNvSpPr>
            <a:spLocks/>
          </p:cNvSpPr>
          <p:nvPr/>
        </p:nvSpPr>
        <p:spPr bwMode="auto">
          <a:xfrm>
            <a:off x="8283773" y="3018234"/>
            <a:ext cx="1401961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Forearm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bowed and short</a:t>
            </a:r>
          </a:p>
        </p:txBody>
      </p:sp>
      <p:sp>
        <p:nvSpPr>
          <p:cNvPr id="149515" name="Rectangle 12">
            <a:extLst>
              <a:ext uri="{FF2B5EF4-FFF2-40B4-BE49-F238E27FC236}">
                <a16:creationId xmlns:a16="http://schemas.microsoft.com/office/drawing/2014/main" id="{A5C00791-6AFD-5B48-8F60-89D31AF03C4E}"/>
              </a:ext>
            </a:extLst>
          </p:cNvPr>
          <p:cNvSpPr>
            <a:spLocks/>
          </p:cNvSpPr>
          <p:nvPr/>
        </p:nvSpPr>
        <p:spPr bwMode="auto">
          <a:xfrm>
            <a:off x="4899422" y="2357438"/>
            <a:ext cx="977832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Hips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wide</a:t>
            </a:r>
          </a:p>
        </p:txBody>
      </p:sp>
      <p:sp>
        <p:nvSpPr>
          <p:cNvPr id="149516" name="Rectangle 13">
            <a:extLst>
              <a:ext uri="{FF2B5EF4-FFF2-40B4-BE49-F238E27FC236}">
                <a16:creationId xmlns:a16="http://schemas.microsoft.com/office/drawing/2014/main" id="{8A6F3301-C6C3-4549-97F6-B0055091D193}"/>
              </a:ext>
            </a:extLst>
          </p:cNvPr>
          <p:cNvSpPr>
            <a:spLocks/>
          </p:cNvSpPr>
          <p:nvPr/>
        </p:nvSpPr>
        <p:spPr bwMode="auto">
          <a:xfrm>
            <a:off x="4318992" y="2768203"/>
            <a:ext cx="1410891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Hip joint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large, rotated outward</a:t>
            </a:r>
          </a:p>
        </p:txBody>
      </p:sp>
      <p:sp>
        <p:nvSpPr>
          <p:cNvPr id="149517" name="Rectangle 14">
            <a:extLst>
              <a:ext uri="{FF2B5EF4-FFF2-40B4-BE49-F238E27FC236}">
                <a16:creationId xmlns:a16="http://schemas.microsoft.com/office/drawing/2014/main" id="{FA6AA421-FA5E-8243-86CF-D6F703BCC367}"/>
              </a:ext>
            </a:extLst>
          </p:cNvPr>
          <p:cNvSpPr>
            <a:spLocks/>
          </p:cNvSpPr>
          <p:nvPr/>
        </p:nvSpPr>
        <p:spPr bwMode="auto">
          <a:xfrm>
            <a:off x="8274844" y="3804047"/>
            <a:ext cx="1848445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Hand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with strong grip and wide fingertips</a:t>
            </a:r>
          </a:p>
        </p:txBody>
      </p:sp>
      <p:sp>
        <p:nvSpPr>
          <p:cNvPr id="149518" name="Rectangle 15">
            <a:extLst>
              <a:ext uri="{FF2B5EF4-FFF2-40B4-BE49-F238E27FC236}">
                <a16:creationId xmlns:a16="http://schemas.microsoft.com/office/drawing/2014/main" id="{9FE2E346-5867-1049-92F9-21A50A818E3C}"/>
              </a:ext>
            </a:extLst>
          </p:cNvPr>
          <p:cNvSpPr>
            <a:spLocks/>
          </p:cNvSpPr>
          <p:nvPr/>
        </p:nvSpPr>
        <p:spPr bwMode="auto">
          <a:xfrm>
            <a:off x="3943945" y="4036219"/>
            <a:ext cx="1669852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Femur shaft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thick walled, rounded and curved</a:t>
            </a:r>
          </a:p>
        </p:txBody>
      </p:sp>
      <p:sp>
        <p:nvSpPr>
          <p:cNvPr id="149519" name="Rectangle 16">
            <a:extLst>
              <a:ext uri="{FF2B5EF4-FFF2-40B4-BE49-F238E27FC236}">
                <a16:creationId xmlns:a16="http://schemas.microsoft.com/office/drawing/2014/main" id="{A27528E4-4E92-3F49-A0E8-D6C991E9D5BF}"/>
              </a:ext>
            </a:extLst>
          </p:cNvPr>
          <p:cNvSpPr>
            <a:spLocks/>
          </p:cNvSpPr>
          <p:nvPr/>
        </p:nvSpPr>
        <p:spPr bwMode="auto">
          <a:xfrm>
            <a:off x="4640461" y="4866680"/>
            <a:ext cx="1205508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Patella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large and thick</a:t>
            </a:r>
          </a:p>
        </p:txBody>
      </p:sp>
      <p:sp>
        <p:nvSpPr>
          <p:cNvPr id="149520" name="Rectangle 17">
            <a:extLst>
              <a:ext uri="{FF2B5EF4-FFF2-40B4-BE49-F238E27FC236}">
                <a16:creationId xmlns:a16="http://schemas.microsoft.com/office/drawing/2014/main" id="{305CA85E-E95A-DD47-8AFA-684377C2E595}"/>
              </a:ext>
            </a:extLst>
          </p:cNvPr>
          <p:cNvSpPr>
            <a:spLocks/>
          </p:cNvSpPr>
          <p:nvPr/>
        </p:nvSpPr>
        <p:spPr bwMode="auto">
          <a:xfrm>
            <a:off x="7587258" y="4866680"/>
            <a:ext cx="1678781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Tibia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thick-walled, short and flattened</a:t>
            </a:r>
          </a:p>
        </p:txBody>
      </p:sp>
      <p:sp>
        <p:nvSpPr>
          <p:cNvPr id="149521" name="Rectangle 18">
            <a:extLst>
              <a:ext uri="{FF2B5EF4-FFF2-40B4-BE49-F238E27FC236}">
                <a16:creationId xmlns:a16="http://schemas.microsoft.com/office/drawing/2014/main" id="{C085B5DA-427C-E940-83BD-367422778C08}"/>
              </a:ext>
            </a:extLst>
          </p:cNvPr>
          <p:cNvSpPr>
            <a:spLocks/>
          </p:cNvSpPr>
          <p:nvPr/>
        </p:nvSpPr>
        <p:spPr bwMode="auto">
          <a:xfrm>
            <a:off x="7944446" y="5777508"/>
            <a:ext cx="1538883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Ankle joint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large</a:t>
            </a:r>
          </a:p>
        </p:txBody>
      </p:sp>
      <p:sp>
        <p:nvSpPr>
          <p:cNvPr id="149522" name="Rectangle 19">
            <a:extLst>
              <a:ext uri="{FF2B5EF4-FFF2-40B4-BE49-F238E27FC236}">
                <a16:creationId xmlns:a16="http://schemas.microsoft.com/office/drawing/2014/main" id="{C124544D-8925-0941-A31B-5A3E437E7FBB}"/>
              </a:ext>
            </a:extLst>
          </p:cNvPr>
          <p:cNvSpPr>
            <a:spLocks/>
          </p:cNvSpPr>
          <p:nvPr/>
        </p:nvSpPr>
        <p:spPr bwMode="auto">
          <a:xfrm>
            <a:off x="4551164" y="5670352"/>
            <a:ext cx="1384102" cy="40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1406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Toe bones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wide and strong</a:t>
            </a:r>
          </a:p>
        </p:txBody>
      </p:sp>
      <p:sp>
        <p:nvSpPr>
          <p:cNvPr id="149523" name="Line 20">
            <a:extLst>
              <a:ext uri="{FF2B5EF4-FFF2-40B4-BE49-F238E27FC236}">
                <a16:creationId xmlns:a16="http://schemas.microsoft.com/office/drawing/2014/main" id="{49F5D819-FCCA-494C-B451-9284A57B61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1634133"/>
            <a:ext cx="267891" cy="151805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24" name="Line 21">
            <a:extLst>
              <a:ext uri="{FF2B5EF4-FFF2-40B4-BE49-F238E27FC236}">
                <a16:creationId xmlns:a16="http://schemas.microsoft.com/office/drawing/2014/main" id="{1E2D3BD1-506C-E14D-8897-10929DFD2F49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510239" y="1250156"/>
            <a:ext cx="352723" cy="133945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25" name="Line 22">
            <a:extLst>
              <a:ext uri="{FF2B5EF4-FFF2-40B4-BE49-F238E27FC236}">
                <a16:creationId xmlns:a16="http://schemas.microsoft.com/office/drawing/2014/main" id="{50BD9275-A517-184E-9182-040A39B7B247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837040" y="1893094"/>
            <a:ext cx="779115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26" name="Line 23">
            <a:extLst>
              <a:ext uri="{FF2B5EF4-FFF2-40B4-BE49-F238E27FC236}">
                <a16:creationId xmlns:a16="http://schemas.microsoft.com/office/drawing/2014/main" id="{29C35D06-731C-9C44-99B0-907ADF893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6738" y="2598539"/>
            <a:ext cx="531316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27" name="Line 24">
            <a:extLst>
              <a:ext uri="{FF2B5EF4-FFF2-40B4-BE49-F238E27FC236}">
                <a16:creationId xmlns:a16="http://schemas.microsoft.com/office/drawing/2014/main" id="{87B230C2-EA44-FF4F-B550-F0235760E7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18512" y="3116461"/>
            <a:ext cx="674191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28" name="Line 25">
            <a:extLst>
              <a:ext uri="{FF2B5EF4-FFF2-40B4-BE49-F238E27FC236}">
                <a16:creationId xmlns:a16="http://schemas.microsoft.com/office/drawing/2014/main" id="{0F9592BF-83FB-F741-A77B-1FDD67C88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9582" y="3911203"/>
            <a:ext cx="674191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29" name="Line 26">
            <a:extLst>
              <a:ext uri="{FF2B5EF4-FFF2-40B4-BE49-F238E27FC236}">
                <a16:creationId xmlns:a16="http://schemas.microsoft.com/office/drawing/2014/main" id="{C59368CA-56DD-9740-B27B-1E1CF43A090C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6953250" y="5009555"/>
            <a:ext cx="623962" cy="494482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30" name="Line 27">
            <a:extLst>
              <a:ext uri="{FF2B5EF4-FFF2-40B4-BE49-F238E27FC236}">
                <a16:creationId xmlns:a16="http://schemas.microsoft.com/office/drawing/2014/main" id="{4A30CE8F-0727-AC40-BC07-016A045EE5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3129" y="5875734"/>
            <a:ext cx="455414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31" name="Line 28">
            <a:extLst>
              <a:ext uri="{FF2B5EF4-FFF2-40B4-BE49-F238E27FC236}">
                <a16:creationId xmlns:a16="http://schemas.microsoft.com/office/drawing/2014/main" id="{A186534A-63A7-004E-9BF7-FC491A4F2BD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890617" y="2500313"/>
            <a:ext cx="791394" cy="373931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32" name="Line 29">
            <a:extLst>
              <a:ext uri="{FF2B5EF4-FFF2-40B4-BE49-F238E27FC236}">
                <a16:creationId xmlns:a16="http://schemas.microsoft.com/office/drawing/2014/main" id="{9DBA8A57-74B2-8541-8EBB-493DA002B876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667375" y="2893219"/>
            <a:ext cx="942082" cy="279053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33" name="Line 30">
            <a:extLst>
              <a:ext uri="{FF2B5EF4-FFF2-40B4-BE49-F238E27FC236}">
                <a16:creationId xmlns:a16="http://schemas.microsoft.com/office/drawing/2014/main" id="{4190BB22-205D-4141-83D1-804006C1013E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594822" y="4125516"/>
            <a:ext cx="1077143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34" name="Line 31">
            <a:extLst>
              <a:ext uri="{FF2B5EF4-FFF2-40B4-BE49-F238E27FC236}">
                <a16:creationId xmlns:a16="http://schemas.microsoft.com/office/drawing/2014/main" id="{36695D6C-09EC-3942-A9B7-44B3A4F3038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889502" y="4947047"/>
            <a:ext cx="975568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49535" name="Line 32">
            <a:extLst>
              <a:ext uri="{FF2B5EF4-FFF2-40B4-BE49-F238E27FC236}">
                <a16:creationId xmlns:a16="http://schemas.microsoft.com/office/drawing/2014/main" id="{68B6DDED-1C4D-044F-A748-AD5CF7679C28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926336" y="6000750"/>
            <a:ext cx="665262" cy="398488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</p:spTree>
    <p:extLst>
      <p:ext uri="{BB962C8B-B14F-4D97-AF65-F5344CB8AC3E}">
        <p14:creationId xmlns:p14="http://schemas.microsoft.com/office/powerpoint/2010/main" val="366196040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">
            <a:extLst>
              <a:ext uri="{FF2B5EF4-FFF2-40B4-BE49-F238E27FC236}">
                <a16:creationId xmlns:a16="http://schemas.microsoft.com/office/drawing/2014/main" id="{482023CD-8509-E042-8E6B-F5AA444212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-216298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neanderthalensis</a:t>
            </a: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79678514-3C50-8942-8542-256EA9D10E1B}"/>
              </a:ext>
            </a:extLst>
          </p:cNvPr>
          <p:cNvSpPr>
            <a:spLocks/>
          </p:cNvSpPr>
          <p:nvPr/>
        </p:nvSpPr>
        <p:spPr bwMode="auto">
          <a:xfrm>
            <a:off x="565608" y="973336"/>
            <a:ext cx="5753635" cy="1384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81000" indent="-381000" eaLnBrk="0" hangingPunct="0"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487488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marL="285750" indent="-285750" eaLnBrk="1" hangingPunct="1">
              <a:lnSpc>
                <a:spcPct val="104000"/>
              </a:lnSpc>
              <a:spcBef>
                <a:spcPts val="1055"/>
              </a:spcBef>
              <a:buClr>
                <a:srgbClr val="0B5ABB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</a:t>
            </a:r>
            <a:r>
              <a:rPr lang="en-US" altLang="en-US" sz="1687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chest</a:t>
            </a: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of </a:t>
            </a:r>
            <a:r>
              <a:rPr lang="en-US" altLang="en-US" sz="1687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neanderthals</a:t>
            </a: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is considerably narrower at the top, compared to modern humans.</a:t>
            </a:r>
          </a:p>
          <a:p>
            <a:pPr marL="285750" indent="-285750" eaLnBrk="1" hangingPunct="1">
              <a:lnSpc>
                <a:spcPct val="104000"/>
              </a:lnSpc>
              <a:spcBef>
                <a:spcPts val="1055"/>
              </a:spcBef>
              <a:buClr>
                <a:srgbClr val="0B5ABB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</a:t>
            </a:r>
            <a:r>
              <a:rPr lang="en-US" altLang="en-US" sz="1687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pelvis</a:t>
            </a: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en-US" sz="1687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femur</a:t>
            </a: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and </a:t>
            </a:r>
            <a:r>
              <a:rPr lang="en-US" altLang="en-US" sz="1687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humerus</a:t>
            </a: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of </a:t>
            </a:r>
            <a:r>
              <a:rPr lang="en-US" altLang="en-US" sz="1687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neanderthals</a:t>
            </a:r>
            <a:r>
              <a:rPr lang="en-US" altLang="en-US" sz="1687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and moderns compared: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0DE80B2-E4D7-944F-807E-1CB50948CF47}"/>
              </a:ext>
            </a:extLst>
          </p:cNvPr>
          <p:cNvGrpSpPr>
            <a:grpSpLocks/>
          </p:cNvGrpSpPr>
          <p:nvPr/>
        </p:nvGrpSpPr>
        <p:grpSpPr bwMode="auto">
          <a:xfrm>
            <a:off x="6533555" y="973336"/>
            <a:ext cx="3616523" cy="5438180"/>
            <a:chOff x="0" y="0"/>
            <a:chExt cx="3240" cy="4872"/>
          </a:xfrm>
        </p:grpSpPr>
        <p:pic>
          <p:nvPicPr>
            <p:cNvPr id="150537" name="Picture 4">
              <a:extLst>
                <a:ext uri="{FF2B5EF4-FFF2-40B4-BE49-F238E27FC236}">
                  <a16:creationId xmlns:a16="http://schemas.microsoft.com/office/drawing/2014/main" id="{6A8BE32A-6A30-C648-89E7-6531FC93ED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40" cy="4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0538" name="Rectangle 5">
              <a:extLst>
                <a:ext uri="{FF2B5EF4-FFF2-40B4-BE49-F238E27FC236}">
                  <a16:creationId xmlns:a16="http://schemas.microsoft.com/office/drawing/2014/main" id="{576F386D-D66D-F042-9D6D-C519BCC72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" y="4712"/>
              <a:ext cx="228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algn="ctr" eaLnBrk="1" hangingPunct="1"/>
              <a:r>
                <a:rPr lang="en-US" altLang="en-US" sz="1266" b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Neanderthal spine and rib cage</a:t>
              </a:r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BD7A83CD-427A-0340-BF70-66BBD58D587A}"/>
              </a:ext>
            </a:extLst>
          </p:cNvPr>
          <p:cNvGrpSpPr>
            <a:grpSpLocks/>
          </p:cNvGrpSpPr>
          <p:nvPr/>
        </p:nvGrpSpPr>
        <p:grpSpPr bwMode="auto">
          <a:xfrm>
            <a:off x="2448223" y="2484686"/>
            <a:ext cx="3170039" cy="4194721"/>
            <a:chOff x="0" y="0"/>
            <a:chExt cx="2840" cy="3757"/>
          </a:xfrm>
        </p:grpSpPr>
        <p:pic>
          <p:nvPicPr>
            <p:cNvPr id="150535" name="Picture 7">
              <a:extLst>
                <a:ext uri="{FF2B5EF4-FFF2-40B4-BE49-F238E27FC236}">
                  <a16:creationId xmlns:a16="http://schemas.microsoft.com/office/drawing/2014/main" id="{162C51B0-6DC4-BF4F-A977-20AC569E2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40" cy="3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0536" name="Rectangle 8">
              <a:extLst>
                <a:ext uri="{FF2B5EF4-FFF2-40B4-BE49-F238E27FC236}">
                  <a16:creationId xmlns:a16="http://schemas.microsoft.com/office/drawing/2014/main" id="{14B50887-EE50-1942-81F4-C15947126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" y="3429"/>
              <a:ext cx="2168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r>
                <a:rPr lang="en-US" altLang="en-US" sz="1266" b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Dark bones  = Neanderthal</a:t>
              </a:r>
            </a:p>
            <a:p>
              <a:pPr eaLnBrk="1" hangingPunct="1"/>
              <a:r>
                <a:rPr lang="en-US" altLang="en-US" sz="1266" b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Light bones = Modern human</a:t>
              </a:r>
            </a:p>
          </p:txBody>
        </p:sp>
      </p:grpSp>
      <p:sp>
        <p:nvSpPr>
          <p:cNvPr id="150534" name="Rectangle 9">
            <a:extLst>
              <a:ext uri="{FF2B5EF4-FFF2-40B4-BE49-F238E27FC236}">
                <a16:creationId xmlns:a16="http://schemas.microsoft.com/office/drawing/2014/main" id="{CD10E7DC-60A0-F645-B32F-7BF3899447E9}"/>
              </a:ext>
            </a:extLst>
          </p:cNvPr>
          <p:cNvSpPr>
            <a:spLocks/>
          </p:cNvSpPr>
          <p:nvPr/>
        </p:nvSpPr>
        <p:spPr bwMode="auto">
          <a:xfrm>
            <a:off x="8917781" y="6670476"/>
            <a:ext cx="151804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Photos courtesy of: </a:t>
            </a:r>
            <a:r>
              <a:rPr lang="en-US" altLang="en-US" sz="703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Bone Clones®</a:t>
            </a:r>
          </a:p>
        </p:txBody>
      </p:sp>
    </p:spTree>
    <p:extLst>
      <p:ext uri="{BB962C8B-B14F-4D97-AF65-F5344CB8AC3E}">
        <p14:creationId xmlns:p14="http://schemas.microsoft.com/office/powerpoint/2010/main" val="35218160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15">
            <a:extLst>
              <a:ext uri="{FF2B5EF4-FFF2-40B4-BE49-F238E27FC236}">
                <a16:creationId xmlns:a16="http://schemas.microsoft.com/office/drawing/2014/main" id="{7190B76B-3B59-8E47-B87A-10FAC99E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" b="9933"/>
          <a:stretch>
            <a:fillRect/>
          </a:stretch>
        </p:blipFill>
        <p:spPr bwMode="auto">
          <a:xfrm>
            <a:off x="8242408" y="3580805"/>
            <a:ext cx="2232422" cy="32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5" name="Rectangle 1">
            <a:extLst>
              <a:ext uri="{FF2B5EF4-FFF2-40B4-BE49-F238E27FC236}">
                <a16:creationId xmlns:a16="http://schemas.microsoft.com/office/drawing/2014/main" id="{1C494E31-7699-004F-9621-7D2389E97C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875042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sapiens</a:t>
            </a: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AD7D5D22-A671-D240-9107-04D0F3488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8474" y="1651992"/>
            <a:ext cx="6486567" cy="4965624"/>
          </a:xfrm>
        </p:spPr>
        <p:txBody>
          <a:bodyPr>
            <a:normAutofit/>
          </a:bodyPr>
          <a:lstStyle/>
          <a:p>
            <a:pPr>
              <a:tabLst>
                <a:tab pos="721047" algn="l"/>
              </a:tabLst>
            </a:pPr>
            <a:r>
              <a:rPr lang="en-US" altLang="en-US" sz="2000" dirty="0"/>
              <a:t>The first anatomically modern humans appear about 160,000 years ago in southern African and the Middle East.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They underwent a sudden cultural revolution about 40,000 years ago, with the appearance of Cro-Magnon culture.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Using a wider range of materials, their tools kits became markedly more sophisticated. </a:t>
            </a:r>
          </a:p>
          <a:p>
            <a:pPr>
              <a:tabLst>
                <a:tab pos="721047" algn="l"/>
              </a:tabLst>
            </a:pPr>
            <a:endParaRPr lang="en-US" altLang="en-US" sz="2000" dirty="0"/>
          </a:p>
          <a:p>
            <a:pPr>
              <a:tabLst>
                <a:tab pos="721047" algn="l"/>
              </a:tabLst>
            </a:pPr>
            <a:r>
              <a:rPr lang="en-US" altLang="en-US" sz="2000" dirty="0"/>
              <a:t>They were skilled hunters, tool-makers and artists (cave art and music).</a:t>
            </a:r>
          </a:p>
        </p:txBody>
      </p:sp>
      <p:grpSp>
        <p:nvGrpSpPr>
          <p:cNvPr id="161797" name="Group 3">
            <a:extLst>
              <a:ext uri="{FF2B5EF4-FFF2-40B4-BE49-F238E27FC236}">
                <a16:creationId xmlns:a16="http://schemas.microsoft.com/office/drawing/2014/main" id="{894ACAFA-7957-1C43-AF75-AB7707C5FBE0}"/>
              </a:ext>
            </a:extLst>
          </p:cNvPr>
          <p:cNvGrpSpPr>
            <a:grpSpLocks/>
          </p:cNvGrpSpPr>
          <p:nvPr/>
        </p:nvGrpSpPr>
        <p:grpSpPr bwMode="auto">
          <a:xfrm>
            <a:off x="7219355" y="182985"/>
            <a:ext cx="4705945" cy="3767212"/>
            <a:chOff x="0" y="0"/>
            <a:chExt cx="4216" cy="3374"/>
          </a:xfrm>
        </p:grpSpPr>
        <p:pic>
          <p:nvPicPr>
            <p:cNvPr id="161798" name="Picture 4">
              <a:extLst>
                <a:ext uri="{FF2B5EF4-FFF2-40B4-BE49-F238E27FC236}">
                  <a16:creationId xmlns:a16="http://schemas.microsoft.com/office/drawing/2014/main" id="{DE0DD4B6-BF3C-344B-A70E-F2FB0CBE1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07" t="15884" r="114" b="8676"/>
            <a:stretch>
              <a:fillRect/>
            </a:stretch>
          </p:blipFill>
          <p:spPr bwMode="auto">
            <a:xfrm>
              <a:off x="0" y="0"/>
              <a:ext cx="4216" cy="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1799" name="AutoShape 6">
              <a:extLst>
                <a:ext uri="{FF2B5EF4-FFF2-40B4-BE49-F238E27FC236}">
                  <a16:creationId xmlns:a16="http://schemas.microsoft.com/office/drawing/2014/main" id="{5992D572-84D7-6248-88FB-2387C3991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859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0" name="AutoShape 7">
              <a:extLst>
                <a:ext uri="{FF2B5EF4-FFF2-40B4-BE49-F238E27FC236}">
                  <a16:creationId xmlns:a16="http://schemas.microsoft.com/office/drawing/2014/main" id="{59B6E109-0CA2-7C41-A698-CC7FEDC24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" y="1235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1" name="AutoShape 8">
              <a:extLst>
                <a:ext uri="{FF2B5EF4-FFF2-40B4-BE49-F238E27FC236}">
                  <a16:creationId xmlns:a16="http://schemas.microsoft.com/office/drawing/2014/main" id="{D42579F0-29FC-FD46-AC8E-160A3D26C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" y="1059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2" name="AutoShape 9">
              <a:extLst>
                <a:ext uri="{FF2B5EF4-FFF2-40B4-BE49-F238E27FC236}">
                  <a16:creationId xmlns:a16="http://schemas.microsoft.com/office/drawing/2014/main" id="{E5315812-CCD6-1746-8341-AFFCC45D1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1371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3" name="AutoShape 10">
              <a:extLst>
                <a:ext uri="{FF2B5EF4-FFF2-40B4-BE49-F238E27FC236}">
                  <a16:creationId xmlns:a16="http://schemas.microsoft.com/office/drawing/2014/main" id="{ACCCD5E3-0F20-8845-B9AC-277002E79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" y="1915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4" name="AutoShape 11">
              <a:extLst>
                <a:ext uri="{FF2B5EF4-FFF2-40B4-BE49-F238E27FC236}">
                  <a16:creationId xmlns:a16="http://schemas.microsoft.com/office/drawing/2014/main" id="{C2B235D1-70C4-164C-8FDC-2570AFB73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2083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5" name="AutoShape 12">
              <a:extLst>
                <a:ext uri="{FF2B5EF4-FFF2-40B4-BE49-F238E27FC236}">
                  <a16:creationId xmlns:a16="http://schemas.microsoft.com/office/drawing/2014/main" id="{1D90D8EB-ECD0-C248-9659-0BEBC5E01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2643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6" name="AutoShape 13">
              <a:extLst>
                <a:ext uri="{FF2B5EF4-FFF2-40B4-BE49-F238E27FC236}">
                  <a16:creationId xmlns:a16="http://schemas.microsoft.com/office/drawing/2014/main" id="{4C097A19-9C64-2C48-93E1-393A5A38E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" y="2811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7" name="AutoShape 14">
              <a:extLst>
                <a:ext uri="{FF2B5EF4-FFF2-40B4-BE49-F238E27FC236}">
                  <a16:creationId xmlns:a16="http://schemas.microsoft.com/office/drawing/2014/main" id="{E28E12F5-34A1-4C4A-A5D4-6A314109D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1235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1808" name="AutoShape 15">
              <a:extLst>
                <a:ext uri="{FF2B5EF4-FFF2-40B4-BE49-F238E27FC236}">
                  <a16:creationId xmlns:a16="http://schemas.microsoft.com/office/drawing/2014/main" id="{F2C10258-A182-9E4D-91DA-DA11A64F6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547"/>
              <a:ext cx="144" cy="12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</p:grpSp>
    </p:spTree>
    <p:extLst>
      <p:ext uri="{BB962C8B-B14F-4D97-AF65-F5344CB8AC3E}">
        <p14:creationId xmlns:p14="http://schemas.microsoft.com/office/powerpoint/2010/main" val="2836632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 build="p" bldLvl="5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62">
            <a:extLst>
              <a:ext uri="{FF2B5EF4-FFF2-40B4-BE49-F238E27FC236}">
                <a16:creationId xmlns:a16="http://schemas.microsoft.com/office/drawing/2014/main" id="{4D8B1A60-9631-6F46-A5BC-86BC6D0CD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781" y="3068464"/>
            <a:ext cx="2312789" cy="378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Rectangle 2">
            <a:extLst>
              <a:ext uri="{FF2B5EF4-FFF2-40B4-BE49-F238E27FC236}">
                <a16:creationId xmlns:a16="http://schemas.microsoft.com/office/drawing/2014/main" id="{C21D7FB1-8647-2B49-804E-6108835BFB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645" y="358219"/>
            <a:ext cx="10515600" cy="759214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sapiens</a:t>
            </a:r>
          </a:p>
        </p:txBody>
      </p:sp>
      <p:graphicFrame>
        <p:nvGraphicFramePr>
          <p:cNvPr id="94211" name="Group 3">
            <a:extLst>
              <a:ext uri="{FF2B5EF4-FFF2-40B4-BE49-F238E27FC236}">
                <a16:creationId xmlns:a16="http://schemas.microsoft.com/office/drawing/2014/main" id="{600DF0C3-33C8-8C40-A02B-350FC62A5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946106"/>
              </p:ext>
            </p:extLst>
          </p:nvPr>
        </p:nvGraphicFramePr>
        <p:xfrm>
          <a:off x="5942132" y="671098"/>
          <a:ext cx="5701267" cy="5883008"/>
        </p:xfrm>
        <a:graphic>
          <a:graphicData uri="http://schemas.openxmlformats.org/drawingml/2006/table">
            <a:tbl>
              <a:tblPr/>
              <a:tblGrid>
                <a:gridCol w="1900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0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Other name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Early anatomically modern humans;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Homo sapiens sapiens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4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Known date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195,000 - 60,000 million years ago</a:t>
                      </a:r>
                    </a:p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(for early humans)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2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Brain size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1200 - 1700 cc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Height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1.6 - 1.85 m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02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Physique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Modern skeleton possibly adapted for warmth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3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Skull shape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Small or no brow ridge;</a:t>
                      </a:r>
                      <a:b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</a:b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shorter and higher skull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2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Teeth and jaws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Teeth may be smaller; shorter jaws</a:t>
                      </a:r>
                      <a:b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</a:b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than Neanderthals; chin developed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54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Geographical distribution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5ABB"/>
                        </a:buClr>
                        <a:buSzPct val="150000"/>
                        <a:buFont typeface="Lucida Grande" charset="0"/>
                        <a:buNone/>
                        <a:tabLst>
                          <a:tab pos="5207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Africa and western Asia (for early forms)</a:t>
                      </a:r>
                    </a:p>
                  </a:txBody>
                  <a:tcPr marL="26789" marR="26789" marT="26789" marB="26789" anchor="ctr" horzOverflow="overflow">
                    <a:lnL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6E36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62849" name="Picture 62">
            <a:extLst>
              <a:ext uri="{FF2B5EF4-FFF2-40B4-BE49-F238E27FC236}">
                <a16:creationId xmlns:a16="http://schemas.microsoft.com/office/drawing/2014/main" id="{7DDC5889-6460-3042-8961-955E82EA1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88" y="1294351"/>
            <a:ext cx="2726904" cy="31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50" name="Rectangle 63">
            <a:extLst>
              <a:ext uri="{FF2B5EF4-FFF2-40B4-BE49-F238E27FC236}">
                <a16:creationId xmlns:a16="http://schemas.microsoft.com/office/drawing/2014/main" id="{241E64B2-E223-AB4D-8AAF-443841B7CA69}"/>
              </a:ext>
            </a:extLst>
          </p:cNvPr>
          <p:cNvSpPr>
            <a:spLocks/>
          </p:cNvSpPr>
          <p:nvPr/>
        </p:nvSpPr>
        <p:spPr bwMode="auto">
          <a:xfrm>
            <a:off x="8792766" y="6670476"/>
            <a:ext cx="1803797" cy="9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/>
            <a:r>
              <a:rPr lang="en-US" altLang="en-US" sz="703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Photo courtesy of: </a:t>
            </a:r>
            <a:r>
              <a:rPr lang="en-US" altLang="en-US" sz="703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SkullsUnlimited.com</a:t>
            </a:r>
          </a:p>
        </p:txBody>
      </p:sp>
    </p:spTree>
    <p:extLst>
      <p:ext uri="{BB962C8B-B14F-4D97-AF65-F5344CB8AC3E}">
        <p14:creationId xmlns:p14="http://schemas.microsoft.com/office/powerpoint/2010/main" val="5763175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1">
            <a:extLst>
              <a:ext uri="{FF2B5EF4-FFF2-40B4-BE49-F238E27FC236}">
                <a16:creationId xmlns:a16="http://schemas.microsoft.com/office/drawing/2014/main" id="{37DFCEC9-01A4-874E-B223-B8320F2E6E90}"/>
              </a:ext>
            </a:extLst>
          </p:cNvPr>
          <p:cNvSpPr>
            <a:spLocks/>
          </p:cNvSpPr>
          <p:nvPr/>
        </p:nvSpPr>
        <p:spPr bwMode="auto">
          <a:xfrm>
            <a:off x="8774906" y="2625328"/>
            <a:ext cx="1321594" cy="101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 brow ridge, just a slight swelling of the glabella</a:t>
            </a:r>
          </a:p>
        </p:txBody>
      </p:sp>
      <p:pic>
        <p:nvPicPr>
          <p:cNvPr id="163843" name="Picture 2">
            <a:extLst>
              <a:ext uri="{FF2B5EF4-FFF2-40B4-BE49-F238E27FC236}">
                <a16:creationId xmlns:a16="http://schemas.microsoft.com/office/drawing/2014/main" id="{CC9610AF-A67C-464D-8D72-721AE0E17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008" y="1576090"/>
            <a:ext cx="4188023" cy="384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4" name="Rectangle 3">
            <a:extLst>
              <a:ext uri="{FF2B5EF4-FFF2-40B4-BE49-F238E27FC236}">
                <a16:creationId xmlns:a16="http://schemas.microsoft.com/office/drawing/2014/main" id="{5044C4D4-61F9-CD41-BCC6-32CD5489A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128" y="109574"/>
            <a:ext cx="10515600" cy="1325563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i="1" dirty="0"/>
              <a:t>Homo sapiens</a:t>
            </a:r>
          </a:p>
        </p:txBody>
      </p:sp>
      <p:pic>
        <p:nvPicPr>
          <p:cNvPr id="163845" name="Picture 4">
            <a:extLst>
              <a:ext uri="{FF2B5EF4-FFF2-40B4-BE49-F238E27FC236}">
                <a16:creationId xmlns:a16="http://schemas.microsoft.com/office/drawing/2014/main" id="{E9614D94-F155-4F4A-9873-6D9D1F10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609" y="4823148"/>
            <a:ext cx="1410891" cy="14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6" name="Picture 6">
            <a:extLst>
              <a:ext uri="{FF2B5EF4-FFF2-40B4-BE49-F238E27FC236}">
                <a16:creationId xmlns:a16="http://schemas.microsoft.com/office/drawing/2014/main" id="{D7C09E53-CDC7-A04B-8A0B-39DD1378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037" y="3107531"/>
            <a:ext cx="1544836" cy="155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7" name="Rectangle 7">
            <a:extLst>
              <a:ext uri="{FF2B5EF4-FFF2-40B4-BE49-F238E27FC236}">
                <a16:creationId xmlns:a16="http://schemas.microsoft.com/office/drawing/2014/main" id="{9295178C-D115-6A44-A3FF-AB263D6588F5}"/>
              </a:ext>
            </a:extLst>
          </p:cNvPr>
          <p:cNvSpPr>
            <a:spLocks/>
          </p:cNvSpPr>
          <p:nvPr/>
        </p:nvSpPr>
        <p:spPr bwMode="auto">
          <a:xfrm>
            <a:off x="8140898" y="5857875"/>
            <a:ext cx="1399422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Sizable jaw with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projecting chin</a:t>
            </a:r>
          </a:p>
        </p:txBody>
      </p:sp>
      <p:sp>
        <p:nvSpPr>
          <p:cNvPr id="163848" name="Rectangle 8">
            <a:extLst>
              <a:ext uri="{FF2B5EF4-FFF2-40B4-BE49-F238E27FC236}">
                <a16:creationId xmlns:a16="http://schemas.microsoft.com/office/drawing/2014/main" id="{E63D40C2-2642-2048-9ABB-CC6E988DF6C6}"/>
              </a:ext>
            </a:extLst>
          </p:cNvPr>
          <p:cNvSpPr>
            <a:spLocks/>
          </p:cNvSpPr>
          <p:nvPr/>
        </p:nvSpPr>
        <p:spPr bwMode="auto">
          <a:xfrm>
            <a:off x="8801696" y="4750594"/>
            <a:ext cx="1481175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 muzzle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(no prognathism)</a:t>
            </a:r>
          </a:p>
        </p:txBody>
      </p:sp>
      <p:sp>
        <p:nvSpPr>
          <p:cNvPr id="163849" name="Rectangle 9">
            <a:extLst>
              <a:ext uri="{FF2B5EF4-FFF2-40B4-BE49-F238E27FC236}">
                <a16:creationId xmlns:a16="http://schemas.microsoft.com/office/drawing/2014/main" id="{6B32FD03-4E57-5F4E-8A6A-3343E8D69AF9}"/>
              </a:ext>
            </a:extLst>
          </p:cNvPr>
          <p:cNvSpPr>
            <a:spLocks/>
          </p:cNvSpPr>
          <p:nvPr/>
        </p:nvSpPr>
        <p:spPr bwMode="auto">
          <a:xfrm>
            <a:off x="8801695" y="3821907"/>
            <a:ext cx="706604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Vertical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face</a:t>
            </a:r>
          </a:p>
        </p:txBody>
      </p:sp>
      <p:sp>
        <p:nvSpPr>
          <p:cNvPr id="163850" name="Rectangle 10">
            <a:extLst>
              <a:ext uri="{FF2B5EF4-FFF2-40B4-BE49-F238E27FC236}">
                <a16:creationId xmlns:a16="http://schemas.microsoft.com/office/drawing/2014/main" id="{BF3E53CD-5373-634B-8802-15FA99107203}"/>
              </a:ext>
            </a:extLst>
          </p:cNvPr>
          <p:cNvSpPr>
            <a:spLocks/>
          </p:cNvSpPr>
          <p:nvPr/>
        </p:nvSpPr>
        <p:spPr bwMode="auto">
          <a:xfrm>
            <a:off x="8507016" y="2000250"/>
            <a:ext cx="1157368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High, vertical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forehead</a:t>
            </a:r>
          </a:p>
        </p:txBody>
      </p:sp>
      <p:sp>
        <p:nvSpPr>
          <p:cNvPr id="163851" name="Rectangle 11">
            <a:extLst>
              <a:ext uri="{FF2B5EF4-FFF2-40B4-BE49-F238E27FC236}">
                <a16:creationId xmlns:a16="http://schemas.microsoft.com/office/drawing/2014/main" id="{EC80DC74-B9D7-CF4C-A895-E7CD3995688A}"/>
              </a:ext>
            </a:extLst>
          </p:cNvPr>
          <p:cNvSpPr>
            <a:spLocks/>
          </p:cNvSpPr>
          <p:nvPr/>
        </p:nvSpPr>
        <p:spPr bwMode="auto">
          <a:xfrm>
            <a:off x="5988844" y="1035844"/>
            <a:ext cx="1740861" cy="2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Convex cranial vault</a:t>
            </a:r>
          </a:p>
        </p:txBody>
      </p:sp>
      <p:sp>
        <p:nvSpPr>
          <p:cNvPr id="163852" name="Rectangle 12">
            <a:extLst>
              <a:ext uri="{FF2B5EF4-FFF2-40B4-BE49-F238E27FC236}">
                <a16:creationId xmlns:a16="http://schemas.microsoft.com/office/drawing/2014/main" id="{598CAF91-E473-DA47-B8EA-28D27F0B13A2}"/>
              </a:ext>
            </a:extLst>
          </p:cNvPr>
          <p:cNvSpPr>
            <a:spLocks/>
          </p:cNvSpPr>
          <p:nvPr/>
        </p:nvSpPr>
        <p:spPr bwMode="auto">
          <a:xfrm>
            <a:off x="5997774" y="5857875"/>
            <a:ext cx="1683153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Reduced tooth size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with thinner enamel</a:t>
            </a:r>
          </a:p>
        </p:txBody>
      </p:sp>
      <p:sp>
        <p:nvSpPr>
          <p:cNvPr id="163855" name="Rectangle 15">
            <a:extLst>
              <a:ext uri="{FF2B5EF4-FFF2-40B4-BE49-F238E27FC236}">
                <a16:creationId xmlns:a16="http://schemas.microsoft.com/office/drawing/2014/main" id="{AAD328C2-E37A-8845-A518-3E841EC0854B}"/>
              </a:ext>
            </a:extLst>
          </p:cNvPr>
          <p:cNvSpPr>
            <a:spLocks/>
          </p:cNvSpPr>
          <p:nvPr/>
        </p:nvSpPr>
        <p:spPr bwMode="auto">
          <a:xfrm>
            <a:off x="3510856" y="2035969"/>
            <a:ext cx="1067600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Skull widest</a:t>
            </a:r>
          </a:p>
          <a:p>
            <a:pPr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high up</a:t>
            </a:r>
          </a:p>
        </p:txBody>
      </p:sp>
      <p:sp>
        <p:nvSpPr>
          <p:cNvPr id="163856" name="Rectangle 16">
            <a:extLst>
              <a:ext uri="{FF2B5EF4-FFF2-40B4-BE49-F238E27FC236}">
                <a16:creationId xmlns:a16="http://schemas.microsoft.com/office/drawing/2014/main" id="{08E424B8-8EF4-7C48-AAFF-F628E47A86D0}"/>
              </a:ext>
            </a:extLst>
          </p:cNvPr>
          <p:cNvSpPr>
            <a:spLocks/>
          </p:cNvSpPr>
          <p:nvPr/>
        </p:nvSpPr>
        <p:spPr bwMode="auto">
          <a:xfrm>
            <a:off x="4405761" y="910829"/>
            <a:ext cx="1479572" cy="46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marL="114300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Large brain</a:t>
            </a:r>
          </a:p>
          <a:p>
            <a:pPr algn="ctr" eaLnBrk="1" hangingPunct="1">
              <a:lnSpc>
                <a:spcPct val="111000"/>
              </a:lnSpc>
            </a:pP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1200 - 1700 cc</a:t>
            </a:r>
            <a:r>
              <a:rPr lang="en-US" altLang="en-US" sz="140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 </a:t>
            </a:r>
          </a:p>
        </p:txBody>
      </p:sp>
      <p:sp>
        <p:nvSpPr>
          <p:cNvPr id="95249" name="Line 17">
            <a:extLst>
              <a:ext uri="{FF2B5EF4-FFF2-40B4-BE49-F238E27FC236}">
                <a16:creationId xmlns:a16="http://schemas.microsoft.com/office/drawing/2014/main" id="{AB2ECE4C-691C-AA46-8D41-95ED807B2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7443" y="2178844"/>
            <a:ext cx="142875" cy="761256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0" name="Line 18">
            <a:extLst>
              <a:ext uri="{FF2B5EF4-FFF2-40B4-BE49-F238E27FC236}">
                <a16:creationId xmlns:a16="http://schemas.microsoft.com/office/drawing/2014/main" id="{8BD0061D-0959-744D-AE99-9C0CBDCA52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26910" y="3500438"/>
            <a:ext cx="5581" cy="987847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1" name="Line 19">
            <a:extLst>
              <a:ext uri="{FF2B5EF4-FFF2-40B4-BE49-F238E27FC236}">
                <a16:creationId xmlns:a16="http://schemas.microsoft.com/office/drawing/2014/main" id="{F212958F-4B29-BB4A-BE2F-A71AD1EEB546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622602" y="2294930"/>
            <a:ext cx="134615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2" name="Line 20">
            <a:extLst>
              <a:ext uri="{FF2B5EF4-FFF2-40B4-BE49-F238E27FC236}">
                <a16:creationId xmlns:a16="http://schemas.microsoft.com/office/drawing/2014/main" id="{2E63ABA6-8EA5-C044-8800-ADD94B6B7E31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369347" y="1428750"/>
            <a:ext cx="531316" cy="519038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3" name="Line 21">
            <a:extLst>
              <a:ext uri="{FF2B5EF4-FFF2-40B4-BE49-F238E27FC236}">
                <a16:creationId xmlns:a16="http://schemas.microsoft.com/office/drawing/2014/main" id="{BA0B9EF7-54BF-EF4E-B05D-E26AD0714B9A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6713265" y="1345035"/>
            <a:ext cx="13395" cy="283518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4" name="Line 22">
            <a:extLst>
              <a:ext uri="{FF2B5EF4-FFF2-40B4-BE49-F238E27FC236}">
                <a16:creationId xmlns:a16="http://schemas.microsoft.com/office/drawing/2014/main" id="{ABFC1A01-33CE-AF42-A0DA-41030D940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41816" y="3080742"/>
            <a:ext cx="44202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5" name="Line 23">
            <a:extLst>
              <a:ext uri="{FF2B5EF4-FFF2-40B4-BE49-F238E27FC236}">
                <a16:creationId xmlns:a16="http://schemas.microsoft.com/office/drawing/2014/main" id="{15C5E4A8-B1AE-6144-BC5A-B39C6674B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2230" y="5422553"/>
            <a:ext cx="330398" cy="375047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95256" name="Line 24">
            <a:extLst>
              <a:ext uri="{FF2B5EF4-FFF2-40B4-BE49-F238E27FC236}">
                <a16:creationId xmlns:a16="http://schemas.microsoft.com/office/drawing/2014/main" id="{DD6AA18F-095D-BA41-8E29-A4D259D654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53250" y="4791894"/>
            <a:ext cx="759023" cy="1017984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 type="oval" w="med" len="med"/>
            <a:tailEnd/>
          </a:ln>
          <a:effectLst>
            <a:outerShdw blurRad="25400" dist="12699" dir="54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266"/>
          </a:p>
        </p:txBody>
      </p:sp>
      <p:sp>
        <p:nvSpPr>
          <p:cNvPr id="163867" name="TextBox 27">
            <a:extLst>
              <a:ext uri="{FF2B5EF4-FFF2-40B4-BE49-F238E27FC236}">
                <a16:creationId xmlns:a16="http://schemas.microsoft.com/office/drawing/2014/main" id="{F3148E44-2C9C-E541-BE90-DA4C716EE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6268641"/>
            <a:ext cx="170333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1pPr>
            <a:lvl2pPr marL="37931725" indent="-37474525"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2pPr>
            <a:lvl3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3pPr>
            <a:lvl4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4pPr>
            <a:lvl5pPr eaLnBrk="0" hangingPunct="0"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20700" algn="l"/>
              </a:tabLst>
              <a:defRPr sz="2800">
                <a:solidFill>
                  <a:schemeClr val="tx1"/>
                </a:solidFill>
                <a:latin typeface="Helvetica" pitchFamily="2" charset="0"/>
                <a:ea typeface="ヒラギノ角ゴ ProN W3" panose="020B0300000000000000" pitchFamily="34" charset="-128"/>
                <a:sym typeface="Helvetica" pitchFamily="2" charset="0"/>
              </a:defRPr>
            </a:lvl9pPr>
          </a:lstStyle>
          <a:p>
            <a:pPr algn="ctr" eaLnBrk="1" hangingPunct="1"/>
            <a:r>
              <a:rPr lang="en-US" altLang="en-US" sz="1125" b="1"/>
              <a:t>A modern human skull</a:t>
            </a:r>
            <a:r>
              <a:rPr lang="en-US" altLang="en-US" sz="1125">
                <a:solidFill>
                  <a:srgbClr val="111518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(for comparison)</a:t>
            </a:r>
            <a:endParaRPr lang="en-US" altLang="en-US" sz="1969"/>
          </a:p>
        </p:txBody>
      </p:sp>
    </p:spTree>
    <p:extLst>
      <p:ext uri="{BB962C8B-B14F-4D97-AF65-F5344CB8AC3E}">
        <p14:creationId xmlns:p14="http://schemas.microsoft.com/office/powerpoint/2010/main" val="23611922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1">
            <a:extLst>
              <a:ext uri="{FF2B5EF4-FFF2-40B4-BE49-F238E27FC236}">
                <a16:creationId xmlns:a16="http://schemas.microsoft.com/office/drawing/2014/main" id="{63C40C8A-FF99-D74F-BE6B-8F727C055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0966" y="365749"/>
            <a:ext cx="10515600" cy="815839"/>
          </a:xfrm>
        </p:spPr>
        <p:txBody>
          <a:bodyPr anchor="b"/>
          <a:lstStyle/>
          <a:p>
            <a:pPr>
              <a:tabLst>
                <a:tab pos="669703" algn="l"/>
              </a:tabLst>
            </a:pPr>
            <a:r>
              <a:rPr lang="en-US" altLang="en-US" sz="4219" b="1" dirty="0"/>
              <a:t>The Origin of Modern Humans</a:t>
            </a: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BF781C5B-9D2A-F644-990F-05C1130485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8771" y="1253506"/>
            <a:ext cx="11274458" cy="1015267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tabLst>
                <a:tab pos="721047" algn="l"/>
              </a:tabLst>
            </a:pPr>
            <a:r>
              <a:rPr lang="en-US" altLang="en-US" sz="2400" dirty="0"/>
              <a:t>There are two theories accounting for the origin of anatomically modern humans (</a:t>
            </a:r>
            <a:r>
              <a:rPr lang="en-US" altLang="en-US" sz="2400" i="1" dirty="0"/>
              <a:t>Homo sapiens</a:t>
            </a:r>
            <a:r>
              <a:rPr lang="en-US" altLang="en-US" sz="2400" dirty="0"/>
              <a:t>):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339CC8F6-46D2-BA40-BB60-0D7973B817E1}"/>
              </a:ext>
            </a:extLst>
          </p:cNvPr>
          <p:cNvGrpSpPr>
            <a:grpSpLocks/>
          </p:cNvGrpSpPr>
          <p:nvPr/>
        </p:nvGrpSpPr>
        <p:grpSpPr bwMode="auto">
          <a:xfrm>
            <a:off x="2040805" y="2202916"/>
            <a:ext cx="8110389" cy="4403452"/>
            <a:chOff x="0" y="0"/>
            <a:chExt cx="7266" cy="3945"/>
          </a:xfrm>
        </p:grpSpPr>
        <p:sp>
          <p:nvSpPr>
            <p:cNvPr id="164869" name="Rectangle 4">
              <a:extLst>
                <a:ext uri="{FF2B5EF4-FFF2-40B4-BE49-F238E27FC236}">
                  <a16:creationId xmlns:a16="http://schemas.microsoft.com/office/drawing/2014/main" id="{2F948A8D-6EF8-0947-96C3-DECC795F7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" y="3704"/>
              <a:ext cx="1359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>
                <a:lnSpc>
                  <a:spcPct val="113000"/>
                </a:lnSpc>
              </a:pPr>
              <a:r>
                <a:rPr lang="en-US" altLang="en-US" sz="1687" b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African origin</a:t>
              </a:r>
            </a:p>
          </p:txBody>
        </p:sp>
        <p:sp>
          <p:nvSpPr>
            <p:cNvPr id="164870" name="Rectangle 5">
              <a:extLst>
                <a:ext uri="{FF2B5EF4-FFF2-40B4-BE49-F238E27FC236}">
                  <a16:creationId xmlns:a16="http://schemas.microsoft.com/office/drawing/2014/main" id="{41173FEC-8FCF-1B4E-BEC7-B9E72D65A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" y="2824"/>
              <a:ext cx="1071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>
                <a:lnSpc>
                  <a:spcPct val="117000"/>
                </a:lnSpc>
              </a:pPr>
              <a:r>
                <a:rPr lang="en-US" altLang="en-US" sz="1266" b="1" i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Homo erectus</a:t>
              </a:r>
            </a:p>
          </p:txBody>
        </p:sp>
        <p:sp>
          <p:nvSpPr>
            <p:cNvPr id="164871" name="Rectangle 6">
              <a:extLst>
                <a:ext uri="{FF2B5EF4-FFF2-40B4-BE49-F238E27FC236}">
                  <a16:creationId xmlns:a16="http://schemas.microsoft.com/office/drawing/2014/main" id="{5EBCD8D5-72B5-F345-9743-8BE98ABD4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" y="1816"/>
              <a:ext cx="1160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algn="ctr" eaLnBrk="1" hangingPunct="1">
                <a:lnSpc>
                  <a:spcPct val="111000"/>
                </a:lnSpc>
              </a:pPr>
              <a:r>
                <a:rPr lang="en-US" altLang="en-US" sz="1266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Archaic</a:t>
              </a:r>
              <a:endParaRPr lang="en-US" altLang="en-US" sz="12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  <a:p>
              <a:pPr algn="ctr" eaLnBrk="1" hangingPunct="1">
                <a:lnSpc>
                  <a:spcPct val="111000"/>
                </a:lnSpc>
              </a:pPr>
              <a:r>
                <a:rPr lang="en-US" altLang="en-US" sz="1266" b="1" i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Homo sapiens</a:t>
              </a:r>
            </a:p>
          </p:txBody>
        </p:sp>
        <p:sp>
          <p:nvSpPr>
            <p:cNvPr id="164872" name="Rectangle 7">
              <a:extLst>
                <a:ext uri="{FF2B5EF4-FFF2-40B4-BE49-F238E27FC236}">
                  <a16:creationId xmlns:a16="http://schemas.microsoft.com/office/drawing/2014/main" id="{3BD529FB-CA96-D54D-86F6-E580982EA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" y="960"/>
              <a:ext cx="1160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algn="ctr" eaLnBrk="1" hangingPunct="1">
                <a:lnSpc>
                  <a:spcPct val="111000"/>
                </a:lnSpc>
              </a:pPr>
              <a:r>
                <a:rPr lang="en-US" altLang="en-US" sz="1266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Modern</a:t>
              </a:r>
              <a:endParaRPr lang="en-US" altLang="en-US" sz="1266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  <a:p>
              <a:pPr algn="ctr" eaLnBrk="1" hangingPunct="1">
                <a:lnSpc>
                  <a:spcPct val="111000"/>
                </a:lnSpc>
              </a:pPr>
              <a:r>
                <a:rPr lang="en-US" altLang="en-US" sz="1266" b="1" i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Homo sapiens</a:t>
              </a:r>
            </a:p>
          </p:txBody>
        </p:sp>
        <p:sp>
          <p:nvSpPr>
            <p:cNvPr id="164873" name="Line 8">
              <a:extLst>
                <a:ext uri="{FF2B5EF4-FFF2-40B4-BE49-F238E27FC236}">
                  <a16:creationId xmlns:a16="http://schemas.microsoft.com/office/drawing/2014/main" id="{4729E213-2748-434C-99DF-DB4C557391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4" y="816"/>
              <a:ext cx="0" cy="2834"/>
            </a:xfrm>
            <a:prstGeom prst="line">
              <a:avLst/>
            </a:prstGeom>
            <a:noFill/>
            <a:ln w="127000">
              <a:solidFill>
                <a:srgbClr val="6E361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74" name="AutoShape 9">
              <a:extLst>
                <a:ext uri="{FF2B5EF4-FFF2-40B4-BE49-F238E27FC236}">
                  <a16:creationId xmlns:a16="http://schemas.microsoft.com/office/drawing/2014/main" id="{564BDB15-1847-CE42-B146-9F4C5D424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" y="824"/>
              <a:ext cx="1136" cy="2488"/>
            </a:xfrm>
            <a:custGeom>
              <a:avLst/>
              <a:gdLst>
                <a:gd name="T0" fmla="*/ 0 w 20613"/>
                <a:gd name="T1" fmla="*/ 0 h 21600"/>
                <a:gd name="T2" fmla="*/ 0 w 20613"/>
                <a:gd name="T3" fmla="*/ 0 h 21600"/>
                <a:gd name="T4" fmla="*/ 0 w 20613"/>
                <a:gd name="T5" fmla="*/ 0 h 21600"/>
                <a:gd name="T6" fmla="*/ 0 w 20613"/>
                <a:gd name="T7" fmla="*/ 0 h 21600"/>
                <a:gd name="T8" fmla="*/ 0 w 20613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13"/>
                <a:gd name="T16" fmla="*/ 0 h 21600"/>
                <a:gd name="T17" fmla="*/ 20613 w 20613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13" h="21600">
                  <a:moveTo>
                    <a:pt x="33" y="0"/>
                  </a:moveTo>
                  <a:lnTo>
                    <a:pt x="1" y="17153"/>
                  </a:lnTo>
                  <a:cubicBezTo>
                    <a:pt x="1" y="17153"/>
                    <a:pt x="-310" y="21600"/>
                    <a:pt x="10600" y="21600"/>
                  </a:cubicBezTo>
                  <a:cubicBezTo>
                    <a:pt x="21290" y="21600"/>
                    <a:pt x="20604" y="17209"/>
                    <a:pt x="20604" y="17209"/>
                  </a:cubicBezTo>
                  <a:lnTo>
                    <a:pt x="20604" y="0"/>
                  </a:lnTo>
                </a:path>
              </a:pathLst>
            </a:custGeom>
            <a:noFill/>
            <a:ln w="127000">
              <a:solidFill>
                <a:srgbClr val="6E361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/>
              <a:endParaRPr lang="en-US" altLang="en-US" sz="1969"/>
            </a:p>
          </p:txBody>
        </p:sp>
        <p:sp>
          <p:nvSpPr>
            <p:cNvPr id="164875" name="Rectangle 10">
              <a:extLst>
                <a:ext uri="{FF2B5EF4-FFF2-40B4-BE49-F238E27FC236}">
                  <a16:creationId xmlns:a16="http://schemas.microsoft.com/office/drawing/2014/main" id="{E2BA362A-BA5B-B243-AF4A-723F8A660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" y="3704"/>
              <a:ext cx="1359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>
                <a:lnSpc>
                  <a:spcPct val="113000"/>
                </a:lnSpc>
              </a:pPr>
              <a:r>
                <a:rPr lang="en-US" altLang="en-US" sz="1687" b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African origin</a:t>
              </a:r>
            </a:p>
          </p:txBody>
        </p:sp>
        <p:grpSp>
          <p:nvGrpSpPr>
            <p:cNvPr id="164876" name="Group 11">
              <a:extLst>
                <a:ext uri="{FF2B5EF4-FFF2-40B4-BE49-F238E27FC236}">
                  <a16:creationId xmlns:a16="http://schemas.microsoft.com/office/drawing/2014/main" id="{42457064-8625-C749-8509-0673DE91D5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40" y="752"/>
              <a:ext cx="826" cy="2858"/>
              <a:chOff x="0" y="0"/>
              <a:chExt cx="826" cy="2858"/>
            </a:xfrm>
          </p:grpSpPr>
          <p:sp>
            <p:nvSpPr>
              <p:cNvPr id="164904" name="Rectangle 12">
                <a:extLst>
                  <a:ext uri="{FF2B5EF4-FFF2-40B4-BE49-F238E27FC236}">
                    <a16:creationId xmlns:a16="http://schemas.microsoft.com/office/drawing/2014/main" id="{BC69CBDE-600E-224A-BD31-BBE09A0B7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" y="0"/>
                <a:ext cx="605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114300"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>
                  <a:lnSpc>
                    <a:spcPct val="117000"/>
                  </a:lnSpc>
                </a:pPr>
                <a:r>
                  <a:rPr lang="en-US" altLang="en-US" sz="1266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Present</a:t>
                </a:r>
              </a:p>
            </p:txBody>
          </p:sp>
          <p:sp>
            <p:nvSpPr>
              <p:cNvPr id="164905" name="Rectangle 13">
                <a:extLst>
                  <a:ext uri="{FF2B5EF4-FFF2-40B4-BE49-F238E27FC236}">
                    <a16:creationId xmlns:a16="http://schemas.microsoft.com/office/drawing/2014/main" id="{48990910-2C9D-B348-8992-FE79CA193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1200"/>
                <a:ext cx="650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114300"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>
                  <a:lnSpc>
                    <a:spcPct val="117000"/>
                  </a:lnSpc>
                </a:pPr>
                <a:r>
                  <a:rPr lang="en-US" altLang="en-US" sz="1266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0.5 MYA</a:t>
                </a:r>
              </a:p>
            </p:txBody>
          </p:sp>
          <p:sp>
            <p:nvSpPr>
              <p:cNvPr id="164906" name="Rectangle 14">
                <a:extLst>
                  <a:ext uri="{FF2B5EF4-FFF2-40B4-BE49-F238E27FC236}">
                    <a16:creationId xmlns:a16="http://schemas.microsoft.com/office/drawing/2014/main" id="{3665A3F8-853D-4043-A74D-C9BC31250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2672"/>
                <a:ext cx="650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114300"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20700" algn="l"/>
                  </a:tabLs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>
                  <a:lnSpc>
                    <a:spcPct val="117000"/>
                  </a:lnSpc>
                </a:pPr>
                <a:r>
                  <a:rPr lang="en-US" altLang="en-US" sz="1266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1.0 MYA</a:t>
                </a:r>
              </a:p>
            </p:txBody>
          </p:sp>
          <p:grpSp>
            <p:nvGrpSpPr>
              <p:cNvPr id="164907" name="Group 15">
                <a:extLst>
                  <a:ext uri="{FF2B5EF4-FFF2-40B4-BE49-F238E27FC236}">
                    <a16:creationId xmlns:a16="http://schemas.microsoft.com/office/drawing/2014/main" id="{FA5195D4-0BB8-4A4A-BBDD-5A3491BA58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80"/>
                <a:ext cx="160" cy="2680"/>
                <a:chOff x="0" y="0"/>
                <a:chExt cx="160" cy="2680"/>
              </a:xfrm>
            </p:grpSpPr>
            <p:sp>
              <p:nvSpPr>
                <p:cNvPr id="164908" name="Line 16">
                  <a:extLst>
                    <a:ext uri="{FF2B5EF4-FFF2-40B4-BE49-F238E27FC236}">
                      <a16:creationId xmlns:a16="http://schemas.microsoft.com/office/drawing/2014/main" id="{F439B6BD-AAF1-8A4F-9870-3EC88D960C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" y="1240"/>
                  <a:ext cx="145" cy="0"/>
                </a:xfrm>
                <a:prstGeom prst="line">
                  <a:avLst/>
                </a:prstGeom>
                <a:noFill/>
                <a:ln w="50800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 sz="1266"/>
                </a:p>
              </p:txBody>
            </p:sp>
            <p:sp>
              <p:nvSpPr>
                <p:cNvPr id="164909" name="AutoShape 17">
                  <a:extLst>
                    <a:ext uri="{FF2B5EF4-FFF2-40B4-BE49-F238E27FC236}">
                      <a16:creationId xmlns:a16="http://schemas.microsoft.com/office/drawing/2014/main" id="{E87C6C6E-393D-5F45-AB97-B104C00A6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144" cy="26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16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</a:path>
                  </a:pathLst>
                </a:custGeom>
                <a:noFill/>
                <a:ln w="50800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1pPr>
                  <a:lvl2pPr marL="37931725" indent="-37474525" eaLnBrk="0" hangingPunct="0"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2pPr>
                  <a:lvl3pPr eaLnBrk="0" hangingPunct="0"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3pPr>
                  <a:lvl4pPr eaLnBrk="0" hangingPunct="0"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4pPr>
                  <a:lvl5pPr eaLnBrk="0" hangingPunct="0"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Helvetica" pitchFamily="2" charset="0"/>
                      <a:ea typeface="ヒラギノ角ゴ ProN W3" panose="020B0300000000000000" pitchFamily="34" charset="-128"/>
                      <a:sym typeface="Helvetica" pitchFamily="2" charset="0"/>
                    </a:defRPr>
                  </a:lvl9pPr>
                </a:lstStyle>
                <a:p>
                  <a:pPr eaLnBrk="1" hangingPunct="1"/>
                  <a:endParaRPr lang="en-US" altLang="en-US" sz="1969"/>
                </a:p>
              </p:txBody>
            </p:sp>
          </p:grpSp>
        </p:grpSp>
        <p:sp>
          <p:nvSpPr>
            <p:cNvPr id="164877" name="Line 18">
              <a:extLst>
                <a:ext uri="{FF2B5EF4-FFF2-40B4-BE49-F238E27FC236}">
                  <a16:creationId xmlns:a16="http://schemas.microsoft.com/office/drawing/2014/main" id="{D252A7E5-77FA-764A-B05E-F5645026C7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6" y="864"/>
              <a:ext cx="252" cy="25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78" name="Line 19">
              <a:extLst>
                <a:ext uri="{FF2B5EF4-FFF2-40B4-BE49-F238E27FC236}">
                  <a16:creationId xmlns:a16="http://schemas.microsoft.com/office/drawing/2014/main" id="{1B562906-B2C4-DC4D-9EE8-2BF12EC38B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5" y="1411"/>
              <a:ext cx="273" cy="229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79" name="Line 20">
              <a:extLst>
                <a:ext uri="{FF2B5EF4-FFF2-40B4-BE49-F238E27FC236}">
                  <a16:creationId xmlns:a16="http://schemas.microsoft.com/office/drawing/2014/main" id="{CC9A5B22-741B-1F45-B842-BFF274687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6" y="1936"/>
              <a:ext cx="252" cy="25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80" name="Line 21">
              <a:extLst>
                <a:ext uri="{FF2B5EF4-FFF2-40B4-BE49-F238E27FC236}">
                  <a16:creationId xmlns:a16="http://schemas.microsoft.com/office/drawing/2014/main" id="{213EC9B5-B244-574C-80EC-2F6AA84404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5" y="2483"/>
              <a:ext cx="273" cy="229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81" name="Line 22">
              <a:extLst>
                <a:ext uri="{FF2B5EF4-FFF2-40B4-BE49-F238E27FC236}">
                  <a16:creationId xmlns:a16="http://schemas.microsoft.com/office/drawing/2014/main" id="{F15B23F5-D695-B44A-80F0-04A60C3D47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2" y="1400"/>
              <a:ext cx="252" cy="25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82" name="Line 23">
              <a:extLst>
                <a:ext uri="{FF2B5EF4-FFF2-40B4-BE49-F238E27FC236}">
                  <a16:creationId xmlns:a16="http://schemas.microsoft.com/office/drawing/2014/main" id="{23975DB3-C88C-A24D-9117-68CE17EAD8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01" y="875"/>
              <a:ext cx="273" cy="229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83" name="Line 24">
              <a:extLst>
                <a:ext uri="{FF2B5EF4-FFF2-40B4-BE49-F238E27FC236}">
                  <a16:creationId xmlns:a16="http://schemas.microsoft.com/office/drawing/2014/main" id="{A850C869-A4CD-AF4C-A1E3-63995533AB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6" y="2472"/>
              <a:ext cx="252" cy="25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84" name="Line 25">
              <a:extLst>
                <a:ext uri="{FF2B5EF4-FFF2-40B4-BE49-F238E27FC236}">
                  <a16:creationId xmlns:a16="http://schemas.microsoft.com/office/drawing/2014/main" id="{B369368B-B5D9-2548-8AF7-B7C31E8D32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01" y="1947"/>
              <a:ext cx="273" cy="229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sp>
          <p:nvSpPr>
            <p:cNvPr id="164885" name="Rectangle 26">
              <a:extLst>
                <a:ext uri="{FF2B5EF4-FFF2-40B4-BE49-F238E27FC236}">
                  <a16:creationId xmlns:a16="http://schemas.microsoft.com/office/drawing/2014/main" id="{B78E3380-D9EC-2B49-914D-4755BF165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" y="88"/>
              <a:ext cx="240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algn="ctr" eaLnBrk="1" hangingPunct="1">
                <a:lnSpc>
                  <a:spcPct val="104000"/>
                </a:lnSpc>
              </a:pPr>
              <a:r>
                <a:rPr lang="en-US" altLang="en-US" sz="1687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Multi-regional Hypothesis</a:t>
              </a:r>
            </a:p>
          </p:txBody>
        </p:sp>
        <p:sp>
          <p:nvSpPr>
            <p:cNvPr id="164886" name="Rectangle 27">
              <a:extLst>
                <a:ext uri="{FF2B5EF4-FFF2-40B4-BE49-F238E27FC236}">
                  <a16:creationId xmlns:a16="http://schemas.microsoft.com/office/drawing/2014/main" id="{BBE038CB-E10F-7D46-9B62-1AE7B58FA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" y="0"/>
              <a:ext cx="230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9065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algn="ctr" eaLnBrk="1" hangingPunct="1">
                <a:lnSpc>
                  <a:spcPct val="104000"/>
                </a:lnSpc>
              </a:pPr>
              <a:r>
                <a:rPr lang="en-US" altLang="en-US" sz="1687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Replacement Hypothesis</a:t>
              </a:r>
            </a:p>
            <a:p>
              <a:pPr algn="ctr" eaLnBrk="1" hangingPunct="1">
                <a:lnSpc>
                  <a:spcPct val="106000"/>
                </a:lnSpc>
              </a:pPr>
              <a:r>
                <a:rPr lang="en-US" altLang="en-US" sz="1266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(</a:t>
              </a:r>
              <a:r>
                <a:rPr lang="en-US" altLang="en-US" sz="1266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Out of Africa</a:t>
              </a:r>
              <a:r>
                <a:rPr lang="en-US" altLang="en-US" sz="1266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 / </a:t>
              </a:r>
              <a:r>
                <a:rPr lang="en-US" altLang="en-US" sz="1266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Eve Hypotheses</a:t>
              </a:r>
              <a:r>
                <a:rPr lang="en-US" altLang="en-US" sz="1266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)</a:t>
              </a:r>
            </a:p>
          </p:txBody>
        </p:sp>
        <p:sp>
          <p:nvSpPr>
            <p:cNvPr id="164887" name="Rectangle 28">
              <a:extLst>
                <a:ext uri="{FF2B5EF4-FFF2-40B4-BE49-F238E27FC236}">
                  <a16:creationId xmlns:a16="http://schemas.microsoft.com/office/drawing/2014/main" id="{D2C866AD-7AF5-294C-B993-52A50E07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304"/>
              <a:ext cx="757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>
                <a:lnSpc>
                  <a:spcPct val="117000"/>
                </a:lnSpc>
              </a:pPr>
              <a:r>
                <a:rPr lang="en-US" altLang="en-US" sz="1266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Gene flow</a:t>
              </a:r>
            </a:p>
          </p:txBody>
        </p:sp>
        <p:sp>
          <p:nvSpPr>
            <p:cNvPr id="96285" name="Line 29">
              <a:extLst>
                <a:ext uri="{FF2B5EF4-FFF2-40B4-BE49-F238E27FC236}">
                  <a16:creationId xmlns:a16="http://schemas.microsoft.com/office/drawing/2014/main" id="{E3063A98-CC54-6342-AB0E-B1B21DC53D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4" y="2090"/>
              <a:ext cx="486" cy="27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 type="oval" w="med" len="med"/>
              <a:tailEnd/>
            </a:ln>
            <a:effectLst>
              <a:outerShdw blurRad="25400" dist="12699" dir="5400000" algn="ctr" rotWithShape="0">
                <a:schemeClr val="bg2">
                  <a:alpha val="2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  <p:grpSp>
          <p:nvGrpSpPr>
            <p:cNvPr id="164889" name="Group 30">
              <a:extLst>
                <a:ext uri="{FF2B5EF4-FFF2-40B4-BE49-F238E27FC236}">
                  <a16:creationId xmlns:a16="http://schemas.microsoft.com/office/drawing/2014/main" id="{DFAFF60B-5A26-534E-905C-E8C41EB73F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27" y="832"/>
              <a:ext cx="1441" cy="2794"/>
              <a:chOff x="0" y="0"/>
              <a:chExt cx="1440" cy="2794"/>
            </a:xfrm>
          </p:grpSpPr>
          <p:sp>
            <p:nvSpPr>
              <p:cNvPr id="164892" name="Line 31">
                <a:extLst>
                  <a:ext uri="{FF2B5EF4-FFF2-40B4-BE49-F238E27FC236}">
                    <a16:creationId xmlns:a16="http://schemas.microsoft.com/office/drawing/2014/main" id="{11B5C488-39B0-5E43-8946-DD70374857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0" y="1864"/>
                <a:ext cx="0" cy="930"/>
              </a:xfrm>
              <a:prstGeom prst="line">
                <a:avLst/>
              </a:prstGeom>
              <a:noFill/>
              <a:ln w="127000">
                <a:solidFill>
                  <a:srgbClr val="6E361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  <p:sp>
            <p:nvSpPr>
              <p:cNvPr id="164893" name="AutoShape 32">
                <a:extLst>
                  <a:ext uri="{FF2B5EF4-FFF2-40B4-BE49-F238E27FC236}">
                    <a16:creationId xmlns:a16="http://schemas.microsoft.com/office/drawing/2014/main" id="{BEE49C4F-9D0C-664B-9439-00F0CA41D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" y="1872"/>
                <a:ext cx="1192" cy="688"/>
              </a:xfrm>
              <a:custGeom>
                <a:avLst/>
                <a:gdLst>
                  <a:gd name="T0" fmla="*/ 0 w 20613"/>
                  <a:gd name="T1" fmla="*/ 0 h 21600"/>
                  <a:gd name="T2" fmla="*/ 0 w 20613"/>
                  <a:gd name="T3" fmla="*/ 0 h 21600"/>
                  <a:gd name="T4" fmla="*/ 0 w 20613"/>
                  <a:gd name="T5" fmla="*/ 0 h 21600"/>
                  <a:gd name="T6" fmla="*/ 0 w 20613"/>
                  <a:gd name="T7" fmla="*/ 0 h 21600"/>
                  <a:gd name="T8" fmla="*/ 0 w 20613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613"/>
                  <a:gd name="T16" fmla="*/ 0 h 21600"/>
                  <a:gd name="T17" fmla="*/ 20613 w 20613"/>
                  <a:gd name="T18" fmla="*/ 21600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613" h="21600">
                    <a:moveTo>
                      <a:pt x="1" y="0"/>
                    </a:moveTo>
                    <a:lnTo>
                      <a:pt x="1" y="6900"/>
                    </a:lnTo>
                    <a:cubicBezTo>
                      <a:pt x="1" y="6900"/>
                      <a:pt x="-310" y="21600"/>
                      <a:pt x="10601" y="21600"/>
                    </a:cubicBezTo>
                    <a:cubicBezTo>
                      <a:pt x="21290" y="21600"/>
                      <a:pt x="20604" y="7086"/>
                      <a:pt x="20604" y="7086"/>
                    </a:cubicBezTo>
                    <a:lnTo>
                      <a:pt x="20527" y="0"/>
                    </a:lnTo>
                  </a:path>
                </a:pathLst>
              </a:custGeom>
              <a:noFill/>
              <a:ln w="127000">
                <a:solidFill>
                  <a:srgbClr val="6E361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/>
                <a:endParaRPr lang="en-US" altLang="en-US" sz="1969"/>
              </a:p>
            </p:txBody>
          </p:sp>
          <p:sp>
            <p:nvSpPr>
              <p:cNvPr id="164894" name="AutoShape 33">
                <a:extLst>
                  <a:ext uri="{FF2B5EF4-FFF2-40B4-BE49-F238E27FC236}">
                    <a16:creationId xmlns:a16="http://schemas.microsoft.com/office/drawing/2014/main" id="{E801C6AE-4AE7-E241-95C2-DC04C6EBF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" y="1008"/>
                <a:ext cx="1192" cy="520"/>
              </a:xfrm>
              <a:custGeom>
                <a:avLst/>
                <a:gdLst>
                  <a:gd name="T0" fmla="*/ 0 w 20613"/>
                  <a:gd name="T1" fmla="*/ 0 h 21600"/>
                  <a:gd name="T2" fmla="*/ 0 w 20613"/>
                  <a:gd name="T3" fmla="*/ 0 h 21600"/>
                  <a:gd name="T4" fmla="*/ 0 w 20613"/>
                  <a:gd name="T5" fmla="*/ 0 h 21600"/>
                  <a:gd name="T6" fmla="*/ 0 w 20613"/>
                  <a:gd name="T7" fmla="*/ 0 h 21600"/>
                  <a:gd name="T8" fmla="*/ 0 w 20613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613"/>
                  <a:gd name="T16" fmla="*/ 0 h 21600"/>
                  <a:gd name="T17" fmla="*/ 20613 w 20613"/>
                  <a:gd name="T18" fmla="*/ 21600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613" h="21600">
                    <a:moveTo>
                      <a:pt x="1" y="0"/>
                    </a:moveTo>
                    <a:lnTo>
                      <a:pt x="1" y="6900"/>
                    </a:lnTo>
                    <a:cubicBezTo>
                      <a:pt x="1" y="6900"/>
                      <a:pt x="-310" y="21600"/>
                      <a:pt x="10601" y="21600"/>
                    </a:cubicBezTo>
                    <a:cubicBezTo>
                      <a:pt x="21290" y="21600"/>
                      <a:pt x="20604" y="7086"/>
                      <a:pt x="20604" y="7086"/>
                    </a:cubicBezTo>
                    <a:lnTo>
                      <a:pt x="20527" y="0"/>
                    </a:lnTo>
                  </a:path>
                </a:pathLst>
              </a:custGeom>
              <a:noFill/>
              <a:ln w="127000">
                <a:solidFill>
                  <a:srgbClr val="6E361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/>
                <a:endParaRPr lang="en-US" altLang="en-US" sz="1969"/>
              </a:p>
            </p:txBody>
          </p:sp>
          <p:sp>
            <p:nvSpPr>
              <p:cNvPr id="164895" name="AutoShape 34">
                <a:extLst>
                  <a:ext uri="{FF2B5EF4-FFF2-40B4-BE49-F238E27FC236}">
                    <a16:creationId xmlns:a16="http://schemas.microsoft.com/office/drawing/2014/main" id="{187BC6DC-A6E1-4541-AF32-FB52412F5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" y="0"/>
                <a:ext cx="1192" cy="688"/>
              </a:xfrm>
              <a:custGeom>
                <a:avLst/>
                <a:gdLst>
                  <a:gd name="T0" fmla="*/ 0 w 20613"/>
                  <a:gd name="T1" fmla="*/ 0 h 21600"/>
                  <a:gd name="T2" fmla="*/ 0 w 20613"/>
                  <a:gd name="T3" fmla="*/ 0 h 21600"/>
                  <a:gd name="T4" fmla="*/ 0 w 20613"/>
                  <a:gd name="T5" fmla="*/ 0 h 21600"/>
                  <a:gd name="T6" fmla="*/ 0 w 20613"/>
                  <a:gd name="T7" fmla="*/ 0 h 21600"/>
                  <a:gd name="T8" fmla="*/ 0 w 20613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613"/>
                  <a:gd name="T16" fmla="*/ 0 h 21600"/>
                  <a:gd name="T17" fmla="*/ 20613 w 20613"/>
                  <a:gd name="T18" fmla="*/ 21600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613" h="21600">
                    <a:moveTo>
                      <a:pt x="1" y="0"/>
                    </a:moveTo>
                    <a:lnTo>
                      <a:pt x="1" y="6900"/>
                    </a:lnTo>
                    <a:cubicBezTo>
                      <a:pt x="1" y="6900"/>
                      <a:pt x="-310" y="21600"/>
                      <a:pt x="10601" y="21600"/>
                    </a:cubicBezTo>
                    <a:cubicBezTo>
                      <a:pt x="21290" y="21600"/>
                      <a:pt x="20604" y="7086"/>
                      <a:pt x="20604" y="7086"/>
                    </a:cubicBezTo>
                    <a:lnTo>
                      <a:pt x="20527" y="0"/>
                    </a:lnTo>
                  </a:path>
                </a:pathLst>
              </a:custGeom>
              <a:noFill/>
              <a:ln w="127000">
                <a:solidFill>
                  <a:srgbClr val="6E361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/>
                <a:endParaRPr lang="en-US" altLang="en-US" sz="1969"/>
              </a:p>
            </p:txBody>
          </p:sp>
          <p:sp>
            <p:nvSpPr>
              <p:cNvPr id="164896" name="AutoShape 35">
                <a:extLst>
                  <a:ext uri="{FF2B5EF4-FFF2-40B4-BE49-F238E27FC236}">
                    <a16:creationId xmlns:a16="http://schemas.microsoft.com/office/drawing/2014/main" id="{D50E55CE-5018-A446-8763-9A15A8B79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" y="1008"/>
                <a:ext cx="288" cy="1072"/>
              </a:xfrm>
              <a:custGeom>
                <a:avLst/>
                <a:gdLst>
                  <a:gd name="T0" fmla="*/ 0 w 21018"/>
                  <a:gd name="T1" fmla="*/ 0 h 21600"/>
                  <a:gd name="T2" fmla="*/ 0 w 21018"/>
                  <a:gd name="T3" fmla="*/ 0 h 21600"/>
                  <a:gd name="T4" fmla="*/ 0 w 21018"/>
                  <a:gd name="T5" fmla="*/ 0 h 21600"/>
                  <a:gd name="T6" fmla="*/ 0 w 21018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18"/>
                  <a:gd name="T13" fmla="*/ 0 h 21600"/>
                  <a:gd name="T14" fmla="*/ 21018 w 21018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18" h="21600">
                    <a:moveTo>
                      <a:pt x="584" y="21600"/>
                    </a:moveTo>
                    <a:cubicBezTo>
                      <a:pt x="584" y="21600"/>
                      <a:pt x="20411" y="21131"/>
                      <a:pt x="21005" y="16111"/>
                    </a:cubicBezTo>
                    <a:cubicBezTo>
                      <a:pt x="21600" y="11092"/>
                      <a:pt x="0" y="10813"/>
                      <a:pt x="0" y="4249"/>
                    </a:cubicBezTo>
                    <a:cubicBezTo>
                      <a:pt x="0" y="1260"/>
                      <a:pt x="0" y="0"/>
                      <a:pt x="0" y="0"/>
                    </a:cubicBezTo>
                  </a:path>
                </a:pathLst>
              </a:custGeom>
              <a:noFill/>
              <a:ln w="127000">
                <a:solidFill>
                  <a:srgbClr val="6E361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/>
                <a:endParaRPr lang="en-US" altLang="en-US" sz="1969"/>
              </a:p>
            </p:txBody>
          </p:sp>
          <p:sp>
            <p:nvSpPr>
              <p:cNvPr id="164897" name="AutoShape 36">
                <a:extLst>
                  <a:ext uri="{FF2B5EF4-FFF2-40B4-BE49-F238E27FC236}">
                    <a16:creationId xmlns:a16="http://schemas.microsoft.com/office/drawing/2014/main" id="{E14E2BF9-D7DB-9643-9913-F52FDD071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" y="0"/>
                <a:ext cx="288" cy="1208"/>
              </a:xfrm>
              <a:custGeom>
                <a:avLst/>
                <a:gdLst>
                  <a:gd name="T0" fmla="*/ 0 w 21018"/>
                  <a:gd name="T1" fmla="*/ 0 h 21600"/>
                  <a:gd name="T2" fmla="*/ 0 w 21018"/>
                  <a:gd name="T3" fmla="*/ 0 h 21600"/>
                  <a:gd name="T4" fmla="*/ 0 w 21018"/>
                  <a:gd name="T5" fmla="*/ 0 h 21600"/>
                  <a:gd name="T6" fmla="*/ 0 w 21018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018"/>
                  <a:gd name="T13" fmla="*/ 0 h 21600"/>
                  <a:gd name="T14" fmla="*/ 21018 w 21018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018" h="21600">
                    <a:moveTo>
                      <a:pt x="584" y="21600"/>
                    </a:moveTo>
                    <a:cubicBezTo>
                      <a:pt x="584" y="21600"/>
                      <a:pt x="20411" y="21131"/>
                      <a:pt x="21005" y="16111"/>
                    </a:cubicBezTo>
                    <a:cubicBezTo>
                      <a:pt x="21600" y="11092"/>
                      <a:pt x="0" y="10813"/>
                      <a:pt x="0" y="4249"/>
                    </a:cubicBezTo>
                    <a:cubicBezTo>
                      <a:pt x="0" y="1260"/>
                      <a:pt x="0" y="0"/>
                      <a:pt x="0" y="0"/>
                    </a:cubicBezTo>
                  </a:path>
                </a:pathLst>
              </a:custGeom>
              <a:noFill/>
              <a:ln w="127000">
                <a:solidFill>
                  <a:srgbClr val="6E361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1pPr>
                <a:lvl2pPr marL="37931725" indent="-37474525"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2pPr>
                <a:lvl3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3pPr>
                <a:lvl4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4pPr>
                <a:lvl5pPr eaLnBrk="0" hangingPunct="0"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Helvetica" pitchFamily="2" charset="0"/>
                    <a:ea typeface="ヒラギノ角ゴ ProN W3" panose="020B0300000000000000" pitchFamily="34" charset="-128"/>
                    <a:sym typeface="Helvetica" pitchFamily="2" charset="0"/>
                  </a:defRPr>
                </a:lvl9pPr>
              </a:lstStyle>
              <a:p>
                <a:pPr eaLnBrk="1" hangingPunct="1"/>
                <a:endParaRPr lang="en-US" altLang="en-US" sz="1969"/>
              </a:p>
            </p:txBody>
          </p:sp>
          <p:sp>
            <p:nvSpPr>
              <p:cNvPr id="164898" name="Line 37">
                <a:extLst>
                  <a:ext uri="{FF2B5EF4-FFF2-40B4-BE49-F238E27FC236}">
                    <a16:creationId xmlns:a16="http://schemas.microsoft.com/office/drawing/2014/main" id="{FBEC0C7D-8C3F-BB4A-983A-3D09661ABF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992"/>
                <a:ext cx="240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  <p:sp>
            <p:nvSpPr>
              <p:cNvPr id="164899" name="Line 38">
                <a:extLst>
                  <a:ext uri="{FF2B5EF4-FFF2-40B4-BE49-F238E27FC236}">
                    <a16:creationId xmlns:a16="http://schemas.microsoft.com/office/drawing/2014/main" id="{013AE1D5-5BCC-A541-B9AD-128188F64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4" y="992"/>
                <a:ext cx="240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  <p:sp>
            <p:nvSpPr>
              <p:cNvPr id="164900" name="Line 39">
                <a:extLst>
                  <a:ext uri="{FF2B5EF4-FFF2-40B4-BE49-F238E27FC236}">
                    <a16:creationId xmlns:a16="http://schemas.microsoft.com/office/drawing/2014/main" id="{6C2B603D-7A1E-CC46-AB32-3370217E6C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2" y="992"/>
                <a:ext cx="240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  <p:sp>
            <p:nvSpPr>
              <p:cNvPr id="164901" name="Line 40">
                <a:extLst>
                  <a:ext uri="{FF2B5EF4-FFF2-40B4-BE49-F238E27FC236}">
                    <a16:creationId xmlns:a16="http://schemas.microsoft.com/office/drawing/2014/main" id="{FB7C9CDB-CBC3-6D46-8ABB-D7D5A75D6C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" y="1848"/>
                <a:ext cx="240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  <p:sp>
            <p:nvSpPr>
              <p:cNvPr id="164902" name="Line 41">
                <a:extLst>
                  <a:ext uri="{FF2B5EF4-FFF2-40B4-BE49-F238E27FC236}">
                    <a16:creationId xmlns:a16="http://schemas.microsoft.com/office/drawing/2014/main" id="{85EDBB17-E0F6-AD46-BF99-E77951E0F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2" y="1848"/>
                <a:ext cx="240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  <p:sp>
            <p:nvSpPr>
              <p:cNvPr id="164903" name="Line 42">
                <a:extLst>
                  <a:ext uri="{FF2B5EF4-FFF2-40B4-BE49-F238E27FC236}">
                    <a16:creationId xmlns:a16="http://schemas.microsoft.com/office/drawing/2014/main" id="{0BCE25EF-93A7-7B4F-AB89-5933899EA5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1848"/>
                <a:ext cx="240" cy="0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266"/>
              </a:p>
            </p:txBody>
          </p:sp>
        </p:grpSp>
        <p:sp>
          <p:nvSpPr>
            <p:cNvPr id="164890" name="Rectangle 43">
              <a:extLst>
                <a:ext uri="{FF2B5EF4-FFF2-40B4-BE49-F238E27FC236}">
                  <a16:creationId xmlns:a16="http://schemas.microsoft.com/office/drawing/2014/main" id="{94A4CC13-1847-814C-9419-135587354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" y="2064"/>
              <a:ext cx="735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114300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1pPr>
              <a:lvl2pPr marL="37931725" indent="-37474525"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2pPr>
              <a:lvl3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3pPr>
              <a:lvl4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4pPr>
              <a:lvl5pPr eaLnBrk="0" hangingPunct="0"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20700" algn="l"/>
                </a:tabLst>
                <a:defRPr sz="2800">
                  <a:solidFill>
                    <a:schemeClr val="tx1"/>
                  </a:solidFill>
                  <a:latin typeface="Helvetica" pitchFamily="2" charset="0"/>
                  <a:ea typeface="ヒラギノ角ゴ ProN W3" panose="020B0300000000000000" pitchFamily="34" charset="-128"/>
                  <a:sym typeface="Helvetica" pitchFamily="2" charset="0"/>
                </a:defRPr>
              </a:lvl9pPr>
            </a:lstStyle>
            <a:p>
              <a:pPr eaLnBrk="1" hangingPunct="1">
                <a:lnSpc>
                  <a:spcPct val="117000"/>
                </a:lnSpc>
              </a:pPr>
              <a:r>
                <a:rPr lang="en-US" altLang="en-US" sz="1266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Extinction</a:t>
              </a:r>
            </a:p>
          </p:txBody>
        </p:sp>
        <p:sp>
          <p:nvSpPr>
            <p:cNvPr id="96300" name="Line 44">
              <a:extLst>
                <a:ext uri="{FF2B5EF4-FFF2-40B4-BE49-F238E27FC236}">
                  <a16:creationId xmlns:a16="http://schemas.microsoft.com/office/drawing/2014/main" id="{448293A7-8A78-B64A-B8BA-D901C4CAB9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2" y="1882"/>
              <a:ext cx="213" cy="2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miter lim="800000"/>
              <a:headEnd type="stealth" w="med" len="med"/>
              <a:tailEnd/>
            </a:ln>
            <a:effectLst>
              <a:outerShdw blurRad="25400" dist="12699" dir="5400000" algn="ctr" rotWithShape="0">
                <a:schemeClr val="bg2">
                  <a:alpha val="2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sz="1266"/>
            </a:p>
          </p:txBody>
        </p:sp>
      </p:grpSp>
    </p:spTree>
    <p:extLst>
      <p:ext uri="{BB962C8B-B14F-4D97-AF65-F5344CB8AC3E}">
        <p14:creationId xmlns:p14="http://schemas.microsoft.com/office/powerpoint/2010/main" val="2757624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 build="p" bldLvl="5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minin family tree graphic showing early hominins, australopithecines and hum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135"/>
            <a:ext cx="12188791" cy="690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517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PggkvB9_d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7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21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2778</Words>
  <Application>Microsoft Office PowerPoint</Application>
  <PresentationFormat>Widescreen</PresentationFormat>
  <Paragraphs>522</Paragraphs>
  <Slides>46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Helvetica</vt:lpstr>
      <vt:lpstr>Lucida Grande</vt:lpstr>
      <vt:lpstr>Lucida Sans Unicode</vt:lpstr>
      <vt:lpstr>Office Theme</vt:lpstr>
      <vt:lpstr>PowerPoint Presentation</vt:lpstr>
      <vt:lpstr>Learning Objectives</vt:lpstr>
      <vt:lpstr>Environment and hominin evolution</vt:lpstr>
      <vt:lpstr>Advantages of bipedalism</vt:lpstr>
      <vt:lpstr>Human Evolution - the short version</vt:lpstr>
      <vt:lpstr>Early Hominin sites</vt:lpstr>
      <vt:lpstr>PowerPoint Presentation</vt:lpstr>
      <vt:lpstr>Australopithecines</vt:lpstr>
      <vt:lpstr>Australopithecines</vt:lpstr>
      <vt:lpstr>Australopithecines</vt:lpstr>
      <vt:lpstr>Australopithecus afarensis vs. africanus</vt:lpstr>
      <vt:lpstr>PowerPoint Presentation</vt:lpstr>
      <vt:lpstr>PowerPoint Presentation</vt:lpstr>
      <vt:lpstr>PowerPoint Presentation</vt:lpstr>
      <vt:lpstr>PowerPoint Presentation</vt:lpstr>
      <vt:lpstr>Trends in Hominids</vt:lpstr>
      <vt:lpstr>The Australopithecines</vt:lpstr>
      <vt:lpstr>Australopithecus afarensis</vt:lpstr>
      <vt:lpstr>Australopithecus afarensis</vt:lpstr>
      <vt:lpstr>Australopithecus afarensis</vt:lpstr>
      <vt:lpstr>Australopithecus africanus</vt:lpstr>
      <vt:lpstr>Australopithecus africanus</vt:lpstr>
      <vt:lpstr>Australopithecus africanus</vt:lpstr>
      <vt:lpstr>Genus Paranthropus</vt:lpstr>
      <vt:lpstr>Paranthropus robustus</vt:lpstr>
      <vt:lpstr>Paranthropus robustus</vt:lpstr>
      <vt:lpstr>Paranthropus robustus</vt:lpstr>
      <vt:lpstr>Once We Were Not Alone</vt:lpstr>
      <vt:lpstr>Genus Homo</vt:lpstr>
      <vt:lpstr>Homo habilis</vt:lpstr>
      <vt:lpstr>Homo habilis</vt:lpstr>
      <vt:lpstr>Homo habilis</vt:lpstr>
      <vt:lpstr>Homo erectus</vt:lpstr>
      <vt:lpstr>Homo erectus</vt:lpstr>
      <vt:lpstr>Homo erectus</vt:lpstr>
      <vt:lpstr>Homo neanderthalensis</vt:lpstr>
      <vt:lpstr>Homo neanderthalensis</vt:lpstr>
      <vt:lpstr>Homo neanderthalensis</vt:lpstr>
      <vt:lpstr>Neanderthal Skeleton</vt:lpstr>
      <vt:lpstr>Homo neanderthalensis</vt:lpstr>
      <vt:lpstr>Homo sapiens</vt:lpstr>
      <vt:lpstr>Homo sapiens</vt:lpstr>
      <vt:lpstr>Homo sapiens</vt:lpstr>
      <vt:lpstr>The Origin of Modern Humans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</dc:creator>
  <cp:lastModifiedBy>Sharan Tagore</cp:lastModifiedBy>
  <cp:revision>42</cp:revision>
  <dcterms:created xsi:type="dcterms:W3CDTF">2016-09-01T01:36:18Z</dcterms:created>
  <dcterms:modified xsi:type="dcterms:W3CDTF">2020-08-13T12:43:02Z</dcterms:modified>
</cp:coreProperties>
</file>