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319" r:id="rId5"/>
    <p:sldId id="320" r:id="rId6"/>
    <p:sldId id="258" r:id="rId7"/>
    <p:sldId id="283" r:id="rId8"/>
    <p:sldId id="291" r:id="rId9"/>
    <p:sldId id="316" r:id="rId10"/>
    <p:sldId id="342" r:id="rId11"/>
    <p:sldId id="348" r:id="rId12"/>
    <p:sldId id="343" r:id="rId13"/>
    <p:sldId id="292" r:id="rId14"/>
    <p:sldId id="350" r:id="rId15"/>
    <p:sldId id="295" r:id="rId16"/>
    <p:sldId id="352" r:id="rId17"/>
    <p:sldId id="356" r:id="rId18"/>
    <p:sldId id="32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CE91F6-3FF9-4464-93FD-07A3505D2AC1}" v="2" dt="2026-02-23T01:02:12.3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80" y="31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an Tagore" userId="ed67c8ee-ddc5-4f38-b43f-048082c0d4a8" providerId="ADAL" clId="{24BEE5F0-4D21-45D9-B278-4A7AD34E1984}"/>
    <pc:docChg chg="undo custSel addSld delSld modSld sldOrd">
      <pc:chgData name="Sharan Tagore" userId="ed67c8ee-ddc5-4f38-b43f-048082c0d4a8" providerId="ADAL" clId="{24BEE5F0-4D21-45D9-B278-4A7AD34E1984}" dt="2026-02-23T01:02:12.312" v="799"/>
      <pc:docMkLst>
        <pc:docMk/>
      </pc:docMkLst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2970123682" sldId="258"/>
        </pc:sldMkLst>
        <pc:spChg chg="mod">
          <ac:chgData name="Sharan Tagore" userId="ed67c8ee-ddc5-4f38-b43f-048082c0d4a8" providerId="ADAL" clId="{24BEE5F0-4D21-45D9-B278-4A7AD34E1984}" dt="2026-02-21T10:40:35.783" v="2" actId="20577"/>
          <ac:spMkLst>
            <pc:docMk/>
            <pc:sldMk cId="2970123682" sldId="258"/>
            <ac:spMk id="3" creationId="{00000000-0000-0000-0000-000000000000}"/>
          </ac:spMkLst>
        </pc:spChg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2970123682" sldId="258"/>
            <ac:picMk id="5" creationId="{40D9BA09-6D7C-543F-0D48-D28CD2DF361C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0" sldId="283"/>
        </pc:sldMkLst>
        <pc:spChg chg="del">
          <ac:chgData name="Sharan Tagore" userId="ed67c8ee-ddc5-4f38-b43f-048082c0d4a8" providerId="ADAL" clId="{24BEE5F0-4D21-45D9-B278-4A7AD34E1984}" dt="2026-02-22T06:17:53.498" v="779" actId="478"/>
          <ac:spMkLst>
            <pc:docMk/>
            <pc:sldMk cId="0" sldId="283"/>
            <ac:spMk id="6" creationId="{5A25E7F4-F23F-07E7-A4AC-34F7DFE9E948}"/>
          </ac:spMkLst>
        </pc:spChg>
        <pc:spChg chg="mod">
          <ac:chgData name="Sharan Tagore" userId="ed67c8ee-ddc5-4f38-b43f-048082c0d4a8" providerId="ADAL" clId="{24BEE5F0-4D21-45D9-B278-4A7AD34E1984}" dt="2026-02-21T10:41:04.078" v="5" actId="207"/>
          <ac:spMkLst>
            <pc:docMk/>
            <pc:sldMk cId="0" sldId="283"/>
            <ac:spMk id="7172" creationId="{00000000-0000-0000-0000-000000000000}"/>
          </ac:spMkLst>
        </pc:spChg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0" sldId="283"/>
            <ac:picMk id="4" creationId="{9EE55870-163C-0404-9064-EA423DB3E39E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0" sldId="291"/>
        </pc:sldMkLst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0" sldId="291"/>
            <ac:picMk id="5" creationId="{17A4F2AB-64EB-5A56-DFC3-4C4E7A0B4CF6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0" sldId="292"/>
        </pc:sldMkLst>
        <pc:spChg chg="mod">
          <ac:chgData name="Sharan Tagore" userId="ed67c8ee-ddc5-4f38-b43f-048082c0d4a8" providerId="ADAL" clId="{24BEE5F0-4D21-45D9-B278-4A7AD34E1984}" dt="2026-02-21T10:47:48.256" v="98" actId="207"/>
          <ac:spMkLst>
            <pc:docMk/>
            <pc:sldMk cId="0" sldId="292"/>
            <ac:spMk id="3" creationId="{00000000-0000-0000-0000-000000000000}"/>
          </ac:spMkLst>
        </pc:spChg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0" sldId="292"/>
            <ac:picMk id="4" creationId="{D7187C84-6E2E-F917-5C73-60970952E90D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0" sldId="295"/>
        </pc:sldMkLst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0" sldId="295"/>
            <ac:picMk id="4" creationId="{2CFEAA34-C319-227A-B3FC-C03ADCE7AAB5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0" sldId="316"/>
        </pc:sldMkLst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0" sldId="316"/>
            <ac:picMk id="5" creationId="{33810532-A5D5-CD1F-0B06-D1DE2B83FB5E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4065634240" sldId="319"/>
        </pc:sldMkLst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4065634240" sldId="319"/>
            <ac:picMk id="4" creationId="{2304F7A2-C00D-B5B8-F2C9-A53A8E210B6C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720307538" sldId="320"/>
        </pc:sldMkLst>
        <pc:spChg chg="mod">
          <ac:chgData name="Sharan Tagore" userId="ed67c8ee-ddc5-4f38-b43f-048082c0d4a8" providerId="ADAL" clId="{24BEE5F0-4D21-45D9-B278-4A7AD34E1984}" dt="2026-02-22T06:17:43.896" v="778" actId="6549"/>
          <ac:spMkLst>
            <pc:docMk/>
            <pc:sldMk cId="720307538" sldId="320"/>
            <ac:spMk id="5" creationId="{00000000-0000-0000-0000-000000000000}"/>
          </ac:spMkLst>
        </pc:spChg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720307538" sldId="320"/>
            <ac:picMk id="3" creationId="{0C83CAEA-1CAC-45EA-4666-9EB1DA124A2E}"/>
          </ac:picMkLst>
        </pc:picChg>
      </pc:sldChg>
      <pc:sldChg chg="addSp delSp modSp mod or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1877374226" sldId="329"/>
        </pc:sldMkLst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1877374226" sldId="329"/>
            <ac:picMk id="4" creationId="{E346433A-4BB2-9C1D-61D9-EAC704C985D0}"/>
          </ac:picMkLst>
        </pc:picChg>
      </pc:sldChg>
      <pc:sldChg chg="del">
        <pc:chgData name="Sharan Tagore" userId="ed67c8ee-ddc5-4f38-b43f-048082c0d4a8" providerId="ADAL" clId="{24BEE5F0-4D21-45D9-B278-4A7AD34E1984}" dt="2026-02-22T06:13:27.477" v="777" actId="47"/>
        <pc:sldMkLst>
          <pc:docMk/>
          <pc:sldMk cId="3702364970" sldId="341"/>
        </pc:sldMkLst>
      </pc:sldChg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2717069354" sldId="342"/>
        </pc:sldMkLst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2717069354" sldId="342"/>
            <ac:picMk id="4" creationId="{657F95B8-2F3A-630B-1D91-64700F378A01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2837332098" sldId="343"/>
        </pc:sldMkLst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2837332098" sldId="343"/>
            <ac:picMk id="5" creationId="{B37B4314-9C29-7887-9DEC-F0716471653F}"/>
          </ac:picMkLst>
        </pc:picChg>
      </pc:sldChg>
      <pc:sldChg chg="addSp delSp modSp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829892475" sldId="348"/>
        </pc:sldMkLst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829892475" sldId="348"/>
            <ac:picMk id="7" creationId="{4B226E14-DC80-C03E-665B-29A6D990223E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3526489871" sldId="350"/>
        </pc:sldMkLst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3526489871" sldId="350"/>
            <ac:picMk id="4" creationId="{BD5F89F0-5406-15B1-2F3B-BE65FA95E3F7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2:12.312" v="799"/>
        <pc:sldMkLst>
          <pc:docMk/>
          <pc:sldMk cId="974506213" sldId="352"/>
        </pc:sldMkLst>
        <pc:spChg chg="mod">
          <ac:chgData name="Sharan Tagore" userId="ed67c8ee-ddc5-4f38-b43f-048082c0d4a8" providerId="ADAL" clId="{24BEE5F0-4D21-45D9-B278-4A7AD34E1984}" dt="2026-02-21T10:49:55.861" v="113" actId="1076"/>
          <ac:spMkLst>
            <pc:docMk/>
            <pc:sldMk cId="974506213" sldId="352"/>
            <ac:spMk id="4" creationId="{A94F5E27-4517-1B2D-89B2-0B59B878970E}"/>
          </ac:spMkLst>
        </pc:spChg>
        <pc:picChg chg="add mod">
          <ac:chgData name="Sharan Tagore" userId="ed67c8ee-ddc5-4f38-b43f-048082c0d4a8" providerId="ADAL" clId="{24BEE5F0-4D21-45D9-B278-4A7AD34E1984}" dt="2026-02-21T10:50:01.306" v="115" actId="14100"/>
          <ac:picMkLst>
            <pc:docMk/>
            <pc:sldMk cId="974506213" sldId="352"/>
            <ac:picMk id="3" creationId="{628A36ED-3223-7134-5FA8-068332A32BFE}"/>
          </ac:picMkLst>
        </pc:picChg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974506213" sldId="352"/>
            <ac:picMk id="5" creationId="{87687102-11C6-3C2E-4A9C-B144AD5D630E}"/>
          </ac:picMkLst>
        </pc:picChg>
      </pc:sldChg>
      <pc:sldChg chg="addSp delSp modSp new mod modTransition modClrScheme modAnim chgLayout">
        <pc:chgData name="Sharan Tagore" userId="ed67c8ee-ddc5-4f38-b43f-048082c0d4a8" providerId="ADAL" clId="{24BEE5F0-4D21-45D9-B278-4A7AD34E1984}" dt="2026-02-23T01:02:12.312" v="799"/>
        <pc:sldMkLst>
          <pc:docMk/>
          <pc:sldMk cId="712039238" sldId="356"/>
        </pc:sldMkLst>
        <pc:spChg chg="add mod ord">
          <ac:chgData name="Sharan Tagore" userId="ed67c8ee-ddc5-4f38-b43f-048082c0d4a8" providerId="ADAL" clId="{24BEE5F0-4D21-45D9-B278-4A7AD34E1984}" dt="2026-02-21T10:58:51.259" v="773" actId="1076"/>
          <ac:spMkLst>
            <pc:docMk/>
            <pc:sldMk cId="712039238" sldId="356"/>
            <ac:spMk id="2" creationId="{45BA3159-5ADC-E529-345E-FCF42D21EEB0}"/>
          </ac:spMkLst>
        </pc:spChg>
        <pc:spChg chg="add del mod ord">
          <ac:chgData name="Sharan Tagore" userId="ed67c8ee-ddc5-4f38-b43f-048082c0d4a8" providerId="ADAL" clId="{24BEE5F0-4D21-45D9-B278-4A7AD34E1984}" dt="2026-02-21T10:58:54.507" v="774" actId="1076"/>
          <ac:spMkLst>
            <pc:docMk/>
            <pc:sldMk cId="712039238" sldId="356"/>
            <ac:spMk id="3" creationId="{F84E94E7-11A2-EE46-77AD-F7E63E12820F}"/>
          </ac:spMkLst>
        </pc:spChg>
        <pc:spChg chg="add mod ord">
          <ac:chgData name="Sharan Tagore" userId="ed67c8ee-ddc5-4f38-b43f-048082c0d4a8" providerId="ADAL" clId="{24BEE5F0-4D21-45D9-B278-4A7AD34E1984}" dt="2026-02-21T10:58:59.170" v="775" actId="1076"/>
          <ac:spMkLst>
            <pc:docMk/>
            <pc:sldMk cId="712039238" sldId="356"/>
            <ac:spMk id="7" creationId="{024589DC-4B93-80FC-241A-775311211BD5}"/>
          </ac:spMkLst>
        </pc:spChg>
        <pc:picChg chg="add del mod">
          <ac:chgData name="Sharan Tagore" userId="ed67c8ee-ddc5-4f38-b43f-048082c0d4a8" providerId="ADAL" clId="{24BEE5F0-4D21-45D9-B278-4A7AD34E1984}" dt="2026-02-23T01:02:12.312" v="799"/>
          <ac:picMkLst>
            <pc:docMk/>
            <pc:sldMk cId="712039238" sldId="356"/>
            <ac:picMk id="5" creationId="{C0A0CDE1-D575-22AE-3DA9-09F0B3D61A87}"/>
          </ac:picMkLst>
        </pc:picChg>
        <pc:picChg chg="add mod">
          <ac:chgData name="Sharan Tagore" userId="ed67c8ee-ddc5-4f38-b43f-048082c0d4a8" providerId="ADAL" clId="{24BEE5F0-4D21-45D9-B278-4A7AD34E1984}" dt="2026-02-21T10:59:04.131" v="776" actId="1076"/>
          <ac:picMkLst>
            <pc:docMk/>
            <pc:sldMk cId="712039238" sldId="356"/>
            <ac:picMk id="1026" creationId="{E57A9C59-0114-82DC-0B5E-BBF2E18E7C0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6DD749-4292-44D5-A5AA-C68AA545BCB4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2951E-0611-4208-BA1B-1D8F13A559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2142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2DB9C-6479-E35D-D9BC-00A7817E4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73CD9C-4465-2D2E-1391-C69D98E52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6481E-5B52-5B8C-D0C2-ECA814C1E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EF4B2-7D19-985C-EB8F-056C7D414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74A26-D360-D0E9-5A76-F27201069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9207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54284-A93C-CA0F-5719-E8BC257E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4DB66-AC82-C857-4F27-BE0B59C1D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431AC-9718-0F32-774E-B5FADA7DC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DF58C-EF53-74BC-875A-B7FD48817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2F86B-CB44-834C-9899-B834E10A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072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3D77B-F3BA-18D7-E6A2-C76302221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41B63-45A6-15AF-189A-9455FD02C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FEFB1-4A18-DC97-38F0-AA76B29EA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13381-6283-7840-7C76-A381E7B36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5741D-86F3-E4DF-5D5F-9E94854F2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877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7DCD-5BF7-E728-FCBC-A4312DAB1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F6AE7-0AC4-95AD-E027-538D971BB2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CB4395-C8A3-2A90-38C2-FDFE5A952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B5B74-3433-2540-05F6-0E4ABA9E2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1D7291-334D-93EA-2F1B-F77455C75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B4ECA-80CE-4089-0B74-FBF197968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348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FF843-0CAB-A28D-9310-42E7660F7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34F14-0BCE-96CB-9EE0-3E1438AA2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EC8767-EDED-91C6-1C76-AA0E1F29B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9C1F89-165E-B313-C0AE-CD6AF9A17B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ED2B5B-E565-5272-52B7-7D97E0C7E1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4899B9-CFC1-79DF-1147-2B5C065FD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C1CE4F-1960-7F7D-E643-FF93C6D1B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5A5B74-62B6-2CAF-F7CC-6EB438DD8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6305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F05D-F3B9-46B5-1083-BD645C98D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085EBA-358A-4D0A-A2C1-659580800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BB31EF-E799-09EC-8774-3B0DBC524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2F1BA1-12C3-4224-65BC-00DE053CF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4660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0BABE9-6B15-FC09-D6DE-BC3B31BF6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91ED34-FFF9-7DFF-5828-5A601071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70BEF-C0F7-7C69-A510-C544ED886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5262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8E866-1546-B763-6B86-446B636DE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89D44-8554-C54A-290C-D4A3F0D11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DF0C8-F928-47A9-EAF6-FF1F8D768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C2D2A-74D9-CCAD-13BB-AFAA9F4F7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F7ADD2-80BA-72CF-EF8B-4387A78B9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71A0-1CFB-2F2A-B25E-8DB791BF6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193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3F9D1-A1C3-239A-8079-0759BECC6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473EBE-AE33-ABEA-5E2D-0FBFC06476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4DE15-1875-C99C-5A0B-5CE3BFF187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BEEFC3-D7C2-1AD4-C428-690650A4E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96F76-8329-730D-5046-7EABC10B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55A7A3-D4D1-1D75-672B-DCE527794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2126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4D6A6-6842-8F47-A7C0-E97B4DDB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702863-51C1-56DA-310C-EE73842DD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3D254-C00C-122D-70AA-588E674DB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E29FA-6424-3DFE-291D-5FB05619E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B0E84-79F1-1775-876B-B1FBAF14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709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16F36B-B5FF-DE89-0088-9D2695279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D1EB35-B76D-6524-7F96-FCBC16BF6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7894A-DF6E-5998-6EAA-F62061527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CC0DB-CAB3-464B-4C61-7855C0FB5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CDA0E-AB1B-7D6A-1BE9-5EFBF0FE1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649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86E95-2FAA-7785-45EA-FE3DECD5B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CD3CD-9090-3C7C-4A7C-B0A90FB40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10D94-F040-CBF0-05AF-0D83509FB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60999-BBAC-4B9B-8AC5-19B46E53D71E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87C21-C411-E85F-4448-9936781FEB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479E4-A7CC-3892-9663-3E41F7858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F402C-8D4C-495D-A8C9-CE88F69693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452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11.gif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https://www.youtube.com/embed/Qqe4thU-os8?feature=oembed" TargetMode="External"/><Relationship Id="rId1" Type="http://schemas.openxmlformats.org/officeDocument/2006/relationships/tags" Target="../tags/tag7.xml"/><Relationship Id="rId5" Type="http://schemas.openxmlformats.org/officeDocument/2006/relationships/hyperlink" Target="https://www.youtube.com/watch?v=Qqe4thU-os8" TargetMode="Externa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483080" y="1500997"/>
            <a:ext cx="11110822" cy="5196668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362309" y="181463"/>
            <a:ext cx="11542144" cy="51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800" dirty="0">
                <a:latin typeface="Lucida Sans Unicode" pitchFamily="34" charset="0"/>
                <a:cs typeface="Arial" charset="0"/>
              </a:rPr>
              <a:t>Title: DNA Replication				</a:t>
            </a:r>
            <a:fld id="{4ABFE263-FDAE-42B4-97A0-8C7A62F65FE6}" type="datetime2">
              <a:rPr lang="en-GB" altLang="en-US" sz="2000" smtClean="0">
                <a:latin typeface="Lucida Sans Unicode" pitchFamily="34" charset="0"/>
                <a:cs typeface="Arial" charset="0"/>
              </a:rPr>
              <a:t>Monday, 23 February 2026</a:t>
            </a:fld>
            <a:endParaRPr lang="en-GB" altLang="en-US" sz="2800" dirty="0">
              <a:latin typeface="Lucida Sans Unicode" pitchFamily="34" charset="0"/>
              <a:cs typeface="Arial" charset="0"/>
            </a:endParaRPr>
          </a:p>
        </p:txBody>
      </p:sp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483079" y="920750"/>
            <a:ext cx="10076971" cy="46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500" b="1" u="sng" dirty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Learning question</a:t>
            </a:r>
            <a:r>
              <a:rPr lang="en-GB" altLang="en-US" sz="2500" dirty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: How does DNA copy itself?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2782888" y="3355976"/>
            <a:ext cx="8139112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 sz="2400" dirty="0">
              <a:solidFill>
                <a:srgbClr val="FF0000"/>
              </a:solidFill>
              <a:latin typeface="Lucida Sans Unicode" pitchFamily="34" charset="0"/>
              <a:cs typeface="Arial" charset="0"/>
            </a:endParaRPr>
          </a:p>
        </p:txBody>
      </p:sp>
      <p:pic>
        <p:nvPicPr>
          <p:cNvPr id="1026" name="Picture 2" descr="stu-dying — So I've been studying DNA replication at A-Level...">
            <a:extLst>
              <a:ext uri="{FF2B5EF4-FFF2-40B4-BE49-F238E27FC236}">
                <a16:creationId xmlns:a16="http://schemas.microsoft.com/office/drawing/2014/main" id="{78B88A55-0646-1026-B452-6EC755954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067" y="1625902"/>
            <a:ext cx="7696666" cy="472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634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4" y="0"/>
            <a:ext cx="7451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1372502">
            <a:off x="3286865" y="1215617"/>
            <a:ext cx="583647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800" b="1" dirty="0">
                <a:latin typeface="+mj-lt"/>
              </a:rPr>
              <a:t>Key words</a:t>
            </a:r>
          </a:p>
          <a:p>
            <a:pPr>
              <a:defRPr/>
            </a:pPr>
            <a:endParaRPr lang="en-GB" sz="2800" b="1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DNA replication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DNA helicase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DNA ligase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DNA polymerase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Template strand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Hydrogen bonds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Covalent bonds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Complementary base pairing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Okazaki Fragments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Coding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Non-coding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20307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9222"/>
          </a:xfrm>
        </p:spPr>
        <p:txBody>
          <a:bodyPr/>
          <a:lstStyle/>
          <a:p>
            <a:r>
              <a:rPr lang="en-US" b="1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774" y="1600200"/>
            <a:ext cx="10515600" cy="50008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dirty="0">
                <a:effectLst/>
                <a:ea typeface="Times New Roman" panose="02020603050405020304" pitchFamily="18" charset="0"/>
              </a:rPr>
              <a:t>Explain the process of DNA replication, including the role of the following:</a:t>
            </a:r>
            <a:endParaRPr lang="en-AU" dirty="0">
              <a:ea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lphaLcParenR"/>
            </a:pPr>
            <a:r>
              <a:rPr lang="en-AU" sz="2800" dirty="0">
                <a:effectLst/>
                <a:ea typeface="Times New Roman" panose="02020603050405020304" pitchFamily="18" charset="0"/>
              </a:rPr>
              <a:t>Helicase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AU" sz="2800" dirty="0">
                <a:ea typeface="Times New Roman" panose="02020603050405020304" pitchFamily="18" charset="0"/>
              </a:rPr>
              <a:t>DNA polymerase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AU" sz="2800" dirty="0">
                <a:effectLst/>
                <a:ea typeface="Times New Roman" panose="02020603050405020304" pitchFamily="18" charset="0"/>
              </a:rPr>
              <a:t>DNA ligase</a:t>
            </a:r>
          </a:p>
          <a:p>
            <a:pPr marL="914400" lvl="1" indent="-457200">
              <a:buFont typeface="+mj-lt"/>
              <a:buAutoNum type="alphaLcParenR"/>
            </a:pPr>
            <a:endParaRPr lang="en-AU" sz="700" dirty="0">
              <a:ea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latin typeface="Calibri" panose="020F0502020204030204" pitchFamily="34" charset="0"/>
                <a:ea typeface="Times New Roman" panose="02020603050405020304" pitchFamily="18" charset="0"/>
              </a:rPr>
              <a:t>Describe how the unique structure of DNA enables it to perform its functions</a:t>
            </a:r>
          </a:p>
          <a:p>
            <a:endParaRPr lang="en-AU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0123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43310" y="309205"/>
            <a:ext cx="10515600" cy="1119189"/>
          </a:xfrm>
        </p:spPr>
        <p:txBody>
          <a:bodyPr/>
          <a:lstStyle/>
          <a:p>
            <a:r>
              <a:rPr lang="en-GB" b="1" dirty="0"/>
              <a:t>The Structure of DNA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484314"/>
            <a:ext cx="6643658" cy="5113337"/>
          </a:xfrm>
        </p:spPr>
        <p:txBody>
          <a:bodyPr>
            <a:normAutofit/>
          </a:bodyPr>
          <a:lstStyle/>
          <a:p>
            <a:r>
              <a:rPr lang="en-GB" dirty="0"/>
              <a:t>DNA is described as having anti-parallel strands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dirty="0"/>
              <a:t>This means that the strands flow in opposite directions</a:t>
            </a:r>
          </a:p>
          <a:p>
            <a:pPr lvl="1"/>
            <a:r>
              <a:rPr lang="en-GB" dirty="0"/>
              <a:t>One strand flows 5’ </a:t>
            </a:r>
            <a:r>
              <a:rPr lang="en-GB" dirty="0">
                <a:sym typeface="Wingdings" panose="05000000000000000000" pitchFamily="2" charset="2"/>
              </a:rPr>
              <a:t> 3’ (5 prime to 3 prime) while the other flows 3’  5’</a:t>
            </a:r>
          </a:p>
          <a:p>
            <a:pPr lvl="1"/>
            <a:endParaRPr lang="en-GB" dirty="0">
              <a:sym typeface="Wingdings" panose="05000000000000000000" pitchFamily="2" charset="2"/>
            </a:endParaRPr>
          </a:p>
          <a:p>
            <a:pPr lvl="1"/>
            <a:r>
              <a:rPr lang="en-GB" dirty="0">
                <a:sym typeface="Wingdings" panose="05000000000000000000" pitchFamily="2" charset="2"/>
              </a:rPr>
              <a:t>These are called the </a:t>
            </a:r>
            <a:r>
              <a:rPr lang="en-GB" b="1" dirty="0">
                <a:solidFill>
                  <a:srgbClr val="FF0000"/>
                </a:solidFill>
                <a:sym typeface="Wingdings" panose="05000000000000000000" pitchFamily="2" charset="2"/>
              </a:rPr>
              <a:t>leading</a:t>
            </a:r>
            <a:r>
              <a:rPr lang="en-GB" b="1" dirty="0">
                <a:sym typeface="Wingdings" panose="05000000000000000000" pitchFamily="2" charset="2"/>
              </a:rPr>
              <a:t> </a:t>
            </a:r>
            <a:r>
              <a:rPr lang="en-GB" dirty="0">
                <a:sym typeface="Wingdings" panose="05000000000000000000" pitchFamily="2" charset="2"/>
              </a:rPr>
              <a:t>(</a:t>
            </a:r>
            <a:r>
              <a:rPr lang="en-GB" dirty="0"/>
              <a:t>5’ </a:t>
            </a:r>
            <a:r>
              <a:rPr lang="en-GB" dirty="0">
                <a:sym typeface="Wingdings" panose="05000000000000000000" pitchFamily="2" charset="2"/>
              </a:rPr>
              <a:t> 3’) and </a:t>
            </a:r>
            <a:r>
              <a:rPr lang="en-GB" b="1" dirty="0">
                <a:solidFill>
                  <a:srgbClr val="FF0000"/>
                </a:solidFill>
                <a:sym typeface="Wingdings" panose="05000000000000000000" pitchFamily="2" charset="2"/>
              </a:rPr>
              <a:t>lagging</a:t>
            </a:r>
            <a:r>
              <a:rPr lang="en-GB" b="1" dirty="0">
                <a:sym typeface="Wingdings" panose="05000000000000000000" pitchFamily="2" charset="2"/>
              </a:rPr>
              <a:t> </a:t>
            </a:r>
            <a:r>
              <a:rPr lang="en-GB" dirty="0">
                <a:sym typeface="Wingdings" panose="05000000000000000000" pitchFamily="2" charset="2"/>
              </a:rPr>
              <a:t>(3’  5’) strands of DNA</a:t>
            </a:r>
          </a:p>
          <a:p>
            <a:pPr lvl="1"/>
            <a:endParaRPr lang="en-GB" dirty="0">
              <a:sym typeface="Wingdings" panose="05000000000000000000" pitchFamily="2" charset="2"/>
            </a:endParaRP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83FE6A-9761-ABD3-6CDB-B77175375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289" y="1690688"/>
            <a:ext cx="3871942" cy="4298512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224C665-E027-4B25-BAF2-1294F128F411}"/>
              </a:ext>
            </a:extLst>
          </p:cNvPr>
          <p:cNvCxnSpPr>
            <a:cxnSpLocks/>
          </p:cNvCxnSpPr>
          <p:nvPr/>
        </p:nvCxnSpPr>
        <p:spPr>
          <a:xfrm>
            <a:off x="7617124" y="1968012"/>
            <a:ext cx="0" cy="39152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B4A965-AE42-D9BB-76F2-0E48753B043E}"/>
              </a:ext>
            </a:extLst>
          </p:cNvPr>
          <p:cNvCxnSpPr>
            <a:cxnSpLocks/>
          </p:cNvCxnSpPr>
          <p:nvPr/>
        </p:nvCxnSpPr>
        <p:spPr>
          <a:xfrm flipV="1">
            <a:off x="11699395" y="1893127"/>
            <a:ext cx="0" cy="39900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b="1" dirty="0"/>
              <a:t>Replication of DNA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7528560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DNA is able to copy itself exactly. </a:t>
            </a:r>
          </a:p>
          <a:p>
            <a:pPr lvl="1"/>
            <a:r>
              <a:rPr lang="en-GB" dirty="0"/>
              <a:t>Mistakes in copying the DNA code can lead to mutations and cancers.</a:t>
            </a:r>
          </a:p>
          <a:p>
            <a:endParaRPr lang="en-GB" dirty="0"/>
          </a:p>
          <a:p>
            <a:r>
              <a:rPr lang="en-GB" dirty="0"/>
              <a:t>It needs to do this in mitosis, where cells copy and divide to produce more cells that are the </a:t>
            </a:r>
            <a:r>
              <a:rPr lang="en-GB" b="1" dirty="0">
                <a:solidFill>
                  <a:srgbClr val="FF0000"/>
                </a:solidFill>
              </a:rPr>
              <a:t>same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E.g. A zygote must do this many times to form a larger mass of cells which eventually become differentiated into specific cell types.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5D92D8-DE86-2223-5EFF-7DAEE4DFF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0" y="2728997"/>
            <a:ext cx="3448812" cy="32073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039" y="365125"/>
            <a:ext cx="10746761" cy="1325563"/>
          </a:xfrm>
        </p:spPr>
        <p:txBody>
          <a:bodyPr/>
          <a:lstStyle/>
          <a:p>
            <a:r>
              <a:rPr lang="en-GB" b="1" dirty="0"/>
              <a:t>Replication of 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039" y="1591056"/>
            <a:ext cx="11072691" cy="4840480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/>
              <a:t>DNA replication occurs in the nucleus of eukaryotic cells.  What do you think will be needed to make a brand-new strand of DNA?</a:t>
            </a:r>
          </a:p>
          <a:p>
            <a:endParaRPr lang="en-US" sz="2600" b="1" dirty="0"/>
          </a:p>
          <a:p>
            <a:r>
              <a:rPr lang="en-US" sz="2600" dirty="0"/>
              <a:t>A</a:t>
            </a:r>
            <a:r>
              <a:rPr lang="en-US" sz="2600" b="1" dirty="0"/>
              <a:t> </a:t>
            </a:r>
            <a:r>
              <a:rPr lang="en-US" sz="2600" b="1" dirty="0">
                <a:solidFill>
                  <a:srgbClr val="FF0000"/>
                </a:solidFill>
              </a:rPr>
              <a:t>template</a:t>
            </a:r>
            <a:r>
              <a:rPr lang="en-US" sz="2600" b="1" dirty="0"/>
              <a:t> </a:t>
            </a:r>
            <a:r>
              <a:rPr lang="en-US" sz="2600" dirty="0"/>
              <a:t>to copy from</a:t>
            </a:r>
          </a:p>
          <a:p>
            <a:endParaRPr lang="en-US" sz="2600" dirty="0"/>
          </a:p>
          <a:p>
            <a:r>
              <a:rPr lang="en-US" sz="2600" dirty="0"/>
              <a:t>A </a:t>
            </a:r>
            <a:r>
              <a:rPr lang="en-US" sz="2600" b="1" dirty="0">
                <a:solidFill>
                  <a:srgbClr val="FF0000"/>
                </a:solidFill>
              </a:rPr>
              <a:t>primer</a:t>
            </a:r>
            <a:r>
              <a:rPr lang="en-US" sz="2600" dirty="0"/>
              <a:t> to know here to start copying from</a:t>
            </a:r>
          </a:p>
          <a:p>
            <a:endParaRPr lang="en-US" sz="2600" dirty="0"/>
          </a:p>
          <a:p>
            <a:r>
              <a:rPr lang="en-US" sz="2600" b="1" dirty="0">
                <a:solidFill>
                  <a:srgbClr val="FF0000"/>
                </a:solidFill>
              </a:rPr>
              <a:t>Enzymes</a:t>
            </a:r>
            <a:r>
              <a:rPr lang="en-US" sz="2600" b="1" dirty="0"/>
              <a:t> </a:t>
            </a:r>
            <a:r>
              <a:rPr lang="en-US" sz="2600" dirty="0"/>
              <a:t>– remember these speed up the rate of reaction in cells</a:t>
            </a:r>
          </a:p>
          <a:p>
            <a:pPr lvl="1"/>
            <a:r>
              <a:rPr lang="en-US" sz="2600" dirty="0">
                <a:solidFill>
                  <a:srgbClr val="FF0000"/>
                </a:solidFill>
              </a:rPr>
              <a:t>DNA helicase </a:t>
            </a:r>
            <a:r>
              <a:rPr lang="en-US" sz="2600" dirty="0"/>
              <a:t>(unwinds DNA double helix into parallel strands)</a:t>
            </a:r>
          </a:p>
          <a:p>
            <a:pPr lvl="1"/>
            <a:r>
              <a:rPr lang="en-US" sz="2600" dirty="0">
                <a:solidFill>
                  <a:srgbClr val="FF0000"/>
                </a:solidFill>
              </a:rPr>
              <a:t>DNA polymerase </a:t>
            </a:r>
            <a:r>
              <a:rPr lang="en-US" sz="2600" dirty="0"/>
              <a:t>(adds nucleotides)</a:t>
            </a:r>
          </a:p>
          <a:p>
            <a:pPr lvl="1"/>
            <a:r>
              <a:rPr lang="en-US" sz="2600" dirty="0">
                <a:solidFill>
                  <a:srgbClr val="FF0000"/>
                </a:solidFill>
              </a:rPr>
              <a:t>DNA ligase </a:t>
            </a:r>
            <a:r>
              <a:rPr lang="en-US" sz="2600" dirty="0"/>
              <a:t>(glues sections of DNA together)</a:t>
            </a:r>
          </a:p>
          <a:p>
            <a:pPr lvl="1"/>
            <a:endParaRPr lang="en-US" sz="2600" dirty="0"/>
          </a:p>
          <a:p>
            <a:r>
              <a:rPr lang="en-US" sz="2600" b="1" dirty="0">
                <a:solidFill>
                  <a:srgbClr val="FF0000"/>
                </a:solidFill>
              </a:rPr>
              <a:t>Free nucleotides </a:t>
            </a:r>
            <a:r>
              <a:rPr lang="en-US" sz="2600" dirty="0"/>
              <a:t>to make new DNA strands</a:t>
            </a:r>
          </a:p>
          <a:p>
            <a:endParaRPr lang="en-US" sz="2600" dirty="0"/>
          </a:p>
          <a:p>
            <a:r>
              <a:rPr lang="en-US" sz="2600" b="1" dirty="0">
                <a:solidFill>
                  <a:srgbClr val="FF0000"/>
                </a:solidFill>
              </a:rPr>
              <a:t>ATP</a:t>
            </a:r>
            <a:r>
              <a:rPr lang="en-US" sz="2600" b="1" dirty="0"/>
              <a:t> </a:t>
            </a:r>
            <a:r>
              <a:rPr lang="en-US" sz="2600" dirty="0"/>
              <a:t>– our energy source to make and break bonds</a:t>
            </a:r>
          </a:p>
          <a:p>
            <a:endParaRPr lang="en-US" dirty="0"/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FC9ED-2AD0-A13E-485A-91507DED5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6235730"/>
            <a:ext cx="10515600" cy="472433"/>
          </a:xfrm>
        </p:spPr>
        <p:txBody>
          <a:bodyPr>
            <a:normAutofit/>
          </a:bodyPr>
          <a:lstStyle/>
          <a:p>
            <a:r>
              <a:rPr lang="en-AU" sz="2000" dirty="0"/>
              <a:t>Watch the animation carefully and observe what is happening</a:t>
            </a:r>
          </a:p>
        </p:txBody>
      </p:sp>
      <p:pic>
        <p:nvPicPr>
          <p:cNvPr id="2050" name="Picture 2" descr="The Amoeba Sisters — New GIF showing the key players we present in our...">
            <a:extLst>
              <a:ext uri="{FF2B5EF4-FFF2-40B4-BE49-F238E27FC236}">
                <a16:creationId xmlns:a16="http://schemas.microsoft.com/office/drawing/2014/main" id="{FDE4F301-B13F-60CD-6749-77A45BE2CA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78" y="149837"/>
            <a:ext cx="11037361" cy="602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069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2FCD3-550D-62B4-970C-53C108DEF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Stages of Replication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39EE1-0CD6-845E-9EB2-DE4859DD0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32816" cy="4351338"/>
          </a:xfrm>
        </p:spPr>
        <p:txBody>
          <a:bodyPr>
            <a:normAutofit/>
          </a:bodyPr>
          <a:lstStyle/>
          <a:p>
            <a:pPr marL="514350" indent="-514350">
              <a:buFontTx/>
              <a:buAutoNum type="arabicPeriod"/>
            </a:pPr>
            <a:r>
              <a:rPr lang="en-GB" sz="2800" b="1" dirty="0">
                <a:solidFill>
                  <a:srgbClr val="FF0000"/>
                </a:solidFill>
              </a:rPr>
              <a:t>DNA helicase </a:t>
            </a:r>
            <a:r>
              <a:rPr lang="en-GB" sz="2800" dirty="0"/>
              <a:t>causes the DNA double helix to </a:t>
            </a:r>
            <a:r>
              <a:rPr lang="en-GB" sz="2800" b="1" dirty="0">
                <a:solidFill>
                  <a:srgbClr val="FF0000"/>
                </a:solidFill>
              </a:rPr>
              <a:t>unwind and “unzip”</a:t>
            </a:r>
            <a:r>
              <a:rPr lang="en-GB" sz="2800" dirty="0"/>
              <a:t>.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Unzi</a:t>
            </a:r>
            <a:r>
              <a:rPr lang="en-GB" dirty="0"/>
              <a:t>pping is caused by weak hydrogen bonds between bases breaking.</a:t>
            </a:r>
            <a:endParaRPr lang="en-GB" sz="2800" b="1" dirty="0">
              <a:solidFill>
                <a:srgbClr val="FF0000"/>
              </a:solidFill>
            </a:endParaRPr>
          </a:p>
          <a:p>
            <a:pPr marL="514350" indent="-514350">
              <a:buFontTx/>
              <a:buAutoNum type="arabicPeriod"/>
            </a:pPr>
            <a:endParaRPr lang="en-GB" sz="2800" b="1" dirty="0">
              <a:solidFill>
                <a:srgbClr val="FF0000"/>
              </a:solidFill>
            </a:endParaRPr>
          </a:p>
          <a:p>
            <a:pPr marL="514350" indent="-514350">
              <a:buFontTx/>
              <a:buAutoNum type="arabicPeriod"/>
            </a:pPr>
            <a:r>
              <a:rPr lang="en-GB" sz="2800" dirty="0"/>
              <a:t>A </a:t>
            </a:r>
            <a:r>
              <a:rPr lang="en-GB" sz="2800" b="1" dirty="0">
                <a:solidFill>
                  <a:srgbClr val="FF0000"/>
                </a:solidFill>
              </a:rPr>
              <a:t>primer</a:t>
            </a:r>
            <a:r>
              <a:rPr lang="en-GB" sz="2800" dirty="0"/>
              <a:t> attaches to the DNA – this shows nucleotides where to start copying from.</a:t>
            </a:r>
          </a:p>
          <a:p>
            <a:endParaRPr lang="en-AU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6E3297E-91F5-A652-BEFF-3DFC946BF0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191847"/>
              </p:ext>
            </p:extLst>
          </p:nvPr>
        </p:nvGraphicFramePr>
        <p:xfrm>
          <a:off x="7336465" y="1283426"/>
          <a:ext cx="4578270" cy="2541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8991720" imgH="4991040" progId="PBrush">
                  <p:embed/>
                </p:oleObj>
              </mc:Choice>
              <mc:Fallback>
                <p:oleObj name="Bitmap Image" r:id="rId2" imgW="8991720" imgH="4991040" progId="PBrus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6E3297E-91F5-A652-BEFF-3DFC946BF0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36465" y="1283426"/>
                        <a:ext cx="4578270" cy="2541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7223D90-378B-D461-0819-C2FF09EE53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0693408"/>
              </p:ext>
            </p:extLst>
          </p:nvPr>
        </p:nvGraphicFramePr>
        <p:xfrm>
          <a:off x="7415092" y="4105535"/>
          <a:ext cx="4580058" cy="2541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8966160" imgH="4971960" progId="PBrush">
                  <p:embed/>
                </p:oleObj>
              </mc:Choice>
              <mc:Fallback>
                <p:oleObj name="Bitmap Image" r:id="rId4" imgW="8966160" imgH="4971960" progId="PBrush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7223D90-378B-D461-0819-C2FF09EE53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15092" y="4105535"/>
                        <a:ext cx="4580058" cy="2541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9892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2FCD3-550D-62B4-970C-53C108DEF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036" y="365125"/>
            <a:ext cx="10932764" cy="1325563"/>
          </a:xfrm>
        </p:spPr>
        <p:txBody>
          <a:bodyPr/>
          <a:lstStyle/>
          <a:p>
            <a:r>
              <a:rPr lang="en-GB" b="1" dirty="0"/>
              <a:t>Stages of Replication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39EE1-0CD6-845E-9EB2-DE4859DD0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036" y="1894781"/>
            <a:ext cx="3756851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GB" sz="2000" b="1" dirty="0">
                <a:solidFill>
                  <a:srgbClr val="FF0000"/>
                </a:solidFill>
              </a:rPr>
              <a:t>Free nucleotides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/>
              <a:t>pair up with exposed DNA bases. </a:t>
            </a:r>
            <a:r>
              <a:rPr lang="en-GB" sz="2000" b="1" dirty="0">
                <a:solidFill>
                  <a:srgbClr val="FF0000"/>
                </a:solidFill>
              </a:rPr>
              <a:t>DNA polymerase</a:t>
            </a:r>
            <a:r>
              <a:rPr lang="en-GB" sz="2000" dirty="0"/>
              <a:t> helps this process to happen</a:t>
            </a:r>
          </a:p>
          <a:p>
            <a:pPr marL="514350" indent="-514350">
              <a:buFont typeface="+mj-lt"/>
              <a:buAutoNum type="arabicPeriod" startAt="3"/>
            </a:pPr>
            <a:endParaRPr lang="en-GB" sz="2000" dirty="0"/>
          </a:p>
          <a:p>
            <a:pPr marL="457200" indent="-457200">
              <a:buFont typeface="+mj-lt"/>
              <a:buAutoNum type="arabicPeriod" startAt="3"/>
            </a:pPr>
            <a:r>
              <a:rPr lang="en-GB" sz="2000" dirty="0"/>
              <a:t>Weak </a:t>
            </a:r>
            <a:r>
              <a:rPr lang="en-GB" sz="2000" b="1" dirty="0">
                <a:solidFill>
                  <a:srgbClr val="FF0000"/>
                </a:solidFill>
              </a:rPr>
              <a:t>hydrogen bonds form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/>
              <a:t>between complementary base pairs.</a:t>
            </a:r>
          </a:p>
          <a:p>
            <a:pPr marL="514350" indent="-514350">
              <a:buFont typeface="+mj-lt"/>
              <a:buAutoNum type="arabicPeriod" startAt="3"/>
            </a:pPr>
            <a:endParaRPr lang="en-GB" sz="2000" dirty="0"/>
          </a:p>
          <a:p>
            <a:pPr marL="457200" indent="-457200">
              <a:buFont typeface="+mj-lt"/>
              <a:buAutoNum type="arabicPeriod" startAt="3"/>
            </a:pPr>
            <a:r>
              <a:rPr lang="en-GB" sz="2000" dirty="0"/>
              <a:t>Strong </a:t>
            </a:r>
            <a:r>
              <a:rPr lang="en-GB" sz="2000" b="1" dirty="0">
                <a:solidFill>
                  <a:srgbClr val="FF0000"/>
                </a:solidFill>
              </a:rPr>
              <a:t>covalent bonds </a:t>
            </a:r>
            <a:r>
              <a:rPr lang="en-GB" sz="2000" dirty="0"/>
              <a:t>form between adjacent nucleotides forming a “backbone”.  </a:t>
            </a:r>
            <a:endParaRPr lang="en-GB" sz="2000" b="1" dirty="0">
              <a:solidFill>
                <a:srgbClr val="FF0000"/>
              </a:solidFill>
            </a:endParaRPr>
          </a:p>
          <a:p>
            <a:endParaRPr lang="en-AU" sz="20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365E6BB-F815-BBC8-4C34-6622DFA88F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345747"/>
              </p:ext>
            </p:extLst>
          </p:nvPr>
        </p:nvGraphicFramePr>
        <p:xfrm>
          <a:off x="6677425" y="565649"/>
          <a:ext cx="4499222" cy="2519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877240" imgH="4971960" progId="PBrush">
                  <p:embed/>
                </p:oleObj>
              </mc:Choice>
              <mc:Fallback>
                <p:oleObj name="Bitmap Image" r:id="rId3" imgW="8877240" imgH="4971960" progId="PBrush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A365E6BB-F815-BBC8-4C34-6622DFA88F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77425" y="565649"/>
                        <a:ext cx="4499222" cy="25199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6BAF9FE1-69CC-8A63-514C-7610B5492D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967302"/>
              </p:ext>
            </p:extLst>
          </p:nvPr>
        </p:nvGraphicFramePr>
        <p:xfrm>
          <a:off x="4323664" y="3238500"/>
          <a:ext cx="7759700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7759800" imgH="3073320" progId="PBrush">
                  <p:embed/>
                </p:oleObj>
              </mc:Choice>
              <mc:Fallback>
                <p:oleObj name="Bitmap Image" r:id="rId5" imgW="7759800" imgH="3073320" progId="PBrush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6BAF9FE1-69CC-8A63-514C-7610B5492D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23664" y="3238500"/>
                        <a:ext cx="7759700" cy="307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3733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22729" y="490177"/>
            <a:ext cx="9899184" cy="891413"/>
          </a:xfrm>
        </p:spPr>
        <p:txBody>
          <a:bodyPr>
            <a:normAutofit/>
          </a:bodyPr>
          <a:lstStyle/>
          <a:p>
            <a:r>
              <a:rPr lang="en-GB" b="1" dirty="0"/>
              <a:t>Stages of Replication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2729" y="1575226"/>
            <a:ext cx="5855234" cy="479259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GB" sz="2400" dirty="0"/>
              <a:t>The </a:t>
            </a:r>
            <a:r>
              <a:rPr lang="en-GB" sz="2400" b="1" dirty="0">
                <a:solidFill>
                  <a:srgbClr val="FF0000"/>
                </a:solidFill>
              </a:rPr>
              <a:t>leading strand </a:t>
            </a:r>
            <a:r>
              <a:rPr lang="en-GB" sz="2400" dirty="0"/>
              <a:t>in DNA can form a continuous copy of DNA as nucleotides are being added from </a:t>
            </a:r>
            <a:r>
              <a:rPr lang="en-GB" sz="2400" b="1" dirty="0">
                <a:solidFill>
                  <a:srgbClr val="FF0000"/>
                </a:solidFill>
              </a:rPr>
              <a:t>5’ </a:t>
            </a:r>
            <a:r>
              <a:rPr lang="en-GB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 3</a:t>
            </a:r>
            <a:r>
              <a:rPr lang="en-GB" sz="2400" dirty="0">
                <a:sym typeface="Wingdings" panose="05000000000000000000" pitchFamily="2" charset="2"/>
              </a:rPr>
              <a:t>’</a:t>
            </a:r>
          </a:p>
          <a:p>
            <a:pPr marL="514350" indent="-514350">
              <a:buFont typeface="+mj-lt"/>
              <a:buAutoNum type="arabicPeriod" startAt="6"/>
            </a:pPr>
            <a:endParaRPr lang="en-GB" sz="2400" dirty="0">
              <a:sym typeface="Wingdings" panose="05000000000000000000" pitchFamily="2" charset="2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en-GB" sz="2400" dirty="0">
                <a:sym typeface="Wingdings" panose="05000000000000000000" pitchFamily="2" charset="2"/>
              </a:rPr>
              <a:t>DNA replication on the </a:t>
            </a:r>
            <a:r>
              <a:rPr lang="en-GB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lagging strand </a:t>
            </a:r>
            <a:r>
              <a:rPr lang="en-GB" sz="2400" dirty="0">
                <a:sym typeface="Wingdings" panose="05000000000000000000" pitchFamily="2" charset="2"/>
              </a:rPr>
              <a:t>occurs in short sections, called </a:t>
            </a:r>
            <a:r>
              <a:rPr lang="en-GB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Okazaki fragments</a:t>
            </a:r>
            <a:r>
              <a:rPr lang="en-GB" sz="2400" dirty="0">
                <a:sym typeface="Wingdings" panose="05000000000000000000" pitchFamily="2" charset="2"/>
              </a:rPr>
              <a:t>, because nucleotides are being added from </a:t>
            </a:r>
            <a:r>
              <a:rPr lang="en-GB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3’  5’</a:t>
            </a:r>
          </a:p>
          <a:p>
            <a:pPr marL="514350" indent="-514350">
              <a:buFont typeface="+mj-lt"/>
              <a:buAutoNum type="arabicPeriod" startAt="6"/>
            </a:pPr>
            <a:endParaRPr lang="en-GB" sz="2400" dirty="0">
              <a:sym typeface="Wingdings" panose="05000000000000000000" pitchFamily="2" charset="2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en-GB" sz="2400" dirty="0">
                <a:sym typeface="Wingdings" panose="05000000000000000000" pitchFamily="2" charset="2"/>
              </a:rPr>
              <a:t>The short sections of DNA are then ‘glued’ together by the enzyme </a:t>
            </a:r>
            <a:r>
              <a:rPr lang="en-GB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DNA ligase</a:t>
            </a:r>
            <a:r>
              <a:rPr lang="en-GB" sz="2400" dirty="0">
                <a:sym typeface="Wingdings" panose="05000000000000000000" pitchFamily="2" charset="2"/>
              </a:rPr>
              <a:t>.</a:t>
            </a:r>
          </a:p>
          <a:p>
            <a:pPr marL="514350" indent="-514350">
              <a:buFont typeface="+mj-lt"/>
              <a:buAutoNum type="arabicPeriod" startAt="6"/>
            </a:pPr>
            <a:endParaRPr lang="en-GB" sz="18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D1E9B69-890A-0E2F-3C4F-F1589EC1EF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321753"/>
              </p:ext>
            </p:extLst>
          </p:nvPr>
        </p:nvGraphicFramePr>
        <p:xfrm>
          <a:off x="6757407" y="230521"/>
          <a:ext cx="5373121" cy="3480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9093240" imgH="4921200" progId="PBrush">
                  <p:embed/>
                </p:oleObj>
              </mc:Choice>
              <mc:Fallback>
                <p:oleObj name="Bitmap Image" r:id="rId3" imgW="9093240" imgH="4921200" progId="PBrush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5D1E9B69-890A-0E2F-3C4F-F1589EC1EF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7407" y="230521"/>
                        <a:ext cx="5373121" cy="34809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 descr="http://genes.atspace.org/Figs/G372.gif">
            <a:extLst>
              <a:ext uri="{FF2B5EF4-FFF2-40B4-BE49-F238E27FC236}">
                <a16:creationId xmlns:a16="http://schemas.microsoft.com/office/drawing/2014/main" id="{325BFB72-D6D2-0831-A240-D26788289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512" y="3843616"/>
            <a:ext cx="5042212" cy="291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322729" y="490177"/>
            <a:ext cx="9899184" cy="891413"/>
          </a:xfrm>
        </p:spPr>
        <p:txBody>
          <a:bodyPr>
            <a:normAutofit/>
          </a:bodyPr>
          <a:lstStyle/>
          <a:p>
            <a:r>
              <a:rPr lang="en-GB" b="1" dirty="0"/>
              <a:t>Stages of Replication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2729" y="1515554"/>
            <a:ext cx="10565547" cy="479259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en-GB" sz="2400" dirty="0">
                <a:sym typeface="Wingdings" panose="05000000000000000000" pitchFamily="2" charset="2"/>
              </a:rPr>
              <a:t>After the fragments of DNA have been bonded together, DNA helicase rewinds the DNA molecules</a:t>
            </a:r>
          </a:p>
          <a:p>
            <a:pPr marL="514350" indent="-514350">
              <a:buFont typeface="+mj-lt"/>
              <a:buAutoNum type="arabicPeriod" startAt="9"/>
            </a:pPr>
            <a:endParaRPr lang="en-GB" sz="2400" dirty="0">
              <a:sym typeface="Wingdings" panose="05000000000000000000" pitchFamily="2" charset="2"/>
            </a:endParaRPr>
          </a:p>
          <a:p>
            <a:pPr marL="514350" indent="-514350">
              <a:buFont typeface="+mj-lt"/>
              <a:buAutoNum type="arabicPeriod" startAt="9"/>
            </a:pPr>
            <a:r>
              <a:rPr lang="en-GB" sz="2400" dirty="0">
                <a:sym typeface="Wingdings" panose="05000000000000000000" pitchFamily="2" charset="2"/>
              </a:rPr>
              <a:t>Two identical daughter strands are formed</a:t>
            </a:r>
          </a:p>
          <a:p>
            <a:pPr marL="514350" indent="-514350">
              <a:buFont typeface="+mj-lt"/>
              <a:buAutoNum type="arabicPeriod" startAt="9"/>
            </a:pPr>
            <a:endParaRPr lang="en-GB" sz="1800" dirty="0"/>
          </a:p>
        </p:txBody>
      </p:sp>
      <p:pic>
        <p:nvPicPr>
          <p:cNvPr id="4098" name="Picture 2" descr="DNA Replication Process with Diagrams Class 12 - Prokaryotic &amp; Eukaryotic DNA  Replication">
            <a:extLst>
              <a:ext uri="{FF2B5EF4-FFF2-40B4-BE49-F238E27FC236}">
                <a16:creationId xmlns:a16="http://schemas.microsoft.com/office/drawing/2014/main" id="{06AF668F-D620-145D-2D20-DE94EC7B17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" t="13755" r="6136"/>
          <a:stretch/>
        </p:blipFill>
        <p:spPr bwMode="auto">
          <a:xfrm>
            <a:off x="3952908" y="3292731"/>
            <a:ext cx="6697162" cy="356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489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b="1" dirty="0"/>
              <a:t>Semi-conservative Replication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838201" y="1824004"/>
            <a:ext cx="5507598" cy="4525962"/>
          </a:xfrm>
        </p:spPr>
        <p:txBody>
          <a:bodyPr/>
          <a:lstStyle/>
          <a:p>
            <a:r>
              <a:rPr lang="en-GB" dirty="0"/>
              <a:t>DNA replication is described as being </a:t>
            </a:r>
            <a:r>
              <a:rPr lang="en-GB" b="1" dirty="0">
                <a:solidFill>
                  <a:srgbClr val="FF0000"/>
                </a:solidFill>
              </a:rPr>
              <a:t>semi-conservative </a:t>
            </a:r>
            <a:r>
              <a:rPr lang="en-GB" dirty="0"/>
              <a:t>(half of the original DNA is kept in the new double helix)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dirty="0"/>
              <a:t>Two new strands of DNA are formed, but one strand is from the original piece of DNA that it was copied from.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BF465CF-B7BE-B631-20A7-C4B2A81F4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2987" y="1423165"/>
            <a:ext cx="6069013" cy="391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4F5E27-4517-1B2D-89B2-0B59B8789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8012" y="179683"/>
            <a:ext cx="9144000" cy="631023"/>
          </a:xfrm>
        </p:spPr>
        <p:txBody>
          <a:bodyPr>
            <a:noAutofit/>
          </a:bodyPr>
          <a:lstStyle/>
          <a:p>
            <a:r>
              <a:rPr lang="en-AU" sz="4400" b="1" dirty="0"/>
              <a:t>Summary of DNA replication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8A36ED-3223-7134-5FA8-068332A32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679" y="810705"/>
            <a:ext cx="6256283" cy="594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06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A3159-5ADC-E529-345E-FCF42D21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07" y="160042"/>
            <a:ext cx="10515600" cy="737811"/>
          </a:xfrm>
        </p:spPr>
        <p:txBody>
          <a:bodyPr/>
          <a:lstStyle/>
          <a:p>
            <a:r>
              <a:rPr lang="en-AU" b="1" dirty="0"/>
              <a:t>Coding and Non-Coding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E94E7-11A2-EE46-77AD-F7E63E128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237" y="1062054"/>
            <a:ext cx="5181600" cy="4351338"/>
          </a:xfrm>
        </p:spPr>
        <p:txBody>
          <a:bodyPr>
            <a:normAutofit fontScale="85000" lnSpcReduction="20000"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Coding DNA is DNA that codes for proteins</a:t>
            </a:r>
          </a:p>
          <a:p>
            <a:endParaRPr lang="en-AU" b="1" dirty="0">
              <a:solidFill>
                <a:srgbClr val="FF0000"/>
              </a:solidFill>
            </a:endParaRPr>
          </a:p>
          <a:p>
            <a:r>
              <a:rPr lang="en-AU" dirty="0"/>
              <a:t>Sections of coding DNA are called </a:t>
            </a:r>
            <a:r>
              <a:rPr lang="en-AU" b="1" dirty="0">
                <a:solidFill>
                  <a:srgbClr val="FF0000"/>
                </a:solidFill>
              </a:rPr>
              <a:t>genes</a:t>
            </a:r>
          </a:p>
          <a:p>
            <a:endParaRPr lang="en-AU" b="1" dirty="0">
              <a:solidFill>
                <a:srgbClr val="FF0000"/>
              </a:solidFill>
            </a:endParaRPr>
          </a:p>
          <a:p>
            <a:r>
              <a:rPr lang="en-AU" dirty="0"/>
              <a:t>Genes contain instructions for the sequence of </a:t>
            </a:r>
            <a:r>
              <a:rPr lang="en-AU" b="1" dirty="0">
                <a:solidFill>
                  <a:srgbClr val="FF0000"/>
                </a:solidFill>
              </a:rPr>
              <a:t>amino acids </a:t>
            </a:r>
            <a:r>
              <a:rPr lang="en-AU" dirty="0"/>
              <a:t>that make proteins that make organisms function</a:t>
            </a:r>
          </a:p>
          <a:p>
            <a:endParaRPr lang="en-AU" dirty="0"/>
          </a:p>
          <a:p>
            <a:r>
              <a:rPr lang="en-AU" dirty="0"/>
              <a:t>Only 1-2% of the human genome codes for DNA</a:t>
            </a:r>
          </a:p>
          <a:p>
            <a:endParaRPr lang="en-AU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24589DC-4B93-80FC-241A-775311211B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163" y="1062054"/>
            <a:ext cx="5181600" cy="4351338"/>
          </a:xfrm>
        </p:spPr>
        <p:txBody>
          <a:bodyPr>
            <a:normAutofit fontScale="85000" lnSpcReduction="20000"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Non-coding DNA </a:t>
            </a:r>
            <a:r>
              <a:rPr lang="en-AU" dirty="0"/>
              <a:t>makes up the majority of the human genome</a:t>
            </a:r>
          </a:p>
          <a:p>
            <a:endParaRPr lang="en-AU" dirty="0"/>
          </a:p>
          <a:p>
            <a:r>
              <a:rPr lang="en-AU" dirty="0"/>
              <a:t>Some of this non-coding DNA can be transcribed into functional RNA, e.g., transfer RNA</a:t>
            </a:r>
          </a:p>
          <a:p>
            <a:endParaRPr lang="en-AU" dirty="0"/>
          </a:p>
          <a:p>
            <a:r>
              <a:rPr lang="en-AU" dirty="0"/>
              <a:t>Once thought to be ‘junk’ DNA, but now understood to play important regulatory roles in cells</a:t>
            </a:r>
          </a:p>
          <a:p>
            <a:endParaRPr lang="en-AU" dirty="0"/>
          </a:p>
        </p:txBody>
      </p:sp>
      <p:pic>
        <p:nvPicPr>
          <p:cNvPr id="1026" name="Picture 2" descr="Gene Expression – OCR GCSE Biology Revision Notes">
            <a:extLst>
              <a:ext uri="{FF2B5EF4-FFF2-40B4-BE49-F238E27FC236}">
                <a16:creationId xmlns:a16="http://schemas.microsoft.com/office/drawing/2014/main" id="{E57A9C59-0114-82DC-0B5E-BBF2E18E7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45" y="4317567"/>
            <a:ext cx="6947509" cy="252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039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DNA Replication (Updated)">
            <a:hlinkClick r:id="" action="ppaction://media"/>
            <a:extLst>
              <a:ext uri="{FF2B5EF4-FFF2-40B4-BE49-F238E27FC236}">
                <a16:creationId xmlns:a16="http://schemas.microsoft.com/office/drawing/2014/main" id="{DFE8FEFA-5C6F-7639-2538-72BCA8214FD2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840835" y="316042"/>
            <a:ext cx="10718800" cy="60561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336F34-3D95-332B-9698-35C316B39D9F}"/>
              </a:ext>
            </a:extLst>
          </p:cNvPr>
          <p:cNvSpPr txBox="1"/>
          <p:nvPr/>
        </p:nvSpPr>
        <p:spPr>
          <a:xfrm>
            <a:off x="105673" y="6372165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>
                <a:hlinkClick r:id="rId5"/>
              </a:rPr>
              <a:t>https://www.youtube.com/watch?v=Qqe4thU-os8</a:t>
            </a:r>
            <a:r>
              <a:rPr lang="en-AU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737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28.8|15.3|0.9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2.1|23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2.3|4.8|6.7|29.2|5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52.8|1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2.8|43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7|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611b32-4213-41f0-81eb-5d3ee20c2b2c" xsi:nil="true"/>
    <lcf76f155ced4ddcb4097134ff3c332f xmlns="ca83d092-9141-4630-9d7f-eb522e908fb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C83978D7B9B241B7B08598AB1C4163" ma:contentTypeVersion="19" ma:contentTypeDescription="Create a new document." ma:contentTypeScope="" ma:versionID="102609bd2dee5bec1af81180ab91d294">
  <xsd:schema xmlns:xsd="http://www.w3.org/2001/XMLSchema" xmlns:xs="http://www.w3.org/2001/XMLSchema" xmlns:p="http://schemas.microsoft.com/office/2006/metadata/properties" xmlns:ns2="ca83d092-9141-4630-9d7f-eb522e908fbb" xmlns:ns3="ef611b32-4213-41f0-81eb-5d3ee20c2b2c" targetNamespace="http://schemas.microsoft.com/office/2006/metadata/properties" ma:root="true" ma:fieldsID="11d096a141415dd71c440ae706161753" ns2:_="" ns3:_="">
    <xsd:import namespace="ca83d092-9141-4630-9d7f-eb522e908fbb"/>
    <xsd:import namespace="ef611b32-4213-41f0-81eb-5d3ee20c2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3d092-9141-4630-9d7f-eb522e908f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e72fe2f-a62e-4573-bf96-5bf61b759b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11b32-4213-41f0-81eb-5d3ee20c2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f85704e-9124-4144-9102-75b722b0faf2}" ma:internalName="TaxCatchAll" ma:showField="CatchAllData" ma:web="ef611b32-4213-41f0-81eb-5d3ee20c2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F95922-DCCE-467C-A081-78571203C3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B5D28B-A87A-41D1-9C42-38F75109AF6B}">
  <ds:schemaRefs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ef611b32-4213-41f0-81eb-5d3ee20c2b2c"/>
    <ds:schemaRef ds:uri="ca83d092-9141-4630-9d7f-eb522e908fbb"/>
  </ds:schemaRefs>
</ds:datastoreItem>
</file>

<file path=customXml/itemProps3.xml><?xml version="1.0" encoding="utf-8"?>
<ds:datastoreItem xmlns:ds="http://schemas.openxmlformats.org/officeDocument/2006/customXml" ds:itemID="{146DC224-F488-4C62-BB87-BBAAF67404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83d092-9141-4630-9d7f-eb522e908fbb"/>
    <ds:schemaRef ds:uri="ef611b32-4213-41f0-81eb-5d3ee20c2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652</Words>
  <Application>Microsoft Office PowerPoint</Application>
  <PresentationFormat>Widescreen</PresentationFormat>
  <Paragraphs>91</Paragraphs>
  <Slides>15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Lucida Sans Unicode</vt:lpstr>
      <vt:lpstr>Times New Roman</vt:lpstr>
      <vt:lpstr>Wingdings</vt:lpstr>
      <vt:lpstr>Office Theme</vt:lpstr>
      <vt:lpstr>Bitmap Image</vt:lpstr>
      <vt:lpstr>PowerPoint Presentation</vt:lpstr>
      <vt:lpstr>PowerPoint Presentation</vt:lpstr>
      <vt:lpstr>Learning Objectives</vt:lpstr>
      <vt:lpstr>The Structure of DNA</vt:lpstr>
      <vt:lpstr>Replication of DNA</vt:lpstr>
      <vt:lpstr>Replication of DNA</vt:lpstr>
      <vt:lpstr>Watch the animation carefully and observe what is happening</vt:lpstr>
      <vt:lpstr>Stages of Replication</vt:lpstr>
      <vt:lpstr>Stages of Replication</vt:lpstr>
      <vt:lpstr>Stages of Replication</vt:lpstr>
      <vt:lpstr>Stages of Replication</vt:lpstr>
      <vt:lpstr>Semi-conservative Replication</vt:lpstr>
      <vt:lpstr>Summary of DNA replication</vt:lpstr>
      <vt:lpstr>Coding and Non-Coding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Sharan Tagore</dc:creator>
  <cp:lastModifiedBy>Sharan Tagore</cp:lastModifiedBy>
  <cp:revision>2</cp:revision>
  <dcterms:created xsi:type="dcterms:W3CDTF">2022-07-21T04:08:37Z</dcterms:created>
  <dcterms:modified xsi:type="dcterms:W3CDTF">2026-02-23T01:02:14Z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0x01010055C83978D7B9B241B7B08598AB1C4163</vt:lpwstr>
  </property>
  <property fmtid="{D5CDD505-2E9C-101B-9397-08002B2CF9AE}" pid="3" name="MediaServiceImageTags">
    <vt:lpwstr/>
  </property>
</Properties>
</file>